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283" r:id="rId6"/>
    <p:sldId id="258" r:id="rId7"/>
    <p:sldId id="285" r:id="rId8"/>
    <p:sldId id="286" r:id="rId9"/>
    <p:sldId id="284" r:id="rId10"/>
    <p:sldId id="287" r:id="rId11"/>
    <p:sldId id="288" r:id="rId12"/>
    <p:sldId id="289" r:id="rId13"/>
    <p:sldId id="290" r:id="rId14"/>
    <p:sldId id="291" r:id="rId15"/>
    <p:sldId id="293" r:id="rId16"/>
    <p:sldId id="296" r:id="rId17"/>
    <p:sldId id="299" r:id="rId18"/>
    <p:sldId id="297" r:id="rId19"/>
    <p:sldId id="298" r:id="rId20"/>
    <p:sldId id="300" r:id="rId21"/>
    <p:sldId id="294" r:id="rId22"/>
    <p:sldId id="295" r:id="rId23"/>
    <p:sldId id="260" r:id="rId24"/>
    <p:sldId id="292" r:id="rId25"/>
    <p:sldId id="265" r:id="rId26"/>
    <p:sldId id="279" r:id="rId27"/>
    <p:sldId id="282" r:id="rId28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-318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pPr algn="r" rtl="0"/>
              <a:t>04/10/2024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271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713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5865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1F0F81-6AD3-4676-8142-35BE90659801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73A17E0-71C4-45C9-9F37-7038309A9A2B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DE29A42-201B-4C55-A45B-C484A0829DCD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175BC1A-E6AB-41CD-AB8C-5241B871C45B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B2E5002-D2EE-4113-8385-720391F0E9B5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E07EF36-9B33-4408-B909-7F0C4D513031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019251E-8BB0-432A-B352-C2085E27E8B6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30043F-F0C2-4DE2-BE79-989283D9966D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7CB757-B142-4209-AA30-6FBE9E44086F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AE66C3-9086-4DFC-9523-A263014CC56D}" type="datetime1">
              <a:rPr lang="es-ES" noProof="0" smtClean="0"/>
              <a:pPr/>
              <a:t>04/10/2024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812" y="8467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D7855DF-F168-4B8C-AAF1-2BE53C0D7A9F}" type="datetime1">
              <a:rPr lang="es-ES" smtClean="0"/>
              <a:pPr/>
              <a:t>04/10/2024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SAN LUCAS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541" y="5130491"/>
            <a:ext cx="10561238" cy="2451720"/>
          </a:xfrm>
        </p:spPr>
        <p:txBody>
          <a:bodyPr rtlCol="0">
            <a:normAutofit/>
          </a:bodyPr>
          <a:lstStyle/>
          <a:p>
            <a:pPr rtl="0"/>
            <a:endParaRPr lang="es-ES" sz="4000" b="1" dirty="0"/>
          </a:p>
          <a:p>
            <a:pPr algn="r" rtl="0"/>
            <a:r>
              <a:rPr lang="es-ES" sz="4000" b="1" dirty="0"/>
              <a:t>PRESENTACIÓN</a:t>
            </a:r>
          </a:p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64" y="208352"/>
            <a:ext cx="3255546" cy="68890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</a:t>
            </a:fld>
            <a:endParaRPr lang="es-ES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131BE95-EF82-8636-F74C-83E093B7B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516" y="518889"/>
            <a:ext cx="3726904" cy="43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7C44F8-0AE7-7327-991D-CB374CB2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EC5B080-5F7B-6928-CE65-B70FB9A7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10</a:t>
            </a:fld>
            <a:endParaRPr lang="es-ES" noProof="0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xmlns="" id="{9F464F67-DD09-007B-D7D6-A3FDC947E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844" y="37561"/>
            <a:ext cx="10047314" cy="6820439"/>
          </a:xfrm>
        </p:spPr>
      </p:pic>
    </p:spTree>
    <p:extLst>
      <p:ext uri="{BB962C8B-B14F-4D97-AF65-F5344CB8AC3E}">
        <p14:creationId xmlns:p14="http://schemas.microsoft.com/office/powerpoint/2010/main" xmlns="" val="25025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3DD612-797B-3A68-88F6-58649591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80ABEAA9-3B29-97DC-820F-F22C4F63A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892" y="119317"/>
            <a:ext cx="9073008" cy="6804756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2CD5BFC-D85A-CBB3-85A3-000C2D81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3690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4A0FF9-A48B-5ACC-7951-DCF58C62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3E81C31B-B003-C38D-47A9-A01C72FC6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249" y="-27514"/>
            <a:ext cx="10127747" cy="6552858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41DBC0F-C12C-11E2-B022-6278CF7B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028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8EF187-3AFE-5A1B-AC4C-F21BBFF6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2EA06C79-185A-CCA0-12EC-3FAEB50BE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852" y="618733"/>
            <a:ext cx="4752528" cy="5858267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C5F3ED9-986B-7FD7-56BC-D2271E31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13</a:t>
            </a:fld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6334592-89AB-9CAE-CAC9-6B4ADF669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446" y="618732"/>
            <a:ext cx="4971553" cy="5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89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8EF187-3AFE-5A1B-AC4C-F21BBFF6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F2469B25-CEDD-F019-F437-D2E0E779D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09" y="110330"/>
            <a:ext cx="9073007" cy="6804756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C5F3ED9-986B-7FD7-56BC-D2271E31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6841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3138E3-FBBD-F2DE-5F3D-BCF87B2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F59ED96B-5395-BC61-EADA-7ECB82786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860" y="197885"/>
            <a:ext cx="10009111" cy="6399467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FB701C4-88B0-6DB2-E7B2-12BC8F41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3528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8EF187-3AFE-5A1B-AC4C-F21BBFF6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421DD6D6-BF02-5EB6-4707-7AE6C5C16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3932" y="-131018"/>
            <a:ext cx="9493379" cy="7120035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C5F3ED9-986B-7FD7-56BC-D2271E31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3768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843210-1EFE-5A14-427B-C989A46E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B8E54D06-E686-0FB6-461B-7CA46B647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844" y="785181"/>
            <a:ext cx="5871899" cy="4536504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D18CC4A-EFCA-A27C-3EBD-EF03334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17</a:t>
            </a:fld>
            <a:endParaRPr lang="es-ES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DA28942-A618-ABAB-F7D5-D5F05B34B6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8588" y="3140968"/>
            <a:ext cx="3629524" cy="21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58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A7913-AAB4-0B2E-1B02-8AD5EE64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566A97EC-A68E-B06B-94D0-32D11257D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073" y="381000"/>
            <a:ext cx="10334931" cy="6216352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BC76CFF-5F98-A7E2-E677-C5A14C07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9699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0E8EDB-6774-5D6D-C3DA-1CDAA784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F17A0C4B-2F80-9A00-4EFA-EAB7F3D80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32" y="188639"/>
            <a:ext cx="10525495" cy="6167711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C74CF85-4E39-D1F4-9419-1CB61C16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7477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SU VIDA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541" y="5130491"/>
            <a:ext cx="10561238" cy="2451720"/>
          </a:xfrm>
        </p:spPr>
        <p:txBody>
          <a:bodyPr rtlCol="0">
            <a:normAutofit/>
          </a:bodyPr>
          <a:lstStyle/>
          <a:p>
            <a:pPr rtl="0"/>
            <a:endParaRPr lang="es-ES" sz="4000" b="1" dirty="0"/>
          </a:p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64" y="208352"/>
            <a:ext cx="3255546" cy="68890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</a:t>
            </a:fld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4A1CEBE-926E-369E-FFA7-CF2DEB28C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340" y="1916832"/>
            <a:ext cx="6331613" cy="37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97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39AC7E-35D1-33E4-7F09-0AB587DA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HECHOS DE LOS APÓSTOLES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5A8CB0E-3ED2-9893-7813-E723EE71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20</a:t>
            </a:fld>
            <a:endParaRPr lang="es-ES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C00B7E-2F0D-9FBE-EE80-F5895CE564A7}"/>
              </a:ext>
            </a:extLst>
          </p:cNvPr>
          <p:cNvSpPr txBox="1"/>
          <p:nvPr/>
        </p:nvSpPr>
        <p:spPr>
          <a:xfrm>
            <a:off x="1701924" y="1524000"/>
            <a:ext cx="9601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El estilo de Hechos es elegante y rico en vocabulario. Lucas posee un notable dominio de la gramática y de los recursos lingüísticos del griego de su tiempo (koiné), e incluso del clásico (ático). 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/>
              <a:t>Quizás el conjunto de su obra sea representativo de los primeros esfuerzos realizados para proponer la fe cristiana a los niveles más cultos de la sociedad romana.</a:t>
            </a:r>
          </a:p>
        </p:txBody>
      </p:sp>
    </p:spTree>
    <p:extLst>
      <p:ext uri="{BB962C8B-B14F-4D97-AF65-F5344CB8AC3E}">
        <p14:creationId xmlns:p14="http://schemas.microsoft.com/office/powerpoint/2010/main" xmlns="" val="15302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B7223D-FF3A-A22C-573A-D61A116A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0"/>
            <a:ext cx="9601200" cy="11430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HECHOS DE LOS APÓSTOLES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D8C7824-FA5B-7DB1-DC65-C9530EB3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21</a:t>
            </a:fld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159C85F-B0A5-7C04-60D0-1F09E9C9E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7988" y="1215879"/>
            <a:ext cx="7968952" cy="55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47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39AC7E-35D1-33E4-7F09-0AB587DA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HECHOS DE LOS APÓSTOLES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5A8CB0E-3ED2-9893-7813-E723EE71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22</a:t>
            </a:fld>
            <a:endParaRPr lang="es-ES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348DBE4-3392-5278-6FF8-858C05B5F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860" y="332656"/>
            <a:ext cx="10225136" cy="63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65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39AC7E-35D1-33E4-7F09-0AB587DA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5A8CB0E-3ED2-9893-7813-E723EE71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23</a:t>
            </a:fld>
            <a:endParaRPr lang="es-ES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1EEA406-22AA-CF88-00E3-ADF167BE9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260647"/>
            <a:ext cx="10153128" cy="60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81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39AC7E-35D1-33E4-7F09-0AB587DA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5A8CB0E-3ED2-9893-7813-E723EE71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24</a:t>
            </a:fld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7E7DE3C-4EA0-9694-5B35-D5777D491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060" y="126764"/>
            <a:ext cx="5957130" cy="66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10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E5A8CB0E-3ED2-9893-7813-E723EE71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</a:t>
            </a:fld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956EEB0-9118-49C1-F5DA-89803E1974D0}"/>
              </a:ext>
            </a:extLst>
          </p:cNvPr>
          <p:cNvSpPr txBox="1"/>
          <p:nvPr/>
        </p:nvSpPr>
        <p:spPr>
          <a:xfrm>
            <a:off x="1113400" y="181957"/>
            <a:ext cx="604839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/>
              <a:t>Lucas nació en el Siglo I, probablemente en Antioquía o, al menos, tuvo una estrecha relación con esta ciudad.</a:t>
            </a:r>
          </a:p>
          <a:p>
            <a:pPr algn="just"/>
            <a:endParaRPr lang="es-ES" sz="3200" b="1" dirty="0"/>
          </a:p>
          <a:p>
            <a:pPr algn="just"/>
            <a:r>
              <a:rPr lang="es-ES" sz="3200" b="1" dirty="0"/>
              <a:t>Su origen no era judío, sino gentil, probablemente griego dado su gran dominio del idioma.</a:t>
            </a:r>
          </a:p>
          <a:p>
            <a:pPr algn="just"/>
            <a:endParaRPr lang="es-ES" sz="3200" b="1" dirty="0"/>
          </a:p>
          <a:p>
            <a:pPr algn="just"/>
            <a:r>
              <a:rPr lang="es-ES" sz="3200" b="1" dirty="0"/>
              <a:t>Con todo, algunos exégetas y teólogos piensan que Lucas fue un judío de la diáspora.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9BEF29B-7D1D-3A9A-0A4C-929A46F77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548" y="1628800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61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F8A6431-BE2C-E21A-5BD9-1E8C1084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4</a:t>
            </a:fld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DA0B14A-E659-2723-50BE-FE6CEBD75654}"/>
              </a:ext>
            </a:extLst>
          </p:cNvPr>
          <p:cNvSpPr txBox="1"/>
          <p:nvPr/>
        </p:nvSpPr>
        <p:spPr>
          <a:xfrm>
            <a:off x="1264342" y="332656"/>
            <a:ext cx="1030267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FF0000"/>
                </a:solidFill>
              </a:rPr>
              <a:t>Lucas, médico de profesión y con conocimientos de Derecho, fue compañero de Pablo en muchos de sus viajes misioneros y también durante sus estancias en prisión en Jerusalén y en Roma, acompañándolo hasta el final de su vida</a:t>
            </a:r>
          </a:p>
          <a:p>
            <a:pPr algn="just"/>
            <a:endParaRPr lang="es-ES" sz="2800" b="1" dirty="0">
              <a:solidFill>
                <a:srgbClr val="FF0000"/>
              </a:solidFill>
            </a:endParaRPr>
          </a:p>
          <a:p>
            <a:pPr algn="just"/>
            <a:endParaRPr lang="es-ES" sz="2800" b="1" dirty="0">
              <a:solidFill>
                <a:srgbClr val="FF0000"/>
              </a:solidFill>
            </a:endParaRPr>
          </a:p>
          <a:p>
            <a:pPr algn="just"/>
            <a:endParaRPr lang="es-ES" sz="2800" b="1" dirty="0">
              <a:solidFill>
                <a:srgbClr val="FF0000"/>
              </a:solidFill>
            </a:endParaRPr>
          </a:p>
          <a:p>
            <a:pPr algn="just"/>
            <a:endParaRPr lang="es-ES" sz="2800" b="1" dirty="0">
              <a:solidFill>
                <a:srgbClr val="FF0000"/>
              </a:solidFill>
            </a:endParaRPr>
          </a:p>
          <a:p>
            <a:pPr algn="just"/>
            <a:endParaRPr lang="es-ES" sz="2800" b="1" dirty="0">
              <a:solidFill>
                <a:srgbClr val="FF0000"/>
              </a:solidFill>
            </a:endParaRPr>
          </a:p>
          <a:p>
            <a:pPr algn="just"/>
            <a:endParaRPr lang="es-ES" sz="2800" b="1" dirty="0">
              <a:solidFill>
                <a:srgbClr val="FF0000"/>
              </a:solidFill>
            </a:endParaRPr>
          </a:p>
          <a:p>
            <a:pPr algn="just"/>
            <a:r>
              <a:rPr lang="es-ES" sz="2800" b="1" dirty="0">
                <a:solidFill>
                  <a:srgbClr val="FF0000"/>
                </a:solidFill>
              </a:rPr>
              <a:t>Lucas estuvo en Tróade, Mitilene, Quíos, Samos, Mileto, Samotracia, </a:t>
            </a:r>
            <a:r>
              <a:rPr lang="es-ES" sz="2800" b="1" dirty="0" err="1">
                <a:solidFill>
                  <a:srgbClr val="FF0000"/>
                </a:solidFill>
              </a:rPr>
              <a:t>Neápolis</a:t>
            </a:r>
            <a:r>
              <a:rPr lang="es-ES" sz="2800" b="1" dirty="0">
                <a:solidFill>
                  <a:srgbClr val="FF0000"/>
                </a:solidFill>
              </a:rPr>
              <a:t>, Filipos, Éfeso Cos, Rodas, </a:t>
            </a:r>
            <a:r>
              <a:rPr lang="es-ES" sz="2800" b="1" dirty="0" err="1">
                <a:solidFill>
                  <a:srgbClr val="FF0000"/>
                </a:solidFill>
              </a:rPr>
              <a:t>Patara</a:t>
            </a:r>
            <a:r>
              <a:rPr lang="es-ES" sz="2800" b="1" dirty="0">
                <a:solidFill>
                  <a:srgbClr val="FF0000"/>
                </a:solidFill>
              </a:rPr>
              <a:t>, Tiro, Tolemaida, </a:t>
            </a:r>
            <a:r>
              <a:rPr lang="es-ES" sz="2800" b="1" dirty="0" err="1">
                <a:solidFill>
                  <a:srgbClr val="FF0000"/>
                </a:solidFill>
              </a:rPr>
              <a:t>Cesarea</a:t>
            </a:r>
            <a:r>
              <a:rPr lang="es-ES" sz="2800" b="1" dirty="0">
                <a:solidFill>
                  <a:srgbClr val="FF0000"/>
                </a:solidFill>
              </a:rPr>
              <a:t>, </a:t>
            </a:r>
            <a:r>
              <a:rPr lang="es-ES" sz="2800" b="1" dirty="0" err="1">
                <a:solidFill>
                  <a:srgbClr val="FF0000"/>
                </a:solidFill>
              </a:rPr>
              <a:t>Adramitio</a:t>
            </a:r>
            <a:r>
              <a:rPr lang="es-ES" sz="2800" b="1" dirty="0">
                <a:solidFill>
                  <a:srgbClr val="FF0000"/>
                </a:solidFill>
              </a:rPr>
              <a:t>, Sidón, Mira, Malta, Siracusa, Regio y Pozzuoli.</a:t>
            </a:r>
          </a:p>
          <a:p>
            <a:pPr algn="just"/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DA4F29A-3D3B-A60E-4E0B-4E68B46F6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188" y="2348880"/>
            <a:ext cx="3818732" cy="19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4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A8CE195-127D-3939-599C-DE46539B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5</a:t>
            </a:fld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D28113A-AABF-84EE-8E76-2F06B599E187}"/>
              </a:ext>
            </a:extLst>
          </p:cNvPr>
          <p:cNvSpPr txBox="1"/>
          <p:nvPr/>
        </p:nvSpPr>
        <p:spPr>
          <a:xfrm>
            <a:off x="1413892" y="620688"/>
            <a:ext cx="88569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</a:rPr>
              <a:t>No se conoce bien el final de la vida de Lucas: se discute si fue martirizado o si murió de anciano.</a:t>
            </a:r>
          </a:p>
          <a:p>
            <a:pPr algn="just"/>
            <a:r>
              <a:rPr lang="es-ES" sz="2400" b="1" dirty="0">
                <a:solidFill>
                  <a:srgbClr val="FF0000"/>
                </a:solidFill>
              </a:rPr>
              <a:t>Algunos autores sostienen que habría predicado en Macedonia, Acaya y </a:t>
            </a:r>
            <a:r>
              <a:rPr lang="es-ES" sz="2400" b="1" dirty="0" err="1">
                <a:solidFill>
                  <a:srgbClr val="FF0000"/>
                </a:solidFill>
              </a:rPr>
              <a:t>Galacia</a:t>
            </a:r>
            <a:r>
              <a:rPr lang="es-ES" sz="2400" b="1" dirty="0">
                <a:solidFill>
                  <a:srgbClr val="FF0000"/>
                </a:solidFill>
              </a:rPr>
              <a:t> y que supuestamente falleció en Beocia.</a:t>
            </a:r>
          </a:p>
          <a:p>
            <a:pPr algn="just"/>
            <a:endParaRPr lang="es-ES" sz="2400" b="1" dirty="0">
              <a:solidFill>
                <a:srgbClr val="FF0000"/>
              </a:solidFill>
            </a:endParaRPr>
          </a:p>
          <a:p>
            <a:pPr algn="just"/>
            <a:r>
              <a:rPr lang="es-ES" sz="2400" b="1" dirty="0">
                <a:solidFill>
                  <a:srgbClr val="FF0000"/>
                </a:solidFill>
              </a:rPr>
              <a:t>Según una tradición, Lucas habría sido martirizado junto al apóstol Andrés en Patras, en la provincia romana de Acaya.</a:t>
            </a:r>
          </a:p>
          <a:p>
            <a:pPr algn="just"/>
            <a:endParaRPr lang="es-ES" sz="2400" b="1" dirty="0">
              <a:solidFill>
                <a:srgbClr val="FF0000"/>
              </a:solidFill>
            </a:endParaRPr>
          </a:p>
          <a:p>
            <a:pPr algn="just"/>
            <a:endParaRPr lang="es-ES" sz="2400" b="1" dirty="0">
              <a:solidFill>
                <a:srgbClr val="FF0000"/>
              </a:solidFill>
            </a:endParaRPr>
          </a:p>
          <a:p>
            <a:pPr algn="just"/>
            <a:r>
              <a:rPr lang="es-ES" sz="2400" b="1" dirty="0">
                <a:solidFill>
                  <a:srgbClr val="FF0000"/>
                </a:solidFill>
              </a:rPr>
              <a:t>La tradición indica que Lucas mandó ser enterrado junto a la imagen tallada de "nuestra Señora" que él mismo había confeccionado. Luego sus huesos fueron transportados a Constantinopla, a la basílica de los Santos Apóstoles.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A5B4015-5BBB-2DBE-A7AB-97C7872EE0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4892" y="908720"/>
            <a:ext cx="1548173" cy="15778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8130663-C3CC-E3A8-F819-FA60688CF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4970" y="2964041"/>
            <a:ext cx="1668016" cy="14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86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9382F8-7A49-82AE-92F7-95A6086B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084" y="136524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FF3399"/>
                </a:solidFill>
              </a:rPr>
              <a:t>SÍMBOLOS DE LOS EVANGELISTAS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0F8A6431-BE2C-E21A-5BD9-1E8C1084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6</a:t>
            </a:fld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84CBFDE-D358-F1D8-9FE1-101803980A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6902" y="1279524"/>
            <a:ext cx="4104456" cy="26627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BD71854-E61A-C9C7-37DA-EF97CA0EA538}"/>
              </a:ext>
            </a:extLst>
          </p:cNvPr>
          <p:cNvSpPr txBox="1"/>
          <p:nvPr/>
        </p:nvSpPr>
        <p:spPr>
          <a:xfrm>
            <a:off x="1053852" y="4115775"/>
            <a:ext cx="108732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Mateo es el ÁNGEL un hombre con alas que resalta la humanidad del hijo de Dios.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Marcos es el LEÓN símbolo de fuerza, coraje y realeza.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Lucas es el TORO animal de carga, tranquilo y humilde. </a:t>
            </a:r>
          </a:p>
          <a:p>
            <a:pPr algn="just"/>
            <a:r>
              <a:rPr lang="es-ES" sz="3200" b="1" dirty="0">
                <a:solidFill>
                  <a:srgbClr val="FF0000"/>
                </a:solidFill>
              </a:rPr>
              <a:t>Juan es el ÁGUILA, que ve el mundo desde las alturas.</a:t>
            </a:r>
          </a:p>
        </p:txBody>
      </p:sp>
    </p:spTree>
    <p:extLst>
      <p:ext uri="{BB962C8B-B14F-4D97-AF65-F5344CB8AC3E}">
        <p14:creationId xmlns:p14="http://schemas.microsoft.com/office/powerpoint/2010/main" xmlns="" val="315180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6BD728A-E052-6954-E8A4-2CCEF624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7</a:t>
            </a:fld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5B5CE73-A095-97F5-6047-9E880B8799C0}"/>
              </a:ext>
            </a:extLst>
          </p:cNvPr>
          <p:cNvSpPr txBox="1"/>
          <p:nvPr/>
        </p:nvSpPr>
        <p:spPr>
          <a:xfrm>
            <a:off x="1341884" y="332656"/>
            <a:ext cx="9553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C00000"/>
                </a:solidFill>
              </a:rPr>
              <a:t>En la iconografía cristiana, San Lucas a menudo se representa como un erudito escribiendo, sosteniendo un pergamino y una pluma, elementos que simbolizan su fundamental papel como autor de los Evangelios. Esta representación enfatiza su contribución insustituible a la divulgación de la palabra de Jesús y al testimonio de su vida y enseñanzas.</a:t>
            </a:r>
          </a:p>
          <a:p>
            <a:pPr algn="just"/>
            <a:endParaRPr lang="es-ES" sz="2400" b="1" dirty="0">
              <a:solidFill>
                <a:srgbClr val="C00000"/>
              </a:solidFill>
            </a:endParaRPr>
          </a:p>
          <a:p>
            <a:pPr algn="just"/>
            <a:r>
              <a:rPr lang="es-ES" sz="2400" b="1" dirty="0">
                <a:solidFill>
                  <a:srgbClr val="C00000"/>
                </a:solidFill>
              </a:rPr>
              <a:t>También es señalado por la tradición de la Iglesia como “el pintor de María”. Un retrato de </a:t>
            </a:r>
            <a:r>
              <a:rPr lang="es-ES" sz="2400" b="1" dirty="0" err="1">
                <a:solidFill>
                  <a:srgbClr val="C00000"/>
                </a:solidFill>
              </a:rPr>
              <a:t>Maríal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lamado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Odighitria</a:t>
            </a:r>
            <a:r>
              <a:rPr lang="es-ES" sz="2400" b="1" dirty="0">
                <a:solidFill>
                  <a:srgbClr val="C00000"/>
                </a:solidFill>
              </a:rPr>
              <a:t>, había sido enviado desde Jerusalén a Constantinopla. Este fue el retrato prototipo de los iconos marianos que empezaban a extenderse de Oriente a Occidente.</a:t>
            </a:r>
          </a:p>
          <a:p>
            <a:pPr algn="just"/>
            <a:endParaRPr lang="es-ES" sz="2400" b="1" dirty="0">
              <a:solidFill>
                <a:srgbClr val="C00000"/>
              </a:solidFill>
            </a:endParaRPr>
          </a:p>
          <a:p>
            <a:pPr algn="just"/>
            <a:r>
              <a:rPr lang="es-ES" sz="2400" b="1" dirty="0" err="1">
                <a:solidFill>
                  <a:srgbClr val="C00000"/>
                </a:solidFill>
              </a:rPr>
              <a:t>Odighitria</a:t>
            </a:r>
            <a:r>
              <a:rPr lang="es-ES" sz="2400" b="1" dirty="0">
                <a:solidFill>
                  <a:srgbClr val="C00000"/>
                </a:solidFill>
              </a:rPr>
              <a:t> significa “la que muestra el camino”. En esta imagen la Virgen sostiene al niño en su brazo izquierdo y con su mano derecha lo indica como camino de salvación para la humanidad.</a:t>
            </a:r>
          </a:p>
        </p:txBody>
      </p:sp>
    </p:spTree>
    <p:extLst>
      <p:ext uri="{BB962C8B-B14F-4D97-AF65-F5344CB8AC3E}">
        <p14:creationId xmlns:p14="http://schemas.microsoft.com/office/powerpoint/2010/main" xmlns="" val="428557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4FDB32F7-2DFD-CCEF-D390-DCF3FF9A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8</a:t>
            </a:fld>
            <a:endParaRPr lang="es-ES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75F0BE7-257C-0A4D-E4D9-0F96DE54E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0699" y="188640"/>
            <a:ext cx="4385961" cy="65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2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SU OBRA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541" y="5130491"/>
            <a:ext cx="10561238" cy="2451720"/>
          </a:xfrm>
        </p:spPr>
        <p:txBody>
          <a:bodyPr rtlCol="0">
            <a:normAutofit/>
          </a:bodyPr>
          <a:lstStyle/>
          <a:p>
            <a:pPr rtl="0"/>
            <a:endParaRPr lang="es-ES" sz="4000" b="1" dirty="0"/>
          </a:p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64" y="208352"/>
            <a:ext cx="3255546" cy="68890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9</a:t>
            </a:fld>
            <a:endParaRPr lang="es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4A1CEBE-926E-369E-FFA7-CF2DEB28C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340" y="1916832"/>
            <a:ext cx="6331613" cy="37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erenidad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4873beb7-5857-4685-be1f-d57550cc96cc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naturaleza de serenidad (panorámica)</Template>
  <TotalTime>1114</TotalTime>
  <Words>563</Words>
  <Application>Microsoft Office PowerPoint</Application>
  <PresentationFormat>Personalizado</PresentationFormat>
  <Paragraphs>68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Serenidad 16x9</vt:lpstr>
      <vt:lpstr>SAN LUCAS </vt:lpstr>
      <vt:lpstr>SU VIDA</vt:lpstr>
      <vt:lpstr>Diapositiva 3</vt:lpstr>
      <vt:lpstr>Diapositiva 4</vt:lpstr>
      <vt:lpstr>Diapositiva 5</vt:lpstr>
      <vt:lpstr>SÍMBOLOS DE LOS EVANGELISTAS</vt:lpstr>
      <vt:lpstr>Diapositiva 7</vt:lpstr>
      <vt:lpstr>Diapositiva 8</vt:lpstr>
      <vt:lpstr>SU OBRA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HECHOS DE LOS APÓSTOLES</vt:lpstr>
      <vt:lpstr>HECHOS DE LOS APÓSTOLES</vt:lpstr>
      <vt:lpstr>HECHOS DE LOS APÓSTOLES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APOCALIPSIS</dc:title>
  <dc:creator>Cuenta Microsoft</dc:creator>
  <cp:lastModifiedBy>Manuel Hernandez</cp:lastModifiedBy>
  <cp:revision>11</cp:revision>
  <dcterms:created xsi:type="dcterms:W3CDTF">2021-11-11T23:29:02Z</dcterms:created>
  <dcterms:modified xsi:type="dcterms:W3CDTF">2024-10-04T17:19:13Z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