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0" r:id="rId3"/>
    <p:sldId id="271" r:id="rId4"/>
    <p:sldId id="275" r:id="rId5"/>
    <p:sldId id="272" r:id="rId6"/>
    <p:sldId id="273" r:id="rId7"/>
    <p:sldId id="274" r:id="rId8"/>
    <p:sldId id="279" r:id="rId9"/>
    <p:sldId id="278" r:id="rId10"/>
    <p:sldId id="282" r:id="rId11"/>
    <p:sldId id="277" r:id="rId12"/>
    <p:sldId id="283" r:id="rId13"/>
    <p:sldId id="284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FFFF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8F340-2088-44BB-8ED7-3D8CA093D8CF}" type="datetime1">
              <a:rPr lang="es-ES" smtClean="0"/>
              <a:pPr rtl="0"/>
              <a:t>16/10/2023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097521-A99F-4338-BA65-8121DD1D8F63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sz="1200" i="1" dirty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s-ES" sz="1800" noProof="0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512585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3C4C5-1A91-4DD5-876D-7FD06AD5DCDF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6759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2" name="Rectángul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8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4" hasCustomPrompt="1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1DCB1-EDC2-4F46-9464-E3A266B120DF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94401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A7A6C-D0B2-4914-965E-06ACC5F99020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92945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0A580-6A6D-4606-A8C1-2EDABCAC7FFA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804110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70C18-3C4E-4264-B3DE-9642F27A7121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6182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11" name="Forma libre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2" name="Forma libre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2402813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0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1519642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14489-3716-4F2B-9EA3-68264DA40C3B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448206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9DA12-7EA2-4F24-BBA4-DC3176F3C47D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602360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4745CB-24BB-47BC-B049-FE8587516479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397337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227ED3-0CC8-42FA-BA49-1120E1EE5049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983636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9F5478-835E-4E07-86D2-2B2850CB71F4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4763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685EBF0-18CA-49C8-8074-1D88E0872D45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2831073"/>
            <a:ext cx="2803263" cy="1195853"/>
          </a:xfrm>
        </p:spPr>
        <p:txBody>
          <a:bodyPr rtlCol="0">
            <a:normAutofit/>
          </a:bodyPr>
          <a:lstStyle/>
          <a:p>
            <a:pPr rtl="0"/>
            <a:r>
              <a:rPr lang="es-ES" sz="5400" b="1" dirty="0" smtClean="0">
                <a:solidFill>
                  <a:srgbClr val="FF0000"/>
                </a:solidFill>
              </a:rPr>
              <a:t>ISAÍAS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7721" y="4658061"/>
            <a:ext cx="5120640" cy="1600200"/>
          </a:xfrm>
        </p:spPr>
        <p:txBody>
          <a:bodyPr rtlCol="0"/>
          <a:lstStyle/>
          <a:p>
            <a:pPr rtl="0"/>
            <a:endParaRPr lang="es-ES" b="1" dirty="0" smtClean="0">
              <a:solidFill>
                <a:srgbClr val="002060"/>
              </a:solidFill>
            </a:endParaRPr>
          </a:p>
          <a:p>
            <a:pPr rtl="0"/>
            <a:r>
              <a:rPr lang="es-ES" sz="6000" b="1" dirty="0" smtClean="0">
                <a:solidFill>
                  <a:srgbClr val="002060"/>
                </a:solidFill>
              </a:rPr>
              <a:t>EL LIBRO</a:t>
            </a:r>
            <a:endParaRPr lang="es-ES" sz="6000" b="1" dirty="0">
              <a:solidFill>
                <a:srgbClr val="00206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0041" y="3193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Escuela de Biblia</a:t>
            </a:r>
          </a:p>
          <a:p>
            <a:r>
              <a:rPr lang="es-ES" b="1" dirty="0">
                <a:solidFill>
                  <a:srgbClr val="002060"/>
                </a:solidFill>
              </a:rPr>
              <a:t>Parroquia Asunción Ntra. Sra.</a:t>
            </a:r>
          </a:p>
          <a:p>
            <a:r>
              <a:rPr lang="es-ES" b="1" dirty="0">
                <a:solidFill>
                  <a:srgbClr val="002060"/>
                </a:solidFill>
              </a:rPr>
              <a:t>Pozuelo de Alarcón</a:t>
            </a:r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81" b="75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380595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/>
              <a:t>SEGUNDO ISAÍAS  (40,1 – 55,13)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rgbClr val="002060"/>
                </a:solidFill>
                <a:latin typeface="Kudzu" pitchFamily="2" charset="0"/>
              </a:rPr>
              <a:t>ESQUEMA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  <a:latin typeface="Kudzu" pitchFamily="2" charset="0"/>
              </a:rPr>
              <a:t>Introducción. La Palabra de Dios se cumple siempre, es fiel y eficaz (49,1-55,5)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  <a:latin typeface="Kudzu" pitchFamily="2" charset="0"/>
              </a:rPr>
              <a:t>Los desterrados serán liberados y volverán a Jerusalén (40,12-48,22)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  <a:latin typeface="Kudzu" pitchFamily="2" charset="0"/>
              </a:rPr>
              <a:t>Jerusalén será restaurada (49,1-55-5)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  <a:latin typeface="Kudzu" pitchFamily="2" charset="0"/>
              </a:rPr>
              <a:t>Conclusión la Palabra de Dios es eficaz (55,16-33)</a:t>
            </a:r>
          </a:p>
        </p:txBody>
      </p:sp>
    </p:spTree>
    <p:extLst>
      <p:ext uri="{BB962C8B-B14F-4D97-AF65-F5344CB8AC3E}">
        <p14:creationId xmlns:p14="http://schemas.microsoft.com/office/powerpoint/2010/main" xmlns="" val="1801038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TERCER ISAÍAS  (56,1 – 66,24)</a:t>
            </a:r>
            <a:endParaRPr lang="es-ES" sz="4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DESPUÉS DEL DESTIERRO (486 a.C)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RESTAURACIÓN DE DEL PUEBLO Y SUS INSTITUCIONES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LUZ Y MENSAJERO ENTRE LAS NACIONES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ANTE EL DESALIENTO DEL REGRESO EL PROFETA AVISA QUE LA SALVACIÓN LLEGARÁ POR LA FIDELIDAD AL SEÑOR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ADQUIERE IMPORTANCIA EL  TEMPLO, EL AYUNO, LAS INSTITUCIONES, EL SABAT</a:t>
            </a:r>
          </a:p>
        </p:txBody>
      </p:sp>
    </p:spTree>
    <p:extLst>
      <p:ext uri="{BB962C8B-B14F-4D97-AF65-F5344CB8AC3E}">
        <p14:creationId xmlns:p14="http://schemas.microsoft.com/office/powerpoint/2010/main" xmlns="" val="3882423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/>
              <a:t>TERCER ISAÍAS  (56,1 – 66,24)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ESQUEMA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Oráculos de denuncia: poner de relieve los temas centrales (56,1-59,21)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La restauración de la nueva Jerusalén (60,1-62,12)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La historia de Israel dentro de la historia del mundo. Liturgia penitencial (63,1-64,11)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La restauración del pueblo elegido es una nueva creación, que se ofrece a todas las naciones desde Jerusalén (65,1-66,24)</a:t>
            </a:r>
          </a:p>
        </p:txBody>
      </p:sp>
    </p:spTree>
    <p:extLst>
      <p:ext uri="{BB962C8B-B14F-4D97-AF65-F5344CB8AC3E}">
        <p14:creationId xmlns:p14="http://schemas.microsoft.com/office/powerpoint/2010/main" xmlns="" val="4175103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CANTO DEL SIERVO</a:t>
            </a:r>
            <a:endParaRPr lang="es-ES" sz="4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FF0000"/>
                </a:solidFill>
                <a:latin typeface="Kudzu" pitchFamily="2" charset="0"/>
              </a:rPr>
              <a:t>AYUDA A DESCUBRIR EL SENTIDO DE LA HISTORIA DE ISRAEL: elegido, oprimido, desterrado, pero con una misión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FF0000"/>
                </a:solidFill>
                <a:latin typeface="Kudzu" pitchFamily="2" charset="0"/>
              </a:rPr>
              <a:t>En la primera comunidades cristianas se utilizó  como CATEQUESIS para la Pasión, Muerte y Resurrección de Jesucristo</a:t>
            </a:r>
          </a:p>
          <a:p>
            <a:pPr marL="0" indent="0" algn="ctr">
              <a:buNone/>
            </a:pPr>
            <a:endParaRPr lang="es-ES" sz="3600" dirty="0">
              <a:solidFill>
                <a:srgbClr val="FF0000"/>
              </a:solidFill>
              <a:latin typeface="Kudzu" pitchFamily="2" charset="0"/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rgbClr val="FF0000"/>
                </a:solidFill>
                <a:latin typeface="Kudzu" pitchFamily="2" charset="0"/>
              </a:rPr>
              <a:t>ESQUEMA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  <a:latin typeface="Kudzu" pitchFamily="2" charset="0"/>
              </a:rPr>
              <a:t>Presentación y Vocación del Siervo (42,1-4)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  <a:latin typeface="Kudzu" pitchFamily="2" charset="0"/>
              </a:rPr>
              <a:t>Misión del Siervo (49,1-7)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  <a:latin typeface="Kudzu" pitchFamily="2" charset="0"/>
              </a:rPr>
              <a:t>Sufrimiento y contradicciones (50,4-9)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  <a:latin typeface="Kudzu" pitchFamily="2" charset="0"/>
              </a:rPr>
              <a:t>Pasión, muerte y exaltación o triunfo del Siervo y su mensaje (52,13-53,12)</a:t>
            </a:r>
          </a:p>
        </p:txBody>
      </p:sp>
    </p:spTree>
    <p:extLst>
      <p:ext uri="{BB962C8B-B14F-4D97-AF65-F5344CB8AC3E}">
        <p14:creationId xmlns:p14="http://schemas.microsoft.com/office/powerpoint/2010/main" xmlns="" val="223399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175332" y="1828800"/>
            <a:ext cx="4721268" cy="4343400"/>
          </a:xfrm>
        </p:spPr>
        <p:txBody>
          <a:bodyPr/>
          <a:lstStyle/>
          <a:p>
            <a:pPr algn="ctr"/>
            <a:endParaRPr lang="es-ES" dirty="0" smtClean="0">
              <a:latin typeface="Univers-Black-Thin" pitchFamily="2" charset="0"/>
            </a:endParaRPr>
          </a:p>
          <a:p>
            <a:pPr marL="0" indent="0" algn="ctr">
              <a:buNone/>
            </a:pPr>
            <a:r>
              <a:rPr lang="es-ES" sz="4000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ANTIGUO TESTAMENTO</a:t>
            </a:r>
          </a:p>
          <a:p>
            <a:pPr marL="0" indent="0" algn="ctr">
              <a:buNone/>
            </a:pPr>
            <a:r>
              <a:rPr lang="es-ES" sz="4000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LIBRO 23</a:t>
            </a:r>
          </a:p>
          <a:p>
            <a:pPr marL="0" indent="0" algn="ctr">
              <a:buNone/>
            </a:pPr>
            <a:r>
              <a:rPr lang="es-ES" sz="4000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PROFÉTICO</a:t>
            </a:r>
          </a:p>
          <a:p>
            <a:pPr marL="0" indent="0" algn="ctr">
              <a:buNone/>
            </a:pPr>
            <a:r>
              <a:rPr lang="es-ES" sz="4000" dirty="0" smtClean="0">
                <a:solidFill>
                  <a:schemeClr val="accent6">
                    <a:lumMod val="50000"/>
                  </a:schemeClr>
                </a:solidFill>
                <a:latin typeface="Kudzu" pitchFamily="2" charset="0"/>
              </a:rPr>
              <a:t>66 CAPÍTULOS</a:t>
            </a:r>
            <a:endParaRPr lang="es-ES" sz="4000" dirty="0">
              <a:solidFill>
                <a:schemeClr val="accent6">
                  <a:lumMod val="50000"/>
                </a:schemeClr>
              </a:solidFill>
              <a:latin typeface="Kudzu" pitchFamily="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15" b="10315"/>
          <a:stretch/>
        </p:blipFill>
        <p:spPr>
          <a:xfrm>
            <a:off x="370626" y="2392471"/>
            <a:ext cx="6164372" cy="34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8697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 smtClean="0"/>
              <a:t>DESTINATARIOS</a:t>
            </a:r>
            <a:endParaRPr lang="es-ES" sz="44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255" y="1778695"/>
            <a:ext cx="5180556" cy="478494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4400" dirty="0" smtClean="0">
                <a:solidFill>
                  <a:srgbClr val="7030A0"/>
                </a:solidFill>
                <a:latin typeface="Kudzu" pitchFamily="2" charset="0"/>
              </a:rPr>
              <a:t>HABITANTES DEL </a:t>
            </a:r>
          </a:p>
          <a:p>
            <a:pPr marL="0" indent="0" algn="ctr">
              <a:buNone/>
            </a:pPr>
            <a:r>
              <a:rPr lang="es-ES" sz="4400" dirty="0" smtClean="0">
                <a:solidFill>
                  <a:srgbClr val="7030A0"/>
                </a:solidFill>
                <a:latin typeface="Kudzu" pitchFamily="2" charset="0"/>
              </a:rPr>
              <a:t>REINO DE JUDÁ </a:t>
            </a:r>
          </a:p>
          <a:p>
            <a:pPr marL="0" indent="0" algn="ctr">
              <a:buNone/>
            </a:pPr>
            <a:r>
              <a:rPr lang="es-ES" sz="4400" dirty="0" smtClean="0">
                <a:solidFill>
                  <a:srgbClr val="7030A0"/>
                </a:solidFill>
                <a:latin typeface="Kudzu" pitchFamily="2" charset="0"/>
              </a:rPr>
              <a:t>TRAS LA CAIDA </a:t>
            </a:r>
          </a:p>
          <a:p>
            <a:pPr marL="0" indent="0" algn="ctr">
              <a:buNone/>
            </a:pPr>
            <a:r>
              <a:rPr lang="es-ES" sz="4400" dirty="0" smtClean="0">
                <a:solidFill>
                  <a:srgbClr val="7030A0"/>
                </a:solidFill>
                <a:latin typeface="Kudzu" pitchFamily="2" charset="0"/>
              </a:rPr>
              <a:t>DEL REINO DEL NORTE</a:t>
            </a:r>
          </a:p>
          <a:p>
            <a:pPr marL="0" indent="0" algn="ctr">
              <a:buNone/>
            </a:pPr>
            <a:r>
              <a:rPr lang="es-ES" sz="4400" dirty="0" smtClean="0">
                <a:solidFill>
                  <a:srgbClr val="7030A0"/>
                </a:solidFill>
                <a:latin typeface="Kudzu" pitchFamily="2" charset="0"/>
              </a:rPr>
              <a:t>ANTE ASIRIA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3007" y="1778695"/>
            <a:ext cx="3671278" cy="4388742"/>
          </a:xfrm>
          <a:prstGeom prst="rect">
            <a:avLst/>
          </a:prstGeom>
        </p:spPr>
      </p:pic>
      <p:sp>
        <p:nvSpPr>
          <p:cNvPr id="4" name="Flecha derecha 3"/>
          <p:cNvSpPr/>
          <p:nvPr/>
        </p:nvSpPr>
        <p:spPr>
          <a:xfrm rot="963467">
            <a:off x="5676628" y="3601019"/>
            <a:ext cx="2171098" cy="4345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29997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/>
              <a:t>IDEA PRINCIPAL</a:t>
            </a:r>
            <a:endParaRPr lang="es-ES" sz="48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latin typeface="Kudzu" pitchFamily="2" charset="0"/>
              </a:rPr>
              <a:t>PROYECTO DE CONVERSIÓN DE LA COMUNIDAD LEAL AL SEÑOR, QUE INSERTA A LA COMUNIDAD HEBREA Y A LOS PAGANOS EN LA ALIANZA PARA SER PROTAGONISTAS DE LA SALVACIÓN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4398626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 smtClean="0"/>
              <a:t>PERIODO QUE ABARCA</a:t>
            </a:r>
            <a:endParaRPr lang="es-ES" sz="44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6469" y="1853852"/>
            <a:ext cx="6195164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rgbClr val="002060"/>
                </a:solidFill>
                <a:latin typeface="Kudzu" pitchFamily="2" charset="0"/>
              </a:rPr>
              <a:t>SEGUNDA MITAD</a:t>
            </a:r>
          </a:p>
          <a:p>
            <a:pPr marL="0" indent="0" algn="ctr">
              <a:buNone/>
            </a:pPr>
            <a:r>
              <a:rPr lang="es-ES" sz="4000" dirty="0">
                <a:solidFill>
                  <a:srgbClr val="002060"/>
                </a:solidFill>
                <a:latin typeface="Kudzu" pitchFamily="2" charset="0"/>
              </a:rPr>
              <a:t>s</a:t>
            </a:r>
            <a:r>
              <a:rPr lang="es-ES" sz="4000" dirty="0" smtClean="0">
                <a:solidFill>
                  <a:srgbClr val="002060"/>
                </a:solidFill>
                <a:latin typeface="Kudzu" pitchFamily="2" charset="0"/>
              </a:rPr>
              <a:t>. VIII a.C.</a:t>
            </a:r>
          </a:p>
          <a:p>
            <a:pPr marL="0" indent="0" algn="ctr">
              <a:buNone/>
            </a:pPr>
            <a:endParaRPr lang="es-ES" sz="4000" dirty="0">
              <a:solidFill>
                <a:srgbClr val="002060"/>
              </a:solidFill>
              <a:latin typeface="Kudzu" pitchFamily="2" charset="0"/>
            </a:endParaRPr>
          </a:p>
          <a:p>
            <a:pPr marL="0" indent="0" algn="ctr">
              <a:buNone/>
            </a:pPr>
            <a:r>
              <a:rPr lang="es-ES" sz="4000" dirty="0" smtClean="0">
                <a:solidFill>
                  <a:srgbClr val="002060"/>
                </a:solidFill>
                <a:latin typeface="Kudzu" pitchFamily="2" charset="0"/>
              </a:rPr>
              <a:t>Hasta</a:t>
            </a:r>
          </a:p>
          <a:p>
            <a:pPr marL="0" indent="0" algn="ctr">
              <a:buNone/>
            </a:pPr>
            <a:endParaRPr lang="es-ES" sz="4000" dirty="0">
              <a:solidFill>
                <a:srgbClr val="002060"/>
              </a:solidFill>
              <a:latin typeface="Kudzu" pitchFamily="2" charset="0"/>
            </a:endParaRPr>
          </a:p>
          <a:p>
            <a:pPr marL="0" indent="0" algn="ctr">
              <a:buNone/>
            </a:pPr>
            <a:r>
              <a:rPr lang="es-ES" sz="4000" dirty="0" smtClean="0">
                <a:solidFill>
                  <a:srgbClr val="002060"/>
                </a:solidFill>
                <a:latin typeface="Kudzu" pitchFamily="2" charset="0"/>
              </a:rPr>
              <a:t>PRINCIPIOS</a:t>
            </a:r>
          </a:p>
          <a:p>
            <a:pPr marL="0" indent="0" algn="ctr">
              <a:buNone/>
            </a:pPr>
            <a:r>
              <a:rPr lang="es-ES" sz="4000" dirty="0" smtClean="0">
                <a:solidFill>
                  <a:srgbClr val="002060"/>
                </a:solidFill>
                <a:latin typeface="Kudzu" pitchFamily="2" charset="0"/>
              </a:rPr>
              <a:t>s. V a.C.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38"/>
          <a:stretch/>
        </p:blipFill>
        <p:spPr>
          <a:xfrm>
            <a:off x="7665929" y="2105157"/>
            <a:ext cx="4019590" cy="42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8533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/>
              <a:t>REDACCIÓN</a:t>
            </a:r>
            <a:endParaRPr lang="es-ES" sz="54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>
                <a:latin typeface="Kudzu" pitchFamily="2" charset="0"/>
              </a:rPr>
              <a:t>PROCESO LARGO Y COMPLEJO</a:t>
            </a:r>
          </a:p>
          <a:p>
            <a:pPr marL="0" indent="0" algn="ctr">
              <a:buNone/>
            </a:pPr>
            <a:r>
              <a:rPr lang="es-ES" dirty="0" smtClean="0">
                <a:latin typeface="Kudzu" pitchFamily="2" charset="0"/>
              </a:rPr>
              <a:t>SE TERMINÓ POR LOS DISCÍPULOS EN LA</a:t>
            </a:r>
          </a:p>
          <a:p>
            <a:pPr marL="0" indent="0" algn="ctr">
              <a:buNone/>
            </a:pPr>
            <a:r>
              <a:rPr lang="es-ES" dirty="0" smtClean="0">
                <a:latin typeface="Kudzu" pitchFamily="2" charset="0"/>
              </a:rPr>
              <a:t>SEGUNDA MITAD DEL SIGLO III a.C.</a:t>
            </a:r>
          </a:p>
          <a:p>
            <a:pPr marL="0" indent="0" algn="ctr">
              <a:buNone/>
            </a:pPr>
            <a:r>
              <a:rPr lang="es-ES" dirty="0" smtClean="0">
                <a:latin typeface="Kudzu" pitchFamily="2" charset="0"/>
              </a:rPr>
              <a:t>EL REDACTOR FINAL NO SE LIMITÓ A UNIR LOS DIVERSOS TEXTOS RECOGIDOS</a:t>
            </a:r>
          </a:p>
          <a:p>
            <a:pPr marL="0" indent="0" algn="ctr">
              <a:buNone/>
            </a:pPr>
            <a:r>
              <a:rPr lang="es-ES" dirty="0" smtClean="0">
                <a:latin typeface="Kudzu" pitchFamily="2" charset="0"/>
              </a:rPr>
              <a:t>LES DIO UN SENTIDO ARGUMENTAL Y UN ARTE LITERARIO</a:t>
            </a:r>
          </a:p>
          <a:p>
            <a:pPr marL="0" indent="0" algn="ctr">
              <a:buNone/>
            </a:pPr>
            <a:r>
              <a:rPr lang="es-ES" sz="4400" dirty="0" smtClean="0">
                <a:latin typeface="Kudzu" pitchFamily="2" charset="0"/>
              </a:rPr>
              <a:t>SE HABLA DE TRES ISAÍAS</a:t>
            </a:r>
          </a:p>
        </p:txBody>
      </p:sp>
    </p:spTree>
    <p:extLst>
      <p:ext uri="{BB962C8B-B14F-4D97-AF65-F5344CB8AC3E}">
        <p14:creationId xmlns:p14="http://schemas.microsoft.com/office/powerpoint/2010/main" xmlns="" val="23063395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PRIMER ISAÍAS  (1,1 - 39,8)</a:t>
            </a:r>
            <a:endParaRPr lang="es-ES" sz="4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dirty="0" smtClean="0">
                <a:solidFill>
                  <a:srgbClr val="7030A0"/>
                </a:solidFill>
                <a:latin typeface="Kudzu" pitchFamily="2" charset="0"/>
              </a:rPr>
              <a:t>ORÁCULOS DIRIGIDOS A LOS REYES DE JUDÁ E ISRAEL Y OTROS PUEBLOS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7030A0"/>
                </a:solidFill>
                <a:latin typeface="Kudzu" pitchFamily="2" charset="0"/>
              </a:rPr>
              <a:t>FRENTE A LOS INVASORES HAY QUE CONFIAR EN DIOS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7030A0"/>
                </a:solidFill>
                <a:latin typeface="Kudzu" pitchFamily="2" charset="0"/>
              </a:rPr>
              <a:t>ABANDONAR: CODICIA, ORGULLO, INJUSTICIA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7030A0"/>
                </a:solidFill>
                <a:latin typeface="Kudzu" pitchFamily="2" charset="0"/>
              </a:rPr>
              <a:t>DIOS PROMETE MANTENER LA DINASTIA DE DAVID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7030A0"/>
                </a:solidFill>
                <a:latin typeface="Kudzu" pitchFamily="2" charset="0"/>
              </a:rPr>
              <a:t>SURGIRÁ UN “UNGIDO” QUE IMPLANTARÁ EL DERECHO Y LA JUSTICIA</a:t>
            </a:r>
          </a:p>
        </p:txBody>
      </p:sp>
    </p:spTree>
    <p:extLst>
      <p:ext uri="{BB962C8B-B14F-4D97-AF65-F5344CB8AC3E}">
        <p14:creationId xmlns:p14="http://schemas.microsoft.com/office/powerpoint/2010/main" xmlns="" val="3427418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PRIMER ISAÍAS  (1,1 - 39,8)</a:t>
            </a:r>
            <a:endParaRPr lang="es-ES" sz="4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rgbClr val="7030A0"/>
                </a:solidFill>
                <a:latin typeface="Kudzu" pitchFamily="2" charset="0"/>
              </a:rPr>
              <a:t>ESQUEMA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Vocación profeta (6, 1-13)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Libro de Emmanuel (7,1-12,6)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Oráculos sobre Israel y Judá duran Jotán y Ajaz (1,1-5,30)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Oráculos sobre Judá en los años 705-701 a.C. (2,8-33,24)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Oráculos sobre otros pueblos (1,3-2-3,18)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Colección posterior al profeta de estilo escatológico (24,1-27 y 34,1-35,10)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2000" dirty="0" smtClean="0">
                <a:solidFill>
                  <a:srgbClr val="7030A0"/>
                </a:solidFill>
                <a:latin typeface="Kudzu" pitchFamily="2" charset="0"/>
              </a:rPr>
              <a:t>Apéndice histórico (36,1-39,8)</a:t>
            </a:r>
          </a:p>
        </p:txBody>
      </p:sp>
    </p:spTree>
    <p:extLst>
      <p:ext uri="{BB962C8B-B14F-4D97-AF65-F5344CB8AC3E}">
        <p14:creationId xmlns:p14="http://schemas.microsoft.com/office/powerpoint/2010/main" xmlns="" val="3019273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SEGUNDO ISAÍAS  (40,1 – 55,13)</a:t>
            </a:r>
            <a:endParaRPr lang="es-ES" sz="4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DURANTE EL DESTIERRO DE BABILONIA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(597-549 a. C)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LIBRO DE LA CONSOLACIÓN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LA PALABRA DE DIOS ES FIEL Y EFICAZ, UNE AL PUEBLO Y MANTIENE LA ESPERANZA EN LA LIBERACIÓN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HAY QUE ROMPER LA RELACIÓN CON OTROS DIOSES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HAY UN NUEVO ÉXODO Y UNA NUEVA CREACIÓN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2060"/>
                </a:solidFill>
                <a:latin typeface="Kudzu" pitchFamily="2" charset="0"/>
              </a:rPr>
              <a:t>PARA TODOS LOS PUEBLOS</a:t>
            </a:r>
          </a:p>
        </p:txBody>
      </p:sp>
    </p:spTree>
    <p:extLst>
      <p:ext uri="{BB962C8B-B14F-4D97-AF65-F5344CB8AC3E}">
        <p14:creationId xmlns:p14="http://schemas.microsoft.com/office/powerpoint/2010/main" xmlns="" val="2841673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rección de ventas 16 X 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194_TF03431374.potx" id="{2F4881FE-CC89-4BA2-8CDB-3DBC2C76D3AE}" vid="{483BB0BA-DA05-41FE-B907-E782209F8221}"/>
    </a:ext>
  </a:extLst>
</a:theme>
</file>

<file path=ppt/theme/theme2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602</Words>
  <Application>Microsoft Office PowerPoint</Application>
  <PresentationFormat>Personalizado</PresentationFormat>
  <Paragraphs>86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Dirección de ventas 16 X 9</vt:lpstr>
      <vt:lpstr>ISAÍAS</vt:lpstr>
      <vt:lpstr>Diapositiva 2</vt:lpstr>
      <vt:lpstr>DESTINATARIOS</vt:lpstr>
      <vt:lpstr>IDEA PRINCIPAL</vt:lpstr>
      <vt:lpstr>PERIODO QUE ABARCA</vt:lpstr>
      <vt:lpstr>REDACCIÓN</vt:lpstr>
      <vt:lpstr>PRIMER ISAÍAS  (1,1 - 39,8)</vt:lpstr>
      <vt:lpstr>PRIMER ISAÍAS  (1,1 - 39,8)</vt:lpstr>
      <vt:lpstr>SEGUNDO ISAÍAS  (40,1 – 55,13)</vt:lpstr>
      <vt:lpstr>SEGUNDO ISAÍAS  (40,1 – 55,13)</vt:lpstr>
      <vt:lpstr>TERCER ISAÍAS  (56,1 – 66,24)</vt:lpstr>
      <vt:lpstr>TERCER ISAÍAS  (56,1 – 66,24)</vt:lpstr>
      <vt:lpstr>CANTO DEL SIERVO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ISAÍAS</dc:title>
  <dc:creator>Admin</dc:creator>
  <cp:lastModifiedBy>Manuel Hernandez</cp:lastModifiedBy>
  <cp:revision>19</cp:revision>
  <dcterms:modified xsi:type="dcterms:W3CDTF">2023-10-16T11:26:31Z</dcterms:modified>
</cp:coreProperties>
</file>