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70" r:id="rId3"/>
    <p:sldId id="269" r:id="rId4"/>
    <p:sldId id="271" r:id="rId5"/>
    <p:sldId id="272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8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A08F340-2088-44BB-8ED7-3D8CA093D8CF}" type="datetime1">
              <a:rPr lang="es-ES" smtClean="0"/>
              <a:pPr rtl="0"/>
              <a:t>16/10/2023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4A4F617-7A30-41D4-AB86-5D833C98E18B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994624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4097521-A99F-4338-BA65-8121DD1D8F63}" type="datetime1">
              <a:rPr lang="es-ES" noProof="0" smtClean="0"/>
              <a:pPr rtl="0"/>
              <a:t>16/10/2023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B9A179D-2D27-49E2-B022-8EDDA2EFE68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1174603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-ES" sz="1200" i="1" dirty="0">
                <a:latin typeface="Arial" pitchFamily="34" charset="0"/>
                <a:cs typeface="Arial" pitchFamily="34" charset="0"/>
              </a:rPr>
              <a:t>Para cambiar la imagen de esta diapositiva, seleccione la imagen y elimínela. Después, haga clic en el icono Imágenes del marcador de posición para insertar su propia imagen.</a:t>
            </a:r>
          </a:p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B9A179D-2D27-49E2-B022-8EDDA2EFE682}" type="slidenum">
              <a:rPr lang="es-ES" smtClean="0"/>
              <a:pPr rtl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4242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bre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es-ES" sz="1800" noProof="0" dirty="0"/>
          </a:p>
        </p:txBody>
      </p:sp>
      <p:sp>
        <p:nvSpPr>
          <p:cNvPr id="7" name="Forma libre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8" name="Forma libre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rtlCol="0"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 rtlCol="0"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5125859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dirty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53C4C5-1A91-4DD5-876D-7FD06AD5DCDF}" type="datetime1">
              <a:rPr lang="es-ES" noProof="0" smtClean="0"/>
              <a:pPr rtl="0"/>
              <a:t>16/10/2023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1067590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0" name="Rectángulo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1" name="Rectángulo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 dirty="0"/>
          </a:p>
        </p:txBody>
      </p:sp>
      <p:sp>
        <p:nvSpPr>
          <p:cNvPr id="12" name="Rectángulo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quiera agregar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dirty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 bwMode="invGray">
          <a:xfrm>
            <a:off x="1371273" y="5333098"/>
            <a:ext cx="4420252" cy="839102"/>
          </a:xfrm>
        </p:spPr>
        <p:txBody>
          <a:bodyPr rtlCol="0" anchor="t">
            <a:normAutofit/>
          </a:bodyPr>
          <a:lstStyle>
            <a:lvl1pPr marL="0" indent="0" rtl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  <p:sp>
        <p:nvSpPr>
          <p:cNvPr id="8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dirty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3" name="Marcador de posición de texto 3"/>
          <p:cNvSpPr>
            <a:spLocks noGrp="1"/>
          </p:cNvSpPr>
          <p:nvPr>
            <p:ph type="body" sz="half" idx="14" hasCustomPrompt="1"/>
          </p:nvPr>
        </p:nvSpPr>
        <p:spPr bwMode="invGray">
          <a:xfrm>
            <a:off x="6412954" y="5333098"/>
            <a:ext cx="4420252" cy="839102"/>
          </a:xfrm>
        </p:spPr>
        <p:txBody>
          <a:bodyPr rtlCol="0" anchor="t">
            <a:normAutofit/>
          </a:bodyPr>
          <a:lstStyle>
            <a:lvl1pPr marL="0" indent="0" rtl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71DCB1-EDC2-4F46-9464-E3A266B120DF}" type="datetime1">
              <a:rPr lang="es-ES" noProof="0" smtClean="0"/>
              <a:pPr rtl="0"/>
              <a:t>16/10/2023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39440104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7A7A6C-D0B2-4914-965E-06ACC5F99020}" type="datetime1">
              <a:rPr lang="es-ES" noProof="0" smtClean="0"/>
              <a:pPr rtl="0"/>
              <a:t>16/10/2023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10929453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Rectángulo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9" name="Rectángulo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295400" y="685800"/>
            <a:ext cx="7976754" cy="5486400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10A580-6A6D-4606-A8C1-2EDABCAC7FFA}" type="datetime1">
              <a:rPr lang="es-ES" noProof="0" smtClean="0"/>
              <a:pPr rtl="0"/>
              <a:t>16/10/2023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18041103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670C18-3C4E-4264-B3DE-9642F27A7121}" type="datetime1">
              <a:rPr lang="es-ES" noProof="0" smtClean="0"/>
              <a:pPr rtl="0"/>
              <a:t>16/10/2023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5961823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sz="1800" noProof="0" dirty="0"/>
          </a:p>
        </p:txBody>
      </p:sp>
      <p:sp>
        <p:nvSpPr>
          <p:cNvPr id="11" name="Forma libre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12" name="Forma libre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rtlCol="0"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15" name="Marcador de posición de imagen 14" descr="Marcador de posición vacío para agregar una imagen. Haga clic en el marcador de posición y seleccione la imagen que desee agregar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295401" y="4572000"/>
            <a:ext cx="5120640" cy="1600200"/>
          </a:xfrm>
        </p:spPr>
        <p:txBody>
          <a:bodyPr rtlCol="0"/>
          <a:lstStyle>
            <a:lvl1pPr marL="0" indent="0" algn="l" rtl="0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</p:spTree>
    <p:extLst>
      <p:ext uri="{BB962C8B-B14F-4D97-AF65-F5344CB8AC3E}">
        <p14:creationId xmlns:p14="http://schemas.microsoft.com/office/powerpoint/2010/main" xmlns="" val="24028134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sz="1800" noProof="0" dirty="0"/>
          </a:p>
        </p:txBody>
      </p:sp>
      <p:sp>
        <p:nvSpPr>
          <p:cNvPr id="8" name="Forma libre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9" name="Forma libre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10" name="Forma libre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s-ES" sz="1800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rtlCol="0"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295398" y="4589463"/>
            <a:ext cx="8046718" cy="1011237"/>
          </a:xfrm>
        </p:spPr>
        <p:txBody>
          <a:bodyPr rtlCol="0"/>
          <a:lstStyle>
            <a:lvl1pPr marL="0" indent="0" rtl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</p:spTree>
    <p:extLst>
      <p:ext uri="{BB962C8B-B14F-4D97-AF65-F5344CB8AC3E}">
        <p14:creationId xmlns:p14="http://schemas.microsoft.com/office/powerpoint/2010/main" xmlns="" val="15196429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295400" y="1828800"/>
            <a:ext cx="4572000" cy="434340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324600" y="1828799"/>
            <a:ext cx="4572000" cy="4343401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214489-3716-4F2B-9EA3-68264DA40C3B}" type="datetime1">
              <a:rPr lang="es-ES" noProof="0" smtClean="0"/>
              <a:pPr rtl="0"/>
              <a:t>16/10/2023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4482060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295400" y="1828800"/>
            <a:ext cx="4572000" cy="850392"/>
          </a:xfrm>
        </p:spPr>
        <p:txBody>
          <a:bodyPr rtlCol="0" anchor="ctr">
            <a:normAutofit/>
          </a:bodyPr>
          <a:lstStyle>
            <a:lvl1pPr marL="0" indent="0" rtl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1295400" y="2705100"/>
            <a:ext cx="4572000" cy="346710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324600" y="1828800"/>
            <a:ext cx="4572000" cy="847725"/>
          </a:xfrm>
        </p:spPr>
        <p:txBody>
          <a:bodyPr rtlCol="0" anchor="ctr">
            <a:normAutofit/>
          </a:bodyPr>
          <a:lstStyle>
            <a:lvl1pPr marL="0" indent="0" rtl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324600" y="2705100"/>
            <a:ext cx="4572000" cy="346710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49DA12-7EA2-4F24-BBA4-DC3176F3C47D}" type="datetime1">
              <a:rPr lang="es-ES" noProof="0" smtClean="0"/>
              <a:pPr rtl="0"/>
              <a:t>16/10/2023</a:t>
            </a:fld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6023603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4745CB-24BB-47BC-B049-FE8587516479}" type="datetime1">
              <a:rPr lang="es-ES" noProof="0" smtClean="0"/>
              <a:pPr rtl="0"/>
              <a:t>16/10/2023</a:t>
            </a:fld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33973370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227ED3-0CC8-42FA-BA49-1120E1EE5049}" type="datetime1">
              <a:rPr lang="es-ES" noProof="0" smtClean="0"/>
              <a:pPr rtl="0"/>
              <a:t>16/10/2023</a:t>
            </a:fld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9836364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4728209" y="1828800"/>
            <a:ext cx="6126480" cy="43434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 smtClean="0"/>
              <a:t>Haga clic para editar los estilos de texto maestro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9F5478-835E-4E07-86D2-2B2850CB71F4}" type="datetime1">
              <a:rPr lang="es-ES" noProof="0" smtClean="0"/>
              <a:pPr rtl="0"/>
              <a:t>16/10/2023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547638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9" name="Rectángulo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 smtClean="0"/>
              <a:t>Haga clic para editar los estilos de texto maestro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1685EBF0-18CA-49C8-8074-1D88E0872D45}" type="datetime1">
              <a:rPr lang="es-ES" noProof="0" smtClean="0"/>
              <a:pPr rtl="0"/>
              <a:t>16/10/2023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A7F8E3F6-DE14-48B2-B2BC-6FABA9630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401" y="2831073"/>
            <a:ext cx="2803263" cy="1195853"/>
          </a:xfrm>
        </p:spPr>
        <p:txBody>
          <a:bodyPr rtlCol="0">
            <a:normAutofit/>
          </a:bodyPr>
          <a:lstStyle/>
          <a:p>
            <a:pPr rtl="0"/>
            <a:r>
              <a:rPr lang="es-ES" sz="5400" b="1" dirty="0" smtClean="0">
                <a:solidFill>
                  <a:srgbClr val="FF0000"/>
                </a:solidFill>
              </a:rPr>
              <a:t>ISAÍAS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07721" y="4658061"/>
            <a:ext cx="5120640" cy="1600200"/>
          </a:xfrm>
        </p:spPr>
        <p:txBody>
          <a:bodyPr rtlCol="0"/>
          <a:lstStyle/>
          <a:p>
            <a:pPr rtl="0"/>
            <a:endParaRPr lang="es-ES" b="1" dirty="0" smtClean="0">
              <a:solidFill>
                <a:srgbClr val="002060"/>
              </a:solidFill>
            </a:endParaRPr>
          </a:p>
          <a:p>
            <a:pPr rtl="0"/>
            <a:r>
              <a:rPr lang="es-ES" sz="4400" b="1" dirty="0" smtClean="0">
                <a:solidFill>
                  <a:srgbClr val="002060"/>
                </a:solidFill>
              </a:rPr>
              <a:t>EL PERSONAJE</a:t>
            </a:r>
            <a:endParaRPr lang="es-ES" sz="4400" b="1" dirty="0">
              <a:solidFill>
                <a:srgbClr val="00206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20041" y="31938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dirty="0">
                <a:solidFill>
                  <a:srgbClr val="002060"/>
                </a:solidFill>
              </a:rPr>
              <a:t>Escuela de Biblia</a:t>
            </a:r>
          </a:p>
          <a:p>
            <a:r>
              <a:rPr lang="es-ES" b="1" dirty="0">
                <a:solidFill>
                  <a:srgbClr val="002060"/>
                </a:solidFill>
              </a:rPr>
              <a:t>Parroquia Asunción Ntra. Sra.</a:t>
            </a:r>
          </a:p>
          <a:p>
            <a:r>
              <a:rPr lang="es-ES" b="1" dirty="0">
                <a:solidFill>
                  <a:srgbClr val="002060"/>
                </a:solidFill>
              </a:rPr>
              <a:t>Pozuelo de Alarcón</a:t>
            </a:r>
          </a:p>
        </p:txBody>
      </p:sp>
      <p:pic>
        <p:nvPicPr>
          <p:cNvPr id="7" name="Marcador de posición de imagen 6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581" b="75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3805955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71792" y="1828800"/>
            <a:ext cx="7440460" cy="4343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3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s-ES" sz="3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saías ( </a:t>
            </a:r>
            <a:r>
              <a:rPr lang="he-IL" sz="3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יְשַׁעְיָהוּ‎, </a:t>
            </a:r>
            <a:r>
              <a:rPr lang="es-ES" sz="32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Yəšaʻyahū</a:t>
            </a:r>
            <a:r>
              <a:rPr lang="es-ES" sz="3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,) </a:t>
            </a:r>
            <a:r>
              <a:rPr lang="es-ES" sz="3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"salva </a:t>
            </a:r>
            <a:r>
              <a:rPr lang="es-ES" sz="32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Yavhé</a:t>
            </a:r>
            <a:r>
              <a:rPr lang="es-ES" sz="3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").</a:t>
            </a:r>
          </a:p>
          <a:p>
            <a:pPr marL="0" indent="0" algn="just">
              <a:buNone/>
            </a:pPr>
            <a:r>
              <a:rPr lang="es-ES" sz="3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Nació </a:t>
            </a:r>
            <a:r>
              <a:rPr lang="es-ES" sz="3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probablemente en Jerusalén hacia 765 a. C. y fue asesinado (aserrado</a:t>
            </a:r>
            <a:r>
              <a:rPr lang="es-ES" sz="3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), por </a:t>
            </a:r>
            <a:r>
              <a:rPr lang="es-ES" sz="3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 rey Manasés en 695 a. </a:t>
            </a:r>
            <a:r>
              <a:rPr lang="es-ES" sz="3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C.</a:t>
            </a:r>
          </a:p>
          <a:p>
            <a:pPr marL="0" indent="0" algn="just">
              <a:buNone/>
            </a:pPr>
            <a:r>
              <a:rPr lang="es-ES" sz="3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Fue estadista</a:t>
            </a:r>
            <a:r>
              <a:rPr lang="es-ES" sz="3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asesor de reyes, poeta, orador y </a:t>
            </a:r>
            <a:r>
              <a:rPr lang="es-ES" sz="3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escritor.</a:t>
            </a:r>
          </a:p>
          <a:p>
            <a:pPr marL="0" indent="0" algn="just">
              <a:buNone/>
            </a:pPr>
            <a:r>
              <a:rPr lang="es-ES" sz="3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Emparentado con la casa real </a:t>
            </a:r>
            <a:endParaRPr lang="es-ES" sz="32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115" y="1731201"/>
            <a:ext cx="2792912" cy="486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486974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s-ES" sz="4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483" y="1766169"/>
            <a:ext cx="3848582" cy="4343400"/>
          </a:xfrm>
        </p:spPr>
      </p:pic>
      <p:sp>
        <p:nvSpPr>
          <p:cNvPr id="5" name="CuadroTexto 4"/>
          <p:cNvSpPr txBox="1"/>
          <p:nvPr/>
        </p:nvSpPr>
        <p:spPr>
          <a:xfrm>
            <a:off x="4997886" y="1878904"/>
            <a:ext cx="67515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HIJO DE AMÓS(Z)</a:t>
            </a:r>
          </a:p>
          <a:p>
            <a:endParaRPr lang="es-ES" sz="28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s-ES" sz="2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TUVO DOS HIJOS: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ES" sz="2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SEAR-JASUB </a:t>
            </a:r>
          </a:p>
          <a:p>
            <a:pPr algn="just"/>
            <a:r>
              <a:rPr lang="es-ES" sz="2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(UN REMANENTE VOLVERÁ)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ES" sz="2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MAHER-SALAL-HASBAZ </a:t>
            </a:r>
          </a:p>
          <a:p>
            <a:pPr algn="just"/>
            <a:r>
              <a:rPr lang="es-ES" sz="2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(EL DESPOJO SE APRESURA)</a:t>
            </a:r>
          </a:p>
          <a:p>
            <a:pPr algn="just"/>
            <a:endParaRPr lang="es-ES" sz="28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s-ES" sz="2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SU ESPOSA LA LLAMABAN "LA PROFETISA".</a:t>
            </a:r>
            <a:endParaRPr lang="es-ES" sz="2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76615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918575" y="1912297"/>
            <a:ext cx="76241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 MINISTERIO PROFÉTICO   SE DESARROLLO DURANTE EL REINADO DE LOS REYES DE JUDÁ (REINO DEL SUR)</a:t>
            </a:r>
          </a:p>
          <a:p>
            <a:endParaRPr lang="es-ES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400" y="2835120"/>
            <a:ext cx="1319784" cy="133807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2069" y="2835120"/>
            <a:ext cx="1274064" cy="133502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3688" y="2788920"/>
            <a:ext cx="1301496" cy="132892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66869" y="2788920"/>
            <a:ext cx="1304544" cy="1304544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6816" y="2835120"/>
            <a:ext cx="1583325" cy="1335024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1295400" y="4496844"/>
            <a:ext cx="115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OZIAS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342069" y="4496844"/>
            <a:ext cx="115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JOTÁN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5404479" y="4446233"/>
            <a:ext cx="115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AJAZ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7218268" y="4446233"/>
            <a:ext cx="1601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EZEQUÍAS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9576817" y="4430644"/>
            <a:ext cx="147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MANASÉS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295399" y="5005063"/>
            <a:ext cx="1159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767-748 </a:t>
            </a:r>
            <a:r>
              <a:rPr lang="es-ES" b="1" dirty="0" err="1" smtClean="0">
                <a:solidFill>
                  <a:schemeClr val="accent6">
                    <a:lumMod val="50000"/>
                  </a:schemeClr>
                </a:solidFill>
              </a:rPr>
              <a:t>A.c.</a:t>
            </a:r>
            <a:endParaRPr lang="es-E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3342068" y="5051230"/>
            <a:ext cx="1159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748-732 </a:t>
            </a:r>
            <a:r>
              <a:rPr lang="es-ES" b="1" dirty="0" err="1" smtClean="0">
                <a:solidFill>
                  <a:schemeClr val="accent6">
                    <a:lumMod val="50000"/>
                  </a:schemeClr>
                </a:solidFill>
              </a:rPr>
              <a:t>A.c.</a:t>
            </a:r>
            <a:endParaRPr lang="es-E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5474585" y="5023576"/>
            <a:ext cx="1159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734-715 </a:t>
            </a:r>
            <a:r>
              <a:rPr lang="es-ES" b="1" dirty="0" err="1" smtClean="0">
                <a:solidFill>
                  <a:schemeClr val="accent6">
                    <a:lumMod val="50000"/>
                  </a:schemeClr>
                </a:solidFill>
              </a:rPr>
              <a:t>A.c.</a:t>
            </a:r>
            <a:endParaRPr lang="es-E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7383050" y="5023575"/>
            <a:ext cx="1159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716-687 </a:t>
            </a:r>
            <a:r>
              <a:rPr lang="es-ES" b="1" dirty="0" err="1" smtClean="0">
                <a:solidFill>
                  <a:schemeClr val="accent6">
                    <a:lumMod val="50000"/>
                  </a:schemeClr>
                </a:solidFill>
              </a:rPr>
              <a:t>A.c.</a:t>
            </a:r>
            <a:endParaRPr lang="es-E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9733600" y="4965407"/>
            <a:ext cx="1159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687-642 </a:t>
            </a:r>
            <a:r>
              <a:rPr lang="es-ES" b="1" dirty="0" err="1" smtClean="0">
                <a:solidFill>
                  <a:schemeClr val="accent6">
                    <a:lumMod val="50000"/>
                  </a:schemeClr>
                </a:solidFill>
              </a:rPr>
              <a:t>A.c.</a:t>
            </a:r>
            <a:endParaRPr lang="es-ES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28248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5948" y="1603332"/>
            <a:ext cx="6846518" cy="525466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ES" b="1" dirty="0" smtClean="0">
                <a:solidFill>
                  <a:srgbClr val="002060"/>
                </a:solidFill>
              </a:rPr>
              <a:t>FUE UN FIRME OPOSITOR A LA POLÍTICA DE ALIANZA DE LOS REYES DE JUDÁ CON LOS IMPERIOS EXTRANJEROS Y LLAMÓ A CONFIAR EN LA ALIANZA CON DIOS. </a:t>
            </a:r>
          </a:p>
          <a:p>
            <a:pPr marL="0" indent="0" algn="just">
              <a:buNone/>
            </a:pPr>
            <a:r>
              <a:rPr lang="es-ES" b="1" dirty="0" smtClean="0">
                <a:solidFill>
                  <a:srgbClr val="002060"/>
                </a:solidFill>
              </a:rPr>
              <a:t>SE OPUSO AL PROTECTORADO DE ASIRIA QUE EL REY ACAZ PROPICIÓ PARA ENFRENTARSE CON EL NORTEÑO REINO DE ISRAEL Y SIRIA. </a:t>
            </a:r>
          </a:p>
          <a:p>
            <a:pPr marL="0" indent="0" algn="just">
              <a:buNone/>
            </a:pPr>
            <a:r>
              <a:rPr lang="es-ES" b="1" dirty="0" smtClean="0">
                <a:solidFill>
                  <a:srgbClr val="002060"/>
                </a:solidFill>
              </a:rPr>
              <a:t>EL REY EZEQUÍAS QUISO CONTRARRESTAR LA HEGEMONÍA ASIRIA, ALIÁNDOSE CON EGIPTO, OPONIÉNDOSE ISAÍAS TAMBIÉN A ELLO, PERO CUANDO LAS TROPAS ASIRIAS DE SENAQUERIB SITIARON JERUSALÉN, ISAÍAS APOYÓ LA RESISTENCIA Y ANUNCIÓ LA AYUDA DE DIOS: LA CIUDAD SE SALVÓ.</a:t>
            </a:r>
            <a:endParaRPr lang="es-ES" b="1" dirty="0">
              <a:solidFill>
                <a:srgbClr val="00206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78664" y="2600973"/>
            <a:ext cx="4162816" cy="330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69419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rección de ventas 16 X 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6309194_TF03431374.potx" id="{2F4881FE-CC89-4BA2-8CDB-3DBC2C76D3AE}" vid="{483BB0BA-DA05-41FE-B907-E782209F8221}"/>
    </a:ext>
  </a:extLst>
</a:theme>
</file>

<file path=ppt/theme/theme2.xml><?xml version="1.0" encoding="utf-8"?>
<a:theme xmlns:a="http://schemas.openxmlformats.org/drawingml/2006/main" name="Tema de Offic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268</Words>
  <Application>Microsoft Office PowerPoint</Application>
  <PresentationFormat>Personalizado</PresentationFormat>
  <Paragraphs>45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Dirección de ventas 16 X 9</vt:lpstr>
      <vt:lpstr>ISAÍAS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ISAÍAS</dc:title>
  <dc:creator>Admin</dc:creator>
  <cp:lastModifiedBy>Manuel Hernandez</cp:lastModifiedBy>
  <cp:revision>10</cp:revision>
  <dcterms:modified xsi:type="dcterms:W3CDTF">2023-10-16T11:26:01Z</dcterms:modified>
</cp:coreProperties>
</file>