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7" r:id="rId5"/>
    <p:sldId id="381" r:id="rId6"/>
    <p:sldId id="272" r:id="rId7"/>
    <p:sldId id="376" r:id="rId8"/>
    <p:sldId id="377" r:id="rId9"/>
    <p:sldId id="278" r:id="rId10"/>
    <p:sldId id="277" r:id="rId11"/>
    <p:sldId id="339" r:id="rId12"/>
    <p:sldId id="280" r:id="rId13"/>
    <p:sldId id="279" r:id="rId14"/>
    <p:sldId id="282" r:id="rId15"/>
    <p:sldId id="283" r:id="rId16"/>
    <p:sldId id="291" r:id="rId17"/>
    <p:sldId id="292" r:id="rId18"/>
    <p:sldId id="293" r:id="rId19"/>
    <p:sldId id="284" r:id="rId20"/>
    <p:sldId id="382" r:id="rId21"/>
    <p:sldId id="321" r:id="rId22"/>
    <p:sldId id="345" r:id="rId23"/>
    <p:sldId id="294" r:id="rId24"/>
    <p:sldId id="383" r:id="rId25"/>
    <p:sldId id="384" r:id="rId26"/>
    <p:sldId id="304" r:id="rId27"/>
    <p:sldId id="359" r:id="rId28"/>
    <p:sldId id="362" r:id="rId29"/>
    <p:sldId id="374" r:id="rId30"/>
    <p:sldId id="318" r:id="rId31"/>
    <p:sldId id="351" r:id="rId32"/>
    <p:sldId id="364" r:id="rId33"/>
    <p:sldId id="319" r:id="rId34"/>
    <p:sldId id="310" r:id="rId35"/>
    <p:sldId id="325" r:id="rId36"/>
    <p:sldId id="353" r:id="rId37"/>
    <p:sldId id="303" r:id="rId38"/>
    <p:sldId id="385" r:id="rId39"/>
  </p:sldIdLst>
  <p:sldSz cx="12188825" cy="6858000"/>
  <p:notesSz cx="6797675" cy="9926638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8000"/>
    <a:srgbClr val="1407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280" autoAdjust="0"/>
  </p:normalViewPr>
  <p:slideViewPr>
    <p:cSldViewPr>
      <p:cViewPr varScale="1">
        <p:scale>
          <a:sx n="75" d="100"/>
          <a:sy n="75" d="100"/>
        </p:scale>
        <p:origin x="-684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478" y="6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D89C0C2-8A3B-4968-9009-5AE0FCA939F8}" type="datetime1">
              <a:rPr lang="es-ES" smtClean="0"/>
              <a:pPr algn="r" rtl="0"/>
              <a:t>21/11/2022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7A11987-E5A7-42B0-A14C-FA9C541A1496}" type="datetime1">
              <a:rPr lang="es-ES" noProof="0" smtClean="0"/>
              <a:pPr/>
              <a:t>21/11/2022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pPr rtl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2714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10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996040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11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787946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12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365802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13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4155480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14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898481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15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38499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16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122337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17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810671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980388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19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34965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01730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76934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710659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725873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23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492417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24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951185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293456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4990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27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755149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28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4252826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29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43106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90684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30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6604330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31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112430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32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427427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33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109405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34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44881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1778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99338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52054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893590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856039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noProof="0" smtClean="0"/>
              <a:pPr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8856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B24C8F2-25BD-4257-8768-608B72C800DA}" type="datetime1">
              <a:rPr lang="es-ES" noProof="0" smtClean="0"/>
              <a:pPr/>
              <a:t>21/11/2022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546B1E8-1ABC-42B9-8DCC-1296C41E7A2A}" type="datetime1">
              <a:rPr lang="es-ES" noProof="0" smtClean="0"/>
              <a:pPr/>
              <a:t>21/11/2022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D1EE076-6FCD-4607-945A-DCC695C12A4B}" type="datetime1">
              <a:rPr lang="es-ES" noProof="0" smtClean="0"/>
              <a:pPr/>
              <a:t>21/11/2022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0BCE841-B7E3-4BD1-A07E-6A983BED9152}" type="datetime1">
              <a:rPr lang="es-ES" noProof="0" smtClean="0"/>
              <a:pPr/>
              <a:t>21/11/2022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521A48F-0BDC-4D0D-AD1A-F99D3FFA2D2D}" type="datetime1">
              <a:rPr lang="es-ES" noProof="0" smtClean="0"/>
              <a:pPr/>
              <a:t>21/11/2022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AE625060-FE2E-475C-B17B-71453347F71D}" type="datetime1">
              <a:rPr lang="es-ES" noProof="0" smtClean="0"/>
              <a:pPr/>
              <a:t>21/11/2022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BD5A155-87B0-406E-96CE-F631716FE993}" type="datetime1">
              <a:rPr lang="es-ES" noProof="0" smtClean="0"/>
              <a:pPr/>
              <a:t>21/11/2022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4751875-F6B7-45F2-A8F3-5E64CDB70704}" type="datetime1">
              <a:rPr lang="es-ES" noProof="0" smtClean="0"/>
              <a:pPr/>
              <a:t>21/11/2022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A72FF84-9C25-4F84-87B3-493FB580ABB1}" type="datetime1">
              <a:rPr lang="es-ES" noProof="0" smtClean="0"/>
              <a:pPr/>
              <a:t>21/11/2022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29E253C-62ED-4B1D-8188-3C889D9512C6}" type="datetime1">
              <a:rPr lang="es-ES" noProof="0" smtClean="0"/>
              <a:pPr/>
              <a:t>21/11/2022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12812" y="8467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dirty="0"/>
              <a:t>Editar estilos de texto del patrón</a:t>
            </a:r>
          </a:p>
          <a:p>
            <a:pPr lvl="1" rtl="0"/>
            <a:r>
              <a:rPr lang="es-ES" dirty="0"/>
              <a:t>Segundo </a:t>
            </a:r>
            <a:r>
              <a:rPr lang="es-ES" noProof="0" dirty="0" smtClean="0"/>
              <a:t>nivel</a:t>
            </a:r>
          </a:p>
          <a:p>
            <a:pPr lvl="2" rtl="0"/>
            <a:r>
              <a:rPr lang="es-ES" dirty="0" smtClean="0"/>
              <a:t>Tercer </a:t>
            </a:r>
            <a:r>
              <a:rPr lang="es-ES" dirty="0"/>
              <a:t>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776861DD-1BBA-4B9D-B926-0E9EDB955199}" type="datetime1">
              <a:rPr lang="es-ES" smtClean="0"/>
              <a:pPr/>
              <a:t>21/11/2022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s-ES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7620" y="1922512"/>
            <a:ext cx="10234734" cy="3200400"/>
          </a:xfrm>
        </p:spPr>
        <p:txBody>
          <a:bodyPr rtlCol="0"/>
          <a:lstStyle/>
          <a:p>
            <a:pPr rtl="0"/>
            <a:r>
              <a:rPr lang="es-ES" dirty="0" smtClean="0"/>
              <a:t>					</a:t>
            </a:r>
            <a:r>
              <a:rPr lang="es-ES" sz="8800" dirty="0" smtClean="0"/>
              <a:t>El Duelo</a:t>
            </a:r>
            <a:br>
              <a:rPr lang="es-ES" sz="8800" dirty="0" smtClean="0"/>
            </a:br>
            <a:endParaRPr lang="es-ES" sz="8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66825" y="4164496"/>
            <a:ext cx="8458200" cy="1371600"/>
          </a:xfrm>
        </p:spPr>
        <p:txBody>
          <a:bodyPr rtlCol="0">
            <a:normAutofit/>
          </a:bodyPr>
          <a:lstStyle/>
          <a:p>
            <a:pPr algn="r" rtl="0"/>
            <a:r>
              <a:rPr lang="es-ES" sz="3600" dirty="0" smtClean="0"/>
              <a:t>CÓMO AFRONTARLO Y ACOMPAÑARLO</a:t>
            </a:r>
            <a:endParaRPr lang="es-ES" sz="36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0436" y="380687"/>
            <a:ext cx="2263396" cy="22633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780" y="893439"/>
            <a:ext cx="4294616" cy="54629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5222" y="379842"/>
            <a:ext cx="2258972" cy="225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3831" y="349249"/>
            <a:ext cx="9601200" cy="1143000"/>
          </a:xfrm>
        </p:spPr>
        <p:txBody>
          <a:bodyPr/>
          <a:lstStyle/>
          <a:p>
            <a:pPr algn="ctr"/>
            <a:r>
              <a:rPr lang="es-ES" dirty="0" smtClean="0"/>
              <a:t>DUELO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3812" y="1676400"/>
            <a:ext cx="10561239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Conjunto </a:t>
            </a:r>
            <a:r>
              <a:rPr lang="es-E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procesos psicológicos, físicos, cognitivos y sociales que se dan a través de una </a:t>
            </a:r>
            <a:r>
              <a:rPr lang="es-E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pérdida significativa.</a:t>
            </a:r>
          </a:p>
          <a:p>
            <a:pPr marL="0" indent="0" algn="just">
              <a:buNone/>
            </a:pPr>
            <a:endParaRPr lang="es-ES" sz="1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PRECIO DEL AMOR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10</a:t>
            </a:fld>
            <a:endParaRPr lang="es-ES" noProof="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3931" y="4601208"/>
            <a:ext cx="9001000" cy="19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266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TIPOS DE DUELO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Duelo anticipado</a:t>
            </a:r>
          </a:p>
          <a:p>
            <a:pPr marL="0" indent="0" algn="just">
              <a:buNone/>
            </a:pPr>
            <a:r>
              <a:rPr lang="es-ES" dirty="0"/>
              <a:t> </a:t>
            </a:r>
            <a:r>
              <a:rPr lang="es-ES" sz="2800" b="1" dirty="0">
                <a:solidFill>
                  <a:srgbClr val="FF0000"/>
                </a:solidFill>
              </a:rPr>
              <a:t>S</a:t>
            </a:r>
            <a:r>
              <a:rPr lang="es-ES" sz="2800" b="1" dirty="0" smtClean="0">
                <a:solidFill>
                  <a:srgbClr val="FF0000"/>
                </a:solidFill>
              </a:rPr>
              <a:t>e </a:t>
            </a:r>
            <a:r>
              <a:rPr lang="es-ES" sz="2800" b="1" dirty="0">
                <a:solidFill>
                  <a:srgbClr val="FF0000"/>
                </a:solidFill>
              </a:rPr>
              <a:t>da antes de que la pérdida haya ocurrido</a:t>
            </a:r>
            <a:r>
              <a:rPr lang="es-ES" sz="2800" b="1" dirty="0"/>
              <a:t>. </a:t>
            </a:r>
            <a:endParaRPr lang="es-ES" b="1" dirty="0" smtClean="0"/>
          </a:p>
          <a:p>
            <a:pPr marL="0" indent="0" algn="just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Duelo sin resolver</a:t>
            </a:r>
          </a:p>
          <a:p>
            <a:pPr marL="0" indent="0" algn="just">
              <a:buNone/>
            </a:pPr>
            <a:r>
              <a:rPr lang="es-ES" dirty="0"/>
              <a:t> </a:t>
            </a:r>
            <a:r>
              <a:rPr lang="es-ES" sz="2800" b="1" dirty="0">
                <a:solidFill>
                  <a:srgbClr val="FF0000"/>
                </a:solidFill>
              </a:rPr>
              <a:t>L</a:t>
            </a:r>
            <a:r>
              <a:rPr lang="es-ES" sz="2800" b="1" dirty="0" smtClean="0">
                <a:solidFill>
                  <a:srgbClr val="FF0000"/>
                </a:solidFill>
              </a:rPr>
              <a:t>a </a:t>
            </a:r>
            <a:r>
              <a:rPr lang="es-ES" sz="2800" b="1" dirty="0">
                <a:solidFill>
                  <a:srgbClr val="FF0000"/>
                </a:solidFill>
              </a:rPr>
              <a:t>fase de duelo sigue presente. </a:t>
            </a: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11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5533" y="3467546"/>
            <a:ext cx="4615442" cy="30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86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TIPOS DE DUELO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Duelo crónico/patológico/complicado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sz="2800" b="1" dirty="0">
                <a:solidFill>
                  <a:srgbClr val="FF0000"/>
                </a:solidFill>
              </a:rPr>
              <a:t>N</a:t>
            </a:r>
            <a:r>
              <a:rPr lang="es-ES" sz="2800" b="1" dirty="0" smtClean="0">
                <a:solidFill>
                  <a:srgbClr val="FF0000"/>
                </a:solidFill>
              </a:rPr>
              <a:t>o </a:t>
            </a:r>
            <a:r>
              <a:rPr lang="es-ES" sz="2800" b="1" dirty="0">
                <a:solidFill>
                  <a:srgbClr val="FF0000"/>
                </a:solidFill>
              </a:rPr>
              <a:t>remite con el paso del tiempo y </a:t>
            </a:r>
            <a:r>
              <a:rPr lang="es-ES" sz="2800" b="1" dirty="0" smtClean="0">
                <a:solidFill>
                  <a:srgbClr val="FF0000"/>
                </a:solidFill>
              </a:rPr>
              <a:t>dura años</a:t>
            </a:r>
            <a:r>
              <a:rPr lang="es-ES" sz="2800" b="1" dirty="0">
                <a:solidFill>
                  <a:srgbClr val="FF0000"/>
                </a:solidFill>
              </a:rPr>
              <a:t>. </a:t>
            </a:r>
            <a:endParaRPr lang="es-E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b="1" dirty="0" smtClean="0"/>
              <a:t>   	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12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5648" y="2962577"/>
            <a:ext cx="5457530" cy="33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56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TIPOS DE DUELO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Duelo </a:t>
            </a:r>
            <a:r>
              <a:rPr lang="es-E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ausente.</a:t>
            </a:r>
            <a:endParaRPr lang="es-E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ES" dirty="0" smtClean="0"/>
              <a:t> </a:t>
            </a:r>
            <a:r>
              <a:rPr lang="es-ES" sz="3000" b="1" dirty="0">
                <a:solidFill>
                  <a:srgbClr val="FF0000"/>
                </a:solidFill>
              </a:rPr>
              <a:t>L</a:t>
            </a:r>
            <a:r>
              <a:rPr lang="es-ES" sz="3000" b="1" dirty="0" smtClean="0">
                <a:solidFill>
                  <a:srgbClr val="FF0000"/>
                </a:solidFill>
              </a:rPr>
              <a:t>a </a:t>
            </a:r>
            <a:r>
              <a:rPr lang="es-ES" sz="3000" b="1" dirty="0">
                <a:solidFill>
                  <a:srgbClr val="FF0000"/>
                </a:solidFill>
              </a:rPr>
              <a:t>persona niega que los hechos hayan </a:t>
            </a:r>
            <a:r>
              <a:rPr lang="es-ES" sz="3000" b="1" dirty="0" smtClean="0">
                <a:solidFill>
                  <a:srgbClr val="FF0000"/>
                </a:solidFill>
              </a:rPr>
              <a:t>ocurrido</a:t>
            </a:r>
            <a:r>
              <a:rPr lang="es-ES" sz="2200" dirty="0" smtClean="0"/>
              <a:t>. </a:t>
            </a:r>
            <a:endParaRPr lang="es-ES" sz="2200" dirty="0"/>
          </a:p>
          <a:p>
            <a:pPr marL="0" indent="0" algn="just">
              <a:buNone/>
            </a:pPr>
            <a:r>
              <a:rPr lang="es-E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Duelo </a:t>
            </a:r>
            <a:r>
              <a:rPr lang="es-E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retardado/congelado</a:t>
            </a:r>
            <a:r>
              <a:rPr lang="es-ES" b="1" dirty="0" smtClean="0"/>
              <a:t>.</a:t>
            </a:r>
            <a:endParaRPr lang="es-ES" dirty="0"/>
          </a:p>
          <a:p>
            <a:pPr marL="0" indent="0" algn="just"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Su </a:t>
            </a:r>
            <a:r>
              <a:rPr lang="es-ES" sz="2800" b="1" dirty="0">
                <a:solidFill>
                  <a:srgbClr val="FF0000"/>
                </a:solidFill>
              </a:rPr>
              <a:t>inicio se da al cabo de un </a:t>
            </a:r>
            <a:r>
              <a:rPr lang="es-ES" sz="2800" b="1" dirty="0" smtClean="0">
                <a:solidFill>
                  <a:srgbClr val="FF0000"/>
                </a:solidFill>
              </a:rPr>
              <a:t>tiempo</a:t>
            </a:r>
            <a:r>
              <a:rPr lang="es-ES" dirty="0" smtClean="0"/>
              <a:t>.</a:t>
            </a:r>
            <a:r>
              <a:rPr lang="es-ES" dirty="0"/>
              <a:t> </a:t>
            </a:r>
            <a:endParaRPr lang="es-ES" dirty="0" smtClean="0"/>
          </a:p>
          <a:p>
            <a:pPr marL="0" indent="0" algn="just">
              <a:buNone/>
            </a:pPr>
            <a:r>
              <a:rPr lang="es-E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E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Duelo </a:t>
            </a:r>
            <a:r>
              <a:rPr lang="es-E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retrasado.</a:t>
            </a:r>
          </a:p>
          <a:p>
            <a:pPr marL="0" indent="0" algn="just"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Hubo </a:t>
            </a:r>
            <a:r>
              <a:rPr lang="es-ES" sz="2800" b="1" dirty="0">
                <a:solidFill>
                  <a:srgbClr val="FF0000"/>
                </a:solidFill>
              </a:rPr>
              <a:t>una reacción </a:t>
            </a:r>
            <a:r>
              <a:rPr lang="es-ES" sz="2800" b="1" dirty="0" smtClean="0">
                <a:solidFill>
                  <a:srgbClr val="FF0000"/>
                </a:solidFill>
              </a:rPr>
              <a:t>emocional, </a:t>
            </a:r>
            <a:r>
              <a:rPr lang="es-ES" sz="2800" b="1" dirty="0">
                <a:solidFill>
                  <a:srgbClr val="FF0000"/>
                </a:solidFill>
              </a:rPr>
              <a:t>pero fue insuficiente</a:t>
            </a:r>
            <a:r>
              <a:rPr lang="es-ES" sz="2000" dirty="0"/>
              <a:t>, </a:t>
            </a: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13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6740" y="3099676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33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TIPOS DE DUELO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920952"/>
          </a:xfrm>
        </p:spPr>
        <p:txBody>
          <a:bodyPr>
            <a:noAutofit/>
          </a:bodyPr>
          <a:lstStyle/>
          <a:p>
            <a:endParaRPr lang="es-ES" sz="900" b="1" dirty="0" smtClean="0"/>
          </a:p>
          <a:p>
            <a:pPr marL="0" indent="0">
              <a:buNone/>
            </a:pPr>
            <a:r>
              <a:rPr lang="es-E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s-E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Duelo </a:t>
            </a:r>
            <a:r>
              <a:rPr lang="es-E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inhibido.</a:t>
            </a:r>
            <a:endParaRPr lang="es-E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Hay </a:t>
            </a:r>
            <a:r>
              <a:rPr lang="es-ES" sz="2800" b="1" dirty="0">
                <a:solidFill>
                  <a:srgbClr val="FF0000"/>
                </a:solidFill>
              </a:rPr>
              <a:t>una dificultad en la expresión de los </a:t>
            </a:r>
            <a:r>
              <a:rPr lang="es-ES" sz="2800" b="1" dirty="0" smtClean="0">
                <a:solidFill>
                  <a:srgbClr val="FF0000"/>
                </a:solidFill>
              </a:rPr>
              <a:t>sentimientos.</a:t>
            </a:r>
            <a:r>
              <a:rPr lang="es-ES" sz="19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s-ES" sz="1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Duelo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desautorizado.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Cuando </a:t>
            </a:r>
            <a:r>
              <a:rPr lang="es-ES" sz="2800" b="1" dirty="0">
                <a:solidFill>
                  <a:srgbClr val="FF0000"/>
                </a:solidFill>
              </a:rPr>
              <a:t>el entorno que rodea a la persona no acepta el duelo de ésta.</a:t>
            </a:r>
            <a:r>
              <a:rPr lang="es-ES" sz="2800" dirty="0"/>
              <a:t> </a:t>
            </a:r>
            <a:endParaRPr lang="es-ES" sz="2800" dirty="0" smtClean="0"/>
          </a:p>
          <a:p>
            <a:pPr marL="0" indent="0" algn="just"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Cuando </a:t>
            </a:r>
            <a:r>
              <a:rPr lang="es-ES" sz="2800" b="1" dirty="0">
                <a:solidFill>
                  <a:srgbClr val="FF0000"/>
                </a:solidFill>
              </a:rPr>
              <a:t>la persona que murió </a:t>
            </a:r>
            <a:r>
              <a:rPr lang="es-ES" sz="2800" b="1" dirty="0" smtClean="0">
                <a:solidFill>
                  <a:srgbClr val="FF0000"/>
                </a:solidFill>
              </a:rPr>
              <a:t>se </a:t>
            </a:r>
            <a:r>
              <a:rPr lang="es-ES" sz="2800" b="1" dirty="0">
                <a:solidFill>
                  <a:srgbClr val="FF0000"/>
                </a:solidFill>
              </a:rPr>
              <a:t>encontraba </a:t>
            </a:r>
            <a:r>
              <a:rPr lang="es-ES" sz="2800" b="1" dirty="0" smtClean="0">
                <a:solidFill>
                  <a:srgbClr val="FF0000"/>
                </a:solidFill>
              </a:rPr>
              <a:t>excluida. </a:t>
            </a:r>
            <a:endParaRPr lang="es-ES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14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55" r="30525"/>
          <a:stretch/>
        </p:blipFill>
        <p:spPr>
          <a:xfrm>
            <a:off x="8398668" y="259378"/>
            <a:ext cx="3397282" cy="23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59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TIPOS DE DUELO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3812" y="1676400"/>
            <a:ext cx="10201199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Duelo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distorsionado/exagerado.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smtClean="0">
                <a:solidFill>
                  <a:srgbClr val="FF0000"/>
                </a:solidFill>
              </a:rPr>
              <a:t>Una reacción </a:t>
            </a:r>
            <a:r>
              <a:rPr lang="es-ES" sz="2800" b="1" dirty="0">
                <a:solidFill>
                  <a:srgbClr val="FF0000"/>
                </a:solidFill>
              </a:rPr>
              <a:t>desproporcionada en cuanto a la situación</a:t>
            </a:r>
            <a:r>
              <a:rPr lang="es-ES" b="1" dirty="0" smtClean="0"/>
              <a:t>.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 smtClean="0"/>
              <a:t> </a:t>
            </a:r>
            <a:r>
              <a:rPr lang="es-ES" sz="4000" b="1" dirty="0" smtClean="0"/>
              <a:t>10. </a:t>
            </a:r>
            <a:r>
              <a:rPr lang="es-E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Duelo </a:t>
            </a:r>
            <a:r>
              <a:rPr lang="es-E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enmascarado</a:t>
            </a:r>
            <a:r>
              <a:rPr lang="es-E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No se relaciona </a:t>
            </a:r>
            <a:r>
              <a:rPr lang="es-ES" sz="2800" b="1" dirty="0">
                <a:solidFill>
                  <a:srgbClr val="FF0000"/>
                </a:solidFill>
              </a:rPr>
              <a:t>conscientemente con la pérdida.</a:t>
            </a:r>
            <a:r>
              <a:rPr lang="es-ES" sz="2800" b="1" dirty="0"/>
              <a:t> </a:t>
            </a: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15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6660" y="116632"/>
            <a:ext cx="3563469" cy="215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27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CARACTERÍSTICAS  DEL DUELO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3812" y="1676400"/>
            <a:ext cx="10705255" cy="50450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5400" b="1" dirty="0"/>
              <a:t>Es </a:t>
            </a:r>
            <a:r>
              <a:rPr lang="es-ES" sz="5400" b="1" dirty="0" smtClean="0"/>
              <a:t>Necesario </a:t>
            </a:r>
          </a:p>
          <a:p>
            <a:pPr marL="0" indent="0" algn="just">
              <a:buNone/>
            </a:pPr>
            <a:endParaRPr lang="es-ES" sz="5400" b="1" dirty="0"/>
          </a:p>
          <a:p>
            <a:pPr marL="0" indent="0" algn="just">
              <a:buNone/>
            </a:pPr>
            <a:r>
              <a:rPr lang="es-ES" sz="5400" b="1" dirty="0" smtClean="0"/>
              <a:t>                                         Es</a:t>
            </a:r>
            <a:r>
              <a:rPr lang="es-ES" sz="5400" b="1" dirty="0"/>
              <a:t> </a:t>
            </a:r>
            <a:r>
              <a:rPr lang="es-ES" sz="5400" b="1" dirty="0" smtClean="0"/>
              <a:t>Normal</a:t>
            </a:r>
            <a:endParaRPr lang="es-ES" sz="5400" b="1" dirty="0"/>
          </a:p>
          <a:p>
            <a:pPr marL="0" indent="0" algn="just">
              <a:buNone/>
            </a:pPr>
            <a:r>
              <a:rPr lang="es-ES" sz="5400" b="1" dirty="0" smtClean="0"/>
              <a:t>Es Universal</a:t>
            </a:r>
          </a:p>
          <a:p>
            <a:pPr marL="0" indent="0" algn="just">
              <a:buNone/>
            </a:pPr>
            <a:endParaRPr lang="es-ES" sz="5400" b="1" dirty="0"/>
          </a:p>
          <a:p>
            <a:pPr marL="0" indent="0" algn="just">
              <a:buNone/>
            </a:pPr>
            <a:r>
              <a:rPr lang="es-ES" sz="5400" b="1" dirty="0" smtClean="0"/>
              <a:t>                                      Es Personal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16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0356" y="1916832"/>
            <a:ext cx="2460869" cy="37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886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CARACTERÍSTICAS  DEL DUELO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3772" y="1676400"/>
            <a:ext cx="11665295" cy="50450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5400" b="1" dirty="0"/>
              <a:t>Es </a:t>
            </a:r>
            <a:r>
              <a:rPr lang="es-ES" sz="5400" b="1" dirty="0" smtClean="0"/>
              <a:t>un proceso </a:t>
            </a:r>
          </a:p>
          <a:p>
            <a:pPr marL="0" indent="0" algn="just">
              <a:buNone/>
            </a:pPr>
            <a:endParaRPr lang="es-ES" sz="5400" b="1" dirty="0"/>
          </a:p>
          <a:p>
            <a:pPr marL="0" indent="0" algn="just">
              <a:buNone/>
            </a:pPr>
            <a:r>
              <a:rPr lang="es-ES" sz="5400" b="1" dirty="0" smtClean="0"/>
              <a:t>                                         Es</a:t>
            </a:r>
            <a:r>
              <a:rPr lang="es-ES" sz="5400" b="1" dirty="0"/>
              <a:t> </a:t>
            </a:r>
            <a:r>
              <a:rPr lang="es-ES" sz="5400" b="1" dirty="0" smtClean="0"/>
              <a:t>un cambio</a:t>
            </a:r>
            <a:endParaRPr lang="es-ES" sz="5400" b="1" dirty="0"/>
          </a:p>
          <a:p>
            <a:pPr marL="0" indent="0" algn="just">
              <a:buNone/>
            </a:pPr>
            <a:endParaRPr lang="es-ES" sz="5400" b="1" dirty="0" smtClean="0"/>
          </a:p>
          <a:p>
            <a:pPr marL="0" indent="0" algn="just">
              <a:buNone/>
            </a:pPr>
            <a:r>
              <a:rPr lang="es-ES" sz="5400" b="1" dirty="0" smtClean="0"/>
              <a:t>Tiene principio</a:t>
            </a:r>
          </a:p>
          <a:p>
            <a:pPr marL="0" indent="0" algn="just">
              <a:buNone/>
            </a:pPr>
            <a:endParaRPr lang="es-ES" sz="5400" b="1" dirty="0"/>
          </a:p>
          <a:p>
            <a:pPr marL="0" indent="0" algn="just">
              <a:buNone/>
            </a:pPr>
            <a:r>
              <a:rPr lang="es-ES" sz="5400" b="1" dirty="0" smtClean="0"/>
              <a:t>                                                 Tiene fin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17</a:t>
            </a:fld>
            <a:endParaRPr lang="es-ES" noProof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6220" y="2492896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13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FASES DEL DUELO. </a:t>
            </a:r>
            <a:br>
              <a:rPr lang="es-ES" dirty="0"/>
            </a:br>
            <a:r>
              <a:rPr lang="es-ES" dirty="0"/>
              <a:t>Teoría de Elisabeth Kübler-Ross (1969)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41884" y="1810884"/>
            <a:ext cx="10009112" cy="471775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78055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MANIFESTACIONES DEL DUELO: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3812" y="1676400"/>
            <a:ext cx="10417223" cy="5136976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En ninguna otra situación como en duelo  el dolor producido es TOTAL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dirty="0" smtClean="0"/>
              <a:t>Es físico: duele el cuerpo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dirty="0" smtClean="0"/>
              <a:t>Es psicológico: duele la personalidad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dirty="0" smtClean="0"/>
              <a:t>Es social: duele la sociedad y su forma de ser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dirty="0" smtClean="0"/>
              <a:t>Es familiar: nos duele el dolor de otros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dirty="0" smtClean="0"/>
              <a:t>Es espiritual: duele el alma</a:t>
            </a:r>
          </a:p>
          <a:p>
            <a:pPr marL="0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DUELO POR UNA PERSONA QUERIDA DUELE EL PASADO, </a:t>
            </a:r>
          </a:p>
          <a:p>
            <a:pPr marL="0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PRESENTE Y ESPECIALMENTE EL FUTURO</a:t>
            </a:r>
          </a:p>
          <a:p>
            <a:pPr marL="0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LA VIDA EN CONJUNTO DUELE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04675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93813" y="533400"/>
            <a:ext cx="9601200" cy="1143000"/>
          </a:xfrm>
        </p:spPr>
        <p:txBody>
          <a:bodyPr rtlCol="0">
            <a:normAutofit fontScale="90000"/>
          </a:bodyPr>
          <a:lstStyle/>
          <a:p>
            <a:pPr marL="0" indent="0" algn="ctr"/>
            <a:r>
              <a:rPr lang="es-ES" dirty="0" smtClean="0"/>
              <a:t>.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</a:t>
            </a:fld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7868" y="533400"/>
            <a:ext cx="2880319" cy="18724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083" y="3674047"/>
            <a:ext cx="5473825" cy="26594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387" y="1222014"/>
            <a:ext cx="2571750" cy="18724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652" y="533400"/>
            <a:ext cx="2886256" cy="187244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20104" y="2887682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CONCÉDELES SEÑOR</a:t>
            </a:r>
          </a:p>
          <a:p>
            <a:pPr algn="ctr">
              <a:lnSpc>
                <a:spcPct val="90000"/>
              </a:lnSpc>
            </a:pPr>
            <a:r>
              <a:rPr lang="es-E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DESCANSO ETERNO</a:t>
            </a:r>
          </a:p>
          <a:p>
            <a:pPr algn="ctr">
              <a:lnSpc>
                <a:spcPct val="90000"/>
              </a:lnSpc>
            </a:pPr>
            <a:r>
              <a:rPr lang="es-E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HAZ QUE BRILLE</a:t>
            </a:r>
          </a:p>
          <a:p>
            <a:pPr algn="ctr">
              <a:lnSpc>
                <a:spcPct val="90000"/>
              </a:lnSpc>
            </a:pPr>
            <a:r>
              <a:rPr lang="es-E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ELLOS</a:t>
            </a:r>
          </a:p>
          <a:p>
            <a:pPr algn="ctr">
              <a:lnSpc>
                <a:spcPct val="90000"/>
              </a:lnSpc>
            </a:pPr>
            <a:r>
              <a:rPr lang="es-E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LUZ PERPETUA.</a:t>
            </a:r>
          </a:p>
          <a:p>
            <a:pPr algn="ctr">
              <a:lnSpc>
                <a:spcPct val="90000"/>
              </a:lnSpc>
            </a:pPr>
            <a:r>
              <a:rPr lang="es-E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DESCANSEN EN PAZ</a:t>
            </a:r>
          </a:p>
          <a:p>
            <a:pPr algn="ctr">
              <a:lnSpc>
                <a:spcPct val="90000"/>
              </a:lnSpc>
            </a:pPr>
            <a:endParaRPr lang="es-ES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90000"/>
              </a:lnSpc>
            </a:pPr>
            <a:r>
              <a:rPr lang="es-E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AMÉN</a:t>
            </a:r>
            <a:endParaRPr lang="es-E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49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4084" y="297330"/>
            <a:ext cx="9601200" cy="611390"/>
          </a:xfrm>
        </p:spPr>
        <p:txBody>
          <a:bodyPr/>
          <a:lstStyle/>
          <a:p>
            <a:pPr algn="ctr"/>
            <a:r>
              <a:rPr lang="es-ES" dirty="0" smtClean="0"/>
              <a:t>MANIFESTACIONES </a:t>
            </a:r>
            <a:r>
              <a:rPr lang="es-ES" dirty="0"/>
              <a:t>DEL DUELO: 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20</a:t>
            </a:fld>
            <a:endParaRPr lang="es-ES" noProof="0" dirty="0"/>
          </a:p>
        </p:txBody>
      </p:sp>
      <p:sp>
        <p:nvSpPr>
          <p:cNvPr id="18" name="Rectángulo 17"/>
          <p:cNvSpPr/>
          <p:nvPr/>
        </p:nvSpPr>
        <p:spPr>
          <a:xfrm rot="19869597">
            <a:off x="727133" y="1209500"/>
            <a:ext cx="24016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FÍSICAS</a:t>
            </a:r>
            <a:endParaRPr lang="es-ES" sz="4400" dirty="0">
              <a:solidFill>
                <a:srgbClr val="00206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526460" y="1055008"/>
            <a:ext cx="49218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PENSAMIENTOS</a:t>
            </a:r>
            <a:endParaRPr lang="es-ES" sz="4400" dirty="0">
              <a:solidFill>
                <a:srgbClr val="00206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424582" y="4020673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COMPORTAMIENTOS</a:t>
            </a:r>
            <a:endParaRPr lang="es-ES" sz="4400" dirty="0">
              <a:solidFill>
                <a:srgbClr val="00206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23125">
            <a:off x="1604031" y="2030648"/>
            <a:ext cx="2619375" cy="17430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2994">
            <a:off x="7978468" y="2004038"/>
            <a:ext cx="2476500" cy="179629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250" y="4817468"/>
            <a:ext cx="2571377" cy="171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30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742" y="116632"/>
            <a:ext cx="9601200" cy="611390"/>
          </a:xfrm>
        </p:spPr>
        <p:txBody>
          <a:bodyPr/>
          <a:lstStyle/>
          <a:p>
            <a:pPr algn="ctr"/>
            <a:r>
              <a:rPr lang="es-ES" dirty="0" smtClean="0"/>
              <a:t>MANIFESTACIONES </a:t>
            </a:r>
            <a:r>
              <a:rPr lang="es-ES" dirty="0"/>
              <a:t>DEL DUELO: 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21</a:t>
            </a:fld>
            <a:endParaRPr lang="es-ES" noProof="0" dirty="0"/>
          </a:p>
        </p:txBody>
      </p:sp>
      <p:sp>
        <p:nvSpPr>
          <p:cNvPr id="9" name="Rectángulo 8"/>
          <p:cNvSpPr/>
          <p:nvPr/>
        </p:nvSpPr>
        <p:spPr>
          <a:xfrm rot="20259788">
            <a:off x="513066" y="1930319"/>
            <a:ext cx="3141694" cy="103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60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TRISTEZA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 rot="1708735">
            <a:off x="8245266" y="2087738"/>
            <a:ext cx="4045210" cy="1080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6000" b="1" dirty="0" smtClean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ENOJO - IRA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 rot="452891">
            <a:off x="1434044" y="3871841"/>
            <a:ext cx="3521733" cy="103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ANSIEDAD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089519" y="2259190"/>
            <a:ext cx="3189912" cy="103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6000" b="1" dirty="0">
                <a:solidFill>
                  <a:srgbClr val="A5A5A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SOLEDAD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 rot="1414076">
            <a:off x="6812503" y="4280327"/>
            <a:ext cx="4317913" cy="103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6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IMPOTENCIA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366220" y="5574262"/>
            <a:ext cx="2401619" cy="103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60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ALIVIO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366220" y="893790"/>
            <a:ext cx="36850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EMOCIONES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xmlns="" val="415308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742" y="116632"/>
            <a:ext cx="9601200" cy="611390"/>
          </a:xfrm>
        </p:spPr>
        <p:txBody>
          <a:bodyPr/>
          <a:lstStyle/>
          <a:p>
            <a:pPr algn="ctr"/>
            <a:r>
              <a:rPr lang="es-ES" dirty="0" smtClean="0"/>
              <a:t>MANIFESTACIONES </a:t>
            </a:r>
            <a:r>
              <a:rPr lang="es-ES" dirty="0"/>
              <a:t>DEL DUELO: 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22</a:t>
            </a:fld>
            <a:endParaRPr lang="es-ES" noProof="0" dirty="0"/>
          </a:p>
        </p:txBody>
      </p:sp>
      <p:sp>
        <p:nvSpPr>
          <p:cNvPr id="18" name="Rectángulo 17"/>
          <p:cNvSpPr/>
          <p:nvPr/>
        </p:nvSpPr>
        <p:spPr>
          <a:xfrm>
            <a:off x="4222204" y="785339"/>
            <a:ext cx="36850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EMOCIONES</a:t>
            </a:r>
            <a:endParaRPr lang="es-ES" sz="4400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rot="20346041">
            <a:off x="652444" y="1408598"/>
            <a:ext cx="3238707" cy="14770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800" b="1" spc="50" dirty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CULPA</a:t>
            </a:r>
            <a:endParaRPr lang="es-E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57465" y="1643199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Responsabilidad o causa de un suceso o de una acción negativa o perjudicial, que se atribuye a una </a:t>
            </a:r>
            <a:r>
              <a:rPr lang="es-E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persona</a:t>
            </a:r>
            <a:r>
              <a:rPr lang="es-ES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es-ES" sz="2400" dirty="0"/>
          </a:p>
        </p:txBody>
      </p:sp>
      <p:sp>
        <p:nvSpPr>
          <p:cNvPr id="7" name="Rectángulo 6"/>
          <p:cNvSpPr/>
          <p:nvPr/>
        </p:nvSpPr>
        <p:spPr>
          <a:xfrm>
            <a:off x="981844" y="3772211"/>
            <a:ext cx="3066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0000FF"/>
                </a:solidFill>
              </a:rPr>
              <a:t>Ante el </a:t>
            </a:r>
            <a:r>
              <a:rPr lang="es-ES" sz="3600" dirty="0" smtClean="0">
                <a:solidFill>
                  <a:srgbClr val="0000FF"/>
                </a:solidFill>
              </a:rPr>
              <a:t>Y SI…</a:t>
            </a:r>
            <a:endParaRPr lang="es-ES" sz="3600" dirty="0">
              <a:solidFill>
                <a:srgbClr val="0000FF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383370" y="3687634"/>
            <a:ext cx="5698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0000FF"/>
                </a:solidFill>
              </a:rPr>
              <a:t>Aún tenía tanto que decirle</a:t>
            </a:r>
            <a:endParaRPr lang="es-ES" sz="3600" dirty="0">
              <a:solidFill>
                <a:srgbClr val="0000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01924" y="5299548"/>
            <a:ext cx="885725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PODEMOS PROTEGER DE TODO </a:t>
            </a:r>
          </a:p>
          <a:p>
            <a:pPr algn="ctr">
              <a:lnSpc>
                <a:spcPct val="90000"/>
              </a:lnSpc>
            </a:pPr>
            <a:r>
              <a:rPr lang="es-E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NUESTROS SERES QUERIDOS,</a:t>
            </a:r>
          </a:p>
          <a:p>
            <a:pPr algn="ctr">
              <a:lnSpc>
                <a:spcPct val="90000"/>
              </a:lnSpc>
            </a:pPr>
            <a:r>
              <a:rPr lang="es-E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PODEMOS AMARLOS</a:t>
            </a:r>
            <a:endParaRPr lang="es-E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7885" y="28435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40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PREPARARSE PARA EL DUELO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23</a:t>
            </a:fld>
            <a:endParaRPr lang="es-ES" noProof="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15947">
            <a:off x="755158" y="4705585"/>
            <a:ext cx="2800350" cy="16287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20925">
            <a:off x="8685630" y="4242836"/>
            <a:ext cx="2895600" cy="15716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08" y="1524000"/>
            <a:ext cx="4857215" cy="25705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1067" y="1362953"/>
            <a:ext cx="1626839" cy="23214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38479">
            <a:off x="5297043" y="2188931"/>
            <a:ext cx="3076575" cy="14859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565" y="461327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97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>ACOMPÁÑAME </a:t>
            </a:r>
            <a:r>
              <a:rPr lang="es-ES" b="1" dirty="0"/>
              <a:t>EN MI DUELO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1600" b="1" dirty="0" smtClean="0"/>
              <a:t>Por </a:t>
            </a:r>
            <a:r>
              <a:rPr lang="es-ES" sz="1600" b="1" dirty="0"/>
              <a:t>favor sé gentil conmigo,</a:t>
            </a:r>
            <a:br>
              <a:rPr lang="es-ES" sz="1600" b="1" dirty="0"/>
            </a:br>
            <a:r>
              <a:rPr lang="es-ES" sz="1600" b="1" dirty="0"/>
              <a:t>porque estoy haciendo mi duelo.</a:t>
            </a:r>
          </a:p>
          <a:p>
            <a:pPr marL="0" indent="0" algn="ctr">
              <a:buNone/>
            </a:pPr>
            <a:r>
              <a:rPr lang="es-ES" sz="1600" b="1" dirty="0"/>
              <a:t>El mar en el que nado es solitario</a:t>
            </a:r>
            <a:br>
              <a:rPr lang="es-ES" sz="1600" b="1" dirty="0"/>
            </a:br>
            <a:r>
              <a:rPr lang="es-ES" sz="1600" b="1" dirty="0"/>
              <a:t>y las costas parecen estar lejanas.</a:t>
            </a:r>
          </a:p>
          <a:p>
            <a:pPr marL="0" indent="0" algn="ctr">
              <a:buNone/>
            </a:pPr>
            <a:r>
              <a:rPr lang="es-ES" sz="1600" b="1" dirty="0"/>
              <a:t>Cuando intento enfrentar cada día</a:t>
            </a:r>
            <a:br>
              <a:rPr lang="es-ES" sz="1600" b="1" dirty="0"/>
            </a:br>
            <a:r>
              <a:rPr lang="es-ES" sz="1600" b="1" dirty="0"/>
              <a:t>ondas de dolor empañan mi alma.</a:t>
            </a:r>
          </a:p>
          <a:p>
            <a:pPr marL="0" indent="0" algn="ctr">
              <a:buNone/>
            </a:pPr>
            <a:r>
              <a:rPr lang="es-ES" sz="1600" b="1" dirty="0"/>
              <a:t>Acompáñame y comparte mis lágrimas,</a:t>
            </a:r>
            <a:br>
              <a:rPr lang="es-ES" sz="1600" b="1" dirty="0"/>
            </a:br>
            <a:r>
              <a:rPr lang="es-ES" sz="1600" b="1" dirty="0"/>
              <a:t>siéntate manteniendo silencio que me dé calor.</a:t>
            </a:r>
          </a:p>
          <a:p>
            <a:pPr marL="0" indent="0" algn="ctr">
              <a:buNone/>
            </a:pPr>
            <a:r>
              <a:rPr lang="es-ES" sz="1600" b="1" dirty="0"/>
              <a:t>Respeta en que tramo de mi viaje estoy,</a:t>
            </a:r>
            <a:br>
              <a:rPr lang="es-ES" sz="1600" b="1" dirty="0"/>
            </a:br>
            <a:r>
              <a:rPr lang="es-ES" sz="1600" b="1" dirty="0"/>
              <a:t>y no en dónde tú supones que debería estar.</a:t>
            </a:r>
          </a:p>
          <a:p>
            <a:pPr marL="0" indent="0" algn="ctr">
              <a:buNone/>
            </a:pPr>
            <a:r>
              <a:rPr lang="es-ES" sz="1600" b="1" dirty="0"/>
              <a:t>Necesito tu soporte y tu comprensión,</a:t>
            </a:r>
            <a:br>
              <a:rPr lang="es-ES" sz="1600" b="1" dirty="0"/>
            </a:br>
            <a:r>
              <a:rPr lang="es-ES" sz="1600" b="1" dirty="0"/>
              <a:t>no hay modo bueno o malo para hacer el duelo,</a:t>
            </a:r>
            <a:br>
              <a:rPr lang="es-ES" sz="1600" b="1" dirty="0"/>
            </a:br>
            <a:r>
              <a:rPr lang="es-ES" sz="1600" b="1" dirty="0"/>
              <a:t>yo tengo que encontrar mi propio camino.</a:t>
            </a:r>
          </a:p>
          <a:p>
            <a:pPr marL="0" indent="0" algn="ctr">
              <a:buNone/>
            </a:pPr>
            <a:r>
              <a:rPr lang="es-ES" sz="1600" b="1" dirty="0"/>
              <a:t>Por favor: dime que vas a ser capaz de caminar a mi lado.</a:t>
            </a:r>
          </a:p>
          <a:p>
            <a:pPr marL="0" indent="0" algn="ctr">
              <a:buNone/>
            </a:pPr>
            <a:r>
              <a:rPr lang="es-ES" sz="1600" b="1" dirty="0"/>
              <a:t>JILL B. ENGLAR</a:t>
            </a:r>
          </a:p>
          <a:p>
            <a:endParaRPr lang="es-ES" sz="1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24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8748" y="1916832"/>
            <a:ext cx="240982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38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ACOMPÁÑAME EN MI DUELO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40" t="9459" r="14623" b="9459"/>
          <a:stretch/>
        </p:blipFill>
        <p:spPr>
          <a:xfrm rot="5400000">
            <a:off x="4222204" y="-1204489"/>
            <a:ext cx="4752528" cy="10369152"/>
          </a:xfr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67672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ACTITUD DE LOS ACOMPAÑANTES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sz="3600" b="1" dirty="0" smtClean="0">
                <a:solidFill>
                  <a:srgbClr val="002060"/>
                </a:solidFill>
              </a:rPr>
              <a:t>ESCUCHAR</a:t>
            </a:r>
            <a:r>
              <a:rPr lang="es-ES" sz="3600" dirty="0" smtClean="0"/>
              <a:t> más allá de lo que podría aguantar.</a:t>
            </a:r>
          </a:p>
          <a:p>
            <a:pPr algn="just"/>
            <a:r>
              <a:rPr lang="es-ES" sz="3600" b="1" dirty="0" smtClean="0">
                <a:solidFill>
                  <a:srgbClr val="002060"/>
                </a:solidFill>
              </a:rPr>
              <a:t>COMPRENDER</a:t>
            </a:r>
            <a:r>
              <a:rPr lang="es-ES" sz="3600" dirty="0" smtClean="0"/>
              <a:t> lo que será incomprensible.</a:t>
            </a:r>
          </a:p>
          <a:p>
            <a:pPr algn="just"/>
            <a:r>
              <a:rPr lang="es-ES" sz="3600" b="1" dirty="0" smtClean="0">
                <a:solidFill>
                  <a:srgbClr val="002060"/>
                </a:solidFill>
              </a:rPr>
              <a:t>APOYAR</a:t>
            </a:r>
            <a:r>
              <a:rPr lang="es-ES" sz="3600" dirty="0" smtClean="0">
                <a:solidFill>
                  <a:srgbClr val="002060"/>
                </a:solidFill>
              </a:rPr>
              <a:t> </a:t>
            </a:r>
            <a:r>
              <a:rPr lang="es-ES" sz="3600" dirty="0" smtClean="0"/>
              <a:t>prestando el hombro una y otra vez.</a:t>
            </a:r>
          </a:p>
          <a:p>
            <a:pPr algn="just"/>
            <a:r>
              <a:rPr lang="es-ES" sz="3600" b="1" dirty="0" smtClean="0">
                <a:solidFill>
                  <a:srgbClr val="002060"/>
                </a:solidFill>
              </a:rPr>
              <a:t>ACEPTAR</a:t>
            </a:r>
            <a:r>
              <a:rPr lang="es-ES" sz="3600" dirty="0" smtClean="0"/>
              <a:t> sin cuestionar ni juzgar.</a:t>
            </a:r>
          </a:p>
          <a:p>
            <a:pPr marL="0" indent="0" algn="ctr">
              <a:buNone/>
            </a:pPr>
            <a:endParaRPr lang="es-ES" b="1" dirty="0">
              <a:solidFill>
                <a:srgbClr val="14075F"/>
              </a:solidFill>
            </a:endParaRPr>
          </a:p>
          <a:p>
            <a:pPr marL="0" indent="0" algn="ctr">
              <a:buNone/>
            </a:pPr>
            <a:r>
              <a:rPr lang="es-ES" sz="3900" b="1" dirty="0" smtClean="0">
                <a:solidFill>
                  <a:srgbClr val="14075F"/>
                </a:solidFill>
              </a:rPr>
              <a:t>SOLO PODEMOS SER  CONSUELO ,</a:t>
            </a:r>
          </a:p>
          <a:p>
            <a:pPr marL="0" indent="0" algn="ctr">
              <a:buNone/>
            </a:pPr>
            <a:r>
              <a:rPr lang="es-ES" sz="3900" b="1" dirty="0" smtClean="0">
                <a:solidFill>
                  <a:srgbClr val="14075F"/>
                </a:solidFill>
              </a:rPr>
              <a:t>SI NO SOMOS UN PROBLEMA</a:t>
            </a:r>
            <a:endParaRPr lang="es-ES" sz="3900" b="1" dirty="0">
              <a:solidFill>
                <a:srgbClr val="14075F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26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6780" y="152970"/>
            <a:ext cx="2402958" cy="1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18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QUÉ  AYUDA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488904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</a:t>
            </a:r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sentido a lo que pasó, abrir un espacio espiritual y trascender a partir de la </a:t>
            </a:r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pena. </a:t>
            </a:r>
          </a:p>
          <a:p>
            <a:pPr algn="just"/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Hablar de lo sucedido, hablar de la enfermedad, de la muerte y expresar sentimientos.</a:t>
            </a:r>
          </a:p>
          <a:p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Poco a poco ir recuperando rutina.</a:t>
            </a:r>
          </a:p>
          <a:p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Reestablecer el mundo de las relaciones.</a:t>
            </a:r>
          </a:p>
          <a:p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Confirmar la identidad. </a:t>
            </a:r>
            <a:endParaRPr lang="es-ES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Darle </a:t>
            </a:r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 sentido a la vida.</a:t>
            </a:r>
          </a:p>
          <a:p>
            <a:pPr algn="just"/>
            <a:endParaRPr lang="es-ES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s-ES" sz="2800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15484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CÓMO  AYUDAS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Validar cualquier forma de expresar el sufrimiento.</a:t>
            </a:r>
          </a:p>
          <a:p>
            <a:pPr algn="just"/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Permitir que cuente una y otra vez su vivencia, sin distraerle ni cambiar de tema.</a:t>
            </a:r>
          </a:p>
          <a:p>
            <a:pPr algn="just"/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Respetar y validar el aislamiento del doliente y su negativa a salir y distraerse</a:t>
            </a:r>
          </a:p>
          <a:p>
            <a:pPr algn="just"/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Permitir y acoger las debilidades, las renuncias y las desganas.</a:t>
            </a:r>
          </a:p>
          <a:p>
            <a:pPr algn="just"/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Ayudar a expresar todo lo que siente haciéndole ver que todos los sentimientos son legítimos y humanos</a:t>
            </a:r>
            <a:endParaRPr lang="es-E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409921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CÓMO </a:t>
            </a:r>
            <a:r>
              <a:rPr lang="es-ES" dirty="0" smtClean="0"/>
              <a:t> </a:t>
            </a:r>
            <a:r>
              <a:rPr lang="es-ES" dirty="0"/>
              <a:t>AYUDAS</a:t>
            </a:r>
            <a:br>
              <a:rPr lang="es-ES" dirty="0"/>
            </a:br>
            <a:r>
              <a:rPr lang="es-ES" b="1" dirty="0"/>
              <a:t>COMENTARIOS </a:t>
            </a:r>
            <a:r>
              <a:rPr lang="es-ES" b="1" dirty="0" smtClean="0"/>
              <a:t>ADECUADOS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s-ES" sz="2800" b="1" dirty="0" smtClean="0">
              <a:solidFill>
                <a:srgbClr val="00B050"/>
              </a:solidFill>
            </a:endParaRP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00B050"/>
                </a:solidFill>
              </a:rPr>
              <a:t>  </a:t>
            </a:r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SIENTO </a:t>
            </a:r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 LO QUE ESTÁS PASANDO.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HE </a:t>
            </a:r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PENSADO EN TI ESTOS DÍAS.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¿</a:t>
            </a:r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PUEDO PASARTE A VER UNO DE ESTOS DÍAS?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TEN </a:t>
            </a:r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SEGURO QUE ESTARÉ A TU LADO</a:t>
            </a:r>
            <a:r>
              <a:rPr lang="es-E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¿</a:t>
            </a:r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TE SIENTES?¿QUIERES HABLAR?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¿</a:t>
            </a:r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PUEDO HACER ALGO POR TI?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ESTAMOS </a:t>
            </a:r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CONTIGO PARA LO QUE </a:t>
            </a:r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NECESITES.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SI NECESITAS HABLAR, RECUERDA QUE ESTOY A TU LADO</a:t>
            </a:r>
            <a:endParaRPr lang="es-E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77997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7747" y="4221088"/>
            <a:ext cx="9601200" cy="1143000"/>
          </a:xfrm>
        </p:spPr>
        <p:txBody>
          <a:bodyPr rtlCol="0">
            <a:normAutofit fontScale="90000"/>
          </a:bodyPr>
          <a:lstStyle/>
          <a:p>
            <a:pPr marL="0" indent="0" algn="ctr"/>
            <a:r>
              <a:rPr lang="es-ES" dirty="0" smtClean="0"/>
              <a:t>.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MUERTE NO ES EL FINAL</a:t>
            </a:r>
            <a:b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3</a:t>
            </a:fld>
            <a:endParaRPr lang="es-ES" noProof="0" dirty="0"/>
          </a:p>
        </p:txBody>
      </p:sp>
      <p:sp>
        <p:nvSpPr>
          <p:cNvPr id="6" name="CuadroTexto 5"/>
          <p:cNvSpPr txBox="1"/>
          <p:nvPr/>
        </p:nvSpPr>
        <p:spPr>
          <a:xfrm>
            <a:off x="84817" y="5157192"/>
            <a:ext cx="10369152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endParaRPr lang="es-ES" sz="2000" dirty="0"/>
          </a:p>
          <a:p>
            <a:pPr algn="ctr">
              <a:lnSpc>
                <a:spcPct val="90000"/>
              </a:lnSpc>
            </a:pP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no es un anestésico o un </a:t>
            </a: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ansiolítico</a:t>
            </a:r>
          </a:p>
          <a:p>
            <a:pPr algn="ctr">
              <a:lnSpc>
                <a:spcPct val="90000"/>
              </a:lnSpc>
            </a:pP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reacciones ante la muerte y el duelo. </a:t>
            </a:r>
          </a:p>
          <a:p>
            <a:pPr algn="ctr">
              <a:lnSpc>
                <a:spcPct val="90000"/>
              </a:lnSpc>
            </a:pP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endParaRPr lang="es-ES" sz="28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885"/>
          <a:stretch/>
        </p:blipFill>
        <p:spPr>
          <a:xfrm rot="20224932">
            <a:off x="498237" y="976257"/>
            <a:ext cx="3243552" cy="26116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51545">
            <a:off x="6183842" y="1089185"/>
            <a:ext cx="5803855" cy="35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82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QUÉ  NO AYUDA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algn="just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Victimizarse, </a:t>
            </a:r>
            <a:r>
              <a:rPr lang="es-ES" dirty="0"/>
              <a:t>tener autocompasión, creer que la vida nunca compensará su </a:t>
            </a:r>
            <a:r>
              <a:rPr lang="es-ES" dirty="0" smtClean="0"/>
              <a:t>perdida.</a:t>
            </a:r>
            <a:endParaRPr lang="es-ES" dirty="0"/>
          </a:p>
          <a:p>
            <a:pPr algn="just"/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Aceptar </a:t>
            </a: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imposiciones </a:t>
            </a:r>
            <a:r>
              <a:rPr lang="es-ES" dirty="0"/>
              <a:t>familiares, culturales y sociales respecto a la duración de la </a:t>
            </a:r>
            <a:r>
              <a:rPr lang="es-ES" dirty="0" smtClean="0"/>
              <a:t>pena. </a:t>
            </a:r>
            <a:endParaRPr lang="es-ES" dirty="0"/>
          </a:p>
          <a:p>
            <a:pPr algn="just"/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Sentirse </a:t>
            </a: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desleal o culpable </a:t>
            </a:r>
            <a:r>
              <a:rPr lang="es-ES" dirty="0"/>
              <a:t>por sonreír, tener momentos agradables, distraerse o </a:t>
            </a:r>
            <a:r>
              <a:rPr lang="es-ES" dirty="0" smtClean="0"/>
              <a:t>divertirse. </a:t>
            </a:r>
            <a:endParaRPr lang="es-ES" dirty="0"/>
          </a:p>
          <a:p>
            <a:pPr algn="just"/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Imponerse </a:t>
            </a: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actitudes </a:t>
            </a:r>
            <a:r>
              <a:rPr lang="es-ES" dirty="0"/>
              <a:t>de falsa fortaleza, ignorando las necesidades físicas y </a:t>
            </a:r>
            <a:r>
              <a:rPr lang="es-ES" dirty="0" smtClean="0"/>
              <a:t>emocionales.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30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78688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QUÉ NO  AYUDA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algn="just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Idealizar al muerto</a:t>
            </a:r>
            <a:r>
              <a:rPr lang="es-ES" dirty="0"/>
              <a:t>, poner altares, rezarle como si fuera un santo, realzar solo aspectos positivos </a:t>
            </a:r>
          </a:p>
          <a:p>
            <a:pPr algn="just"/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Recurrir </a:t>
            </a: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tranquilizantes</a:t>
            </a:r>
            <a:r>
              <a:rPr lang="es-ES" dirty="0"/>
              <a:t>, sustancias psicoactivas o alcohol para olvidar la pena </a:t>
            </a:r>
          </a:p>
          <a:p>
            <a:pPr algn="just"/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Aislarse</a:t>
            </a:r>
            <a:r>
              <a:rPr lang="es-ES" dirty="0" smtClean="0"/>
              <a:t> </a:t>
            </a:r>
            <a:r>
              <a:rPr lang="es-ES" dirty="0"/>
              <a:t>emocionalmente, rechazar ayuda y cercanía de familiares y amigos </a:t>
            </a:r>
          </a:p>
          <a:p>
            <a:pPr algn="just"/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Comparar</a:t>
            </a:r>
            <a:r>
              <a:rPr lang="es-ES" dirty="0" smtClean="0"/>
              <a:t> </a:t>
            </a:r>
            <a:r>
              <a:rPr lang="es-ES" dirty="0"/>
              <a:t>penas y duelos propios con los de otros </a:t>
            </a:r>
          </a:p>
          <a:p>
            <a:pPr algn="just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31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9802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CÓMO NO </a:t>
            </a:r>
            <a:r>
              <a:rPr lang="es-ES" dirty="0" smtClean="0"/>
              <a:t> </a:t>
            </a:r>
            <a:r>
              <a:rPr lang="es-ES" dirty="0"/>
              <a:t>AYUDAS</a:t>
            </a:r>
            <a:br>
              <a:rPr lang="es-ES" dirty="0"/>
            </a:br>
            <a:r>
              <a:rPr lang="es-ES" b="1" dirty="0"/>
              <a:t>COMENTARIOS INADECUADOS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EL TIEMPO LO CURA TODO.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NO LE GUSTARÍA QUE SUFRIERAS.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NO LO PIENSES, QUE ES PEOR.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TÚ LO QUE TIENES QUE HACER ES DISTRAERTE.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SI </a:t>
            </a:r>
            <a:r>
              <a:rPr lang="es-E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LO SUPERAS, NO DEJAS DESCANSAR AL </a:t>
            </a:r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FALLECIDO</a:t>
            </a:r>
            <a:r>
              <a:rPr lang="es-E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s-E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RECUERDA </a:t>
            </a:r>
            <a:r>
              <a:rPr lang="es-E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HAY PERSONAS QUE ESTÁN PEOR.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LOS </a:t>
            </a:r>
            <a:r>
              <a:rPr lang="es-E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ESTAMOS AQUÍ NECESITAMOS QUE ESTÉS BIEN</a:t>
            </a:r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32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53552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CÓMO NO </a:t>
            </a:r>
            <a:r>
              <a:rPr lang="es-ES" dirty="0" smtClean="0"/>
              <a:t> </a:t>
            </a:r>
            <a:r>
              <a:rPr lang="es-ES" dirty="0"/>
              <a:t>AYUDAS</a:t>
            </a:r>
            <a:br>
              <a:rPr lang="es-ES" dirty="0"/>
            </a:br>
            <a:r>
              <a:rPr lang="es-ES" b="1" dirty="0"/>
              <a:t>COMENTARIOS INADECUADOS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ESTAR ENFADADO NO TE LO DEVOLVERÁ.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ESTO TE HARÁ SER MEJOR PERSONA.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EL PRIMER AÑO ES EL PEOR.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SUERTE QUE TIENES MÁS HIJOS, IMAGÍNATE LOS QUE SOLO TIENEN UNO.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NO </a:t>
            </a: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LLORES, NO DIGAS ESO.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DIOS </a:t>
            </a: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 SE LLEVA A LOS BUENOS.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CONOZCO </a:t>
            </a: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UNA PERSONA QUE LE PASÓ LO MISMO. SÉ COMO TE SIENTES, A MÍ…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33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81971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7788" y="1736515"/>
            <a:ext cx="5100057" cy="360099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</a:p>
          <a:p>
            <a:pPr marL="0" indent="0" algn="ctr">
              <a:buNone/>
            </a:pPr>
            <a:r>
              <a:rPr lang="es-ES" sz="6000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No </a:t>
            </a:r>
            <a:r>
              <a:rPr lang="es-ES" sz="6000" dirty="0">
                <a:solidFill>
                  <a:srgbClr val="00B050"/>
                </a:solidFill>
                <a:latin typeface="Berlin Sans FB Demi" panose="020E0802020502020306" pitchFamily="34" charset="0"/>
              </a:rPr>
              <a:t>llores porque las cosas hayan terminado</a:t>
            </a:r>
            <a:r>
              <a:rPr lang="es-ES" sz="6000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,</a:t>
            </a:r>
          </a:p>
          <a:p>
            <a:pPr marL="0" indent="0" algn="ctr">
              <a:buNone/>
            </a:pPr>
            <a:r>
              <a:rPr lang="es-ES" sz="6000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 </a:t>
            </a:r>
            <a:r>
              <a:rPr lang="es-ES" sz="6000" dirty="0">
                <a:solidFill>
                  <a:srgbClr val="00B050"/>
                </a:solidFill>
                <a:latin typeface="Berlin Sans FB Demi" panose="020E0802020502020306" pitchFamily="34" charset="0"/>
              </a:rPr>
              <a:t>sonríe porque han </a:t>
            </a:r>
            <a:r>
              <a:rPr lang="es-ES" sz="6000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existido.</a:t>
            </a:r>
            <a:endParaRPr lang="es-ES" sz="6000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34</a:t>
            </a:fld>
            <a:endParaRPr lang="es-ES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950396" y="980728"/>
            <a:ext cx="5926236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s-ES" sz="48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Su vida no se ha extinguido, se ha cambiado por otra mejor. </a:t>
            </a:r>
          </a:p>
          <a:p>
            <a:pPr marL="0" indent="0" algn="ctr">
              <a:buFont typeface="Arial" pitchFamily="34" charset="0"/>
              <a:buNone/>
            </a:pPr>
            <a:r>
              <a:rPr lang="es-ES" sz="48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Después de algún tiempo volveremos a ver a quien tanto deseamos conservar.</a:t>
            </a:r>
            <a:endParaRPr lang="es-E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71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4360" y="0"/>
            <a:ext cx="12359109" cy="6868552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35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426757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197868" y="548679"/>
            <a:ext cx="5760640" cy="5990233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" dirty="0" smtClean="0">
                <a:solidFill>
                  <a:srgbClr val="002060"/>
                </a:solidFill>
              </a:rPr>
              <a:t>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4</a:t>
            </a:fld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2124" y="150534"/>
            <a:ext cx="4940073" cy="65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7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Aclarando conceptos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6000" dirty="0" smtClean="0"/>
              <a:t> Luto</a:t>
            </a:r>
          </a:p>
          <a:p>
            <a:r>
              <a:rPr lang="es-ES" sz="6000" dirty="0"/>
              <a:t> </a:t>
            </a:r>
            <a:r>
              <a:rPr lang="es-ES" sz="6000" dirty="0" smtClean="0"/>
              <a:t>Pérdida</a:t>
            </a:r>
          </a:p>
          <a:p>
            <a:pPr rtl="0"/>
            <a:r>
              <a:rPr lang="es-ES" sz="6000" dirty="0" smtClean="0"/>
              <a:t> Duelo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1916" y="2420888"/>
            <a:ext cx="5363097" cy="3634333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20912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LUTO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FF0000"/>
                </a:solidFill>
              </a:rPr>
              <a:t>AFLICCIÓN POR LA MUERTE DE ALGUNA PERSONA QUERIDA</a:t>
            </a:r>
            <a:endParaRPr lang="es-ES" dirty="0"/>
          </a:p>
          <a:p>
            <a:pPr marL="0" indent="0" algn="just">
              <a:buNone/>
            </a:pPr>
            <a:r>
              <a:rPr lang="es-E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ignos </a:t>
            </a:r>
            <a:r>
              <a:rPr lang="es-E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visibles externos, </a:t>
            </a:r>
            <a:r>
              <a:rPr lang="es-E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comportamientos sociales </a:t>
            </a:r>
            <a:r>
              <a:rPr lang="es-E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ritos religiosos. </a:t>
            </a:r>
          </a:p>
          <a:p>
            <a:pPr marL="0" indent="0" algn="just">
              <a:buNone/>
            </a:pPr>
            <a:r>
              <a:rPr lang="es-E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Mostrar </a:t>
            </a:r>
            <a:r>
              <a:rPr lang="es-E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respeto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6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13452">
            <a:off x="1833126" y="4051035"/>
            <a:ext cx="2200275" cy="20764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05152">
            <a:off x="6339511" y="3887412"/>
            <a:ext cx="4003868" cy="200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90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PÉRDIDA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3812" y="1676400"/>
            <a:ext cx="10633247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FALTA O AUSENCIA DE ALGO QUE SE TENÍA. </a:t>
            </a:r>
          </a:p>
          <a:p>
            <a:pPr marL="0" indent="0" algn="just">
              <a:buNone/>
            </a:pPr>
            <a:r>
              <a:rPr lang="es-ES" sz="4400" dirty="0" smtClean="0"/>
              <a:t>El</a:t>
            </a:r>
            <a:r>
              <a:rPr lang="es-ES" sz="4400" dirty="0"/>
              <a:t> sentimiento de pérdida </a:t>
            </a:r>
            <a:r>
              <a:rPr lang="es-ES" sz="4400" b="1" u="sng" dirty="0">
                <a:solidFill>
                  <a:srgbClr val="002060"/>
                </a:solidFill>
              </a:rPr>
              <a:t>no sólo se manifiesta después de que ésta ocurre</a:t>
            </a:r>
            <a:r>
              <a:rPr lang="es-ES" sz="4400" dirty="0"/>
              <a:t>, </a:t>
            </a:r>
            <a:r>
              <a:rPr lang="es-ES" sz="4400" b="1" u="sng" dirty="0">
                <a:solidFill>
                  <a:schemeClr val="accent6">
                    <a:lumMod val="75000"/>
                  </a:schemeClr>
                </a:solidFill>
              </a:rPr>
              <a:t>también </a:t>
            </a:r>
            <a:r>
              <a:rPr lang="es-ES" sz="4400" b="1" u="sng" dirty="0" smtClean="0">
                <a:solidFill>
                  <a:schemeClr val="accent6">
                    <a:lumMod val="75000"/>
                  </a:schemeClr>
                </a:solidFill>
              </a:rPr>
              <a:t>puede </a:t>
            </a:r>
            <a:r>
              <a:rPr lang="es-ES" sz="4400" b="1" u="sng" dirty="0">
                <a:solidFill>
                  <a:schemeClr val="accent6">
                    <a:lumMod val="75000"/>
                  </a:schemeClr>
                </a:solidFill>
              </a:rPr>
              <a:t>presentarse </a:t>
            </a:r>
            <a:r>
              <a:rPr lang="es-ES" sz="4400" b="1" u="sng" dirty="0" smtClean="0">
                <a:solidFill>
                  <a:schemeClr val="accent6">
                    <a:lumMod val="75000"/>
                  </a:schemeClr>
                </a:solidFill>
              </a:rPr>
              <a:t>antes</a:t>
            </a:r>
            <a:r>
              <a:rPr lang="es-ES" sz="4400" dirty="0" smtClean="0"/>
              <a:t>.</a:t>
            </a:r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7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8888" y="5300382"/>
            <a:ext cx="32861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5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PÉRDIDA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2360" y="2043113"/>
            <a:ext cx="9601200" cy="4495800"/>
          </a:xfrm>
        </p:spPr>
        <p:txBody>
          <a:bodyPr>
            <a:normAutofit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nherente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condición humana</a:t>
            </a:r>
          </a:p>
          <a:p>
            <a:pPr algn="just"/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Crecer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aprender a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despedirse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Nunca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vuelve a ser igual después de una pérdida</a:t>
            </a:r>
          </a:p>
          <a:p>
            <a:pPr algn="just"/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Hacerse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adulto es saber que </a:t>
            </a:r>
            <a:r>
              <a:rPr lang="es-E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todo cambia, se pierde y se va, y nosotros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también.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Lleva pareja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GANANCIA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8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4772" y="271536"/>
            <a:ext cx="2664296" cy="36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00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15752"/>
          </a:xfrm>
        </p:spPr>
        <p:txBody>
          <a:bodyPr/>
          <a:lstStyle/>
          <a:p>
            <a:pPr algn="ctr"/>
            <a:r>
              <a:rPr lang="es-ES" dirty="0" smtClean="0"/>
              <a:t>TIPOS DE PÉRDIDA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3812" y="1340768"/>
            <a:ext cx="10201199" cy="518457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S" sz="5400" b="1" dirty="0">
                <a:solidFill>
                  <a:srgbClr val="002060"/>
                </a:solidFill>
              </a:rPr>
              <a:t>Pérdidas </a:t>
            </a:r>
            <a:r>
              <a:rPr lang="es-ES" sz="5400" b="1" dirty="0" smtClean="0">
                <a:solidFill>
                  <a:srgbClr val="002060"/>
                </a:solidFill>
              </a:rPr>
              <a:t>relacionales</a:t>
            </a:r>
          </a:p>
          <a:p>
            <a:pPr lvl="0" algn="just"/>
            <a:r>
              <a:rPr lang="es-ES" sz="4400" b="1" dirty="0" smtClean="0">
                <a:solidFill>
                  <a:srgbClr val="002060"/>
                </a:solidFill>
              </a:rPr>
              <a:t>Pérdidas Intrapersonales</a:t>
            </a:r>
          </a:p>
          <a:p>
            <a:pPr lvl="0" algn="just"/>
            <a:r>
              <a:rPr lang="es-ES" sz="4400" b="1" dirty="0" smtClean="0">
                <a:solidFill>
                  <a:srgbClr val="002060"/>
                </a:solidFill>
              </a:rPr>
              <a:t>Pérdidas materiales</a:t>
            </a:r>
          </a:p>
          <a:p>
            <a:pPr lvl="0" algn="just"/>
            <a:r>
              <a:rPr lang="es-ES" sz="4400" b="1" dirty="0" smtClean="0">
                <a:solidFill>
                  <a:srgbClr val="002060"/>
                </a:solidFill>
              </a:rPr>
              <a:t>Pérdidas evolutivas</a:t>
            </a:r>
            <a:endParaRPr lang="es-ES" sz="4400" b="1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endParaRPr lang="es-ES" sz="4400" b="1" dirty="0" smtClean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es-ES" sz="4000" b="1" dirty="0" smtClean="0">
                <a:solidFill>
                  <a:srgbClr val="FF0000"/>
                </a:solidFill>
              </a:rPr>
              <a:t>NO TODAS LAS PÉRDIDAS </a:t>
            </a:r>
          </a:p>
          <a:p>
            <a:pPr marL="0" lvl="0" indent="0" algn="ctr">
              <a:buNone/>
            </a:pPr>
            <a:r>
              <a:rPr lang="es-ES" sz="4000" b="1" dirty="0" smtClean="0">
                <a:solidFill>
                  <a:srgbClr val="FF0000"/>
                </a:solidFill>
              </a:rPr>
              <a:t>GENERAN DUELO</a:t>
            </a:r>
            <a:endParaRPr lang="es-ES" sz="400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9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05939">
            <a:off x="7907058" y="2016880"/>
            <a:ext cx="411474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01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enidad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32195_TF02801109_TF02801109.potx" id="{9FBDB577-EDB5-47D0-B7BE-9604726EA1D8}" vid="{FD95FE31-2317-4F86-A249-17807466737E}"/>
    </a:ext>
  </a:extLst>
</a:theme>
</file>

<file path=ppt/theme/theme2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4873beb7-5857-4685-be1f-d57550cc96c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la serenidad de la naturaleza (pantalla panorámica)</Template>
  <TotalTime>19914</TotalTime>
  <Words>1117</Words>
  <Application>Microsoft Office PowerPoint</Application>
  <PresentationFormat>Personalizado</PresentationFormat>
  <Paragraphs>272</Paragraphs>
  <Slides>35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Serenidad 16x9</vt:lpstr>
      <vt:lpstr>     El Duelo </vt:lpstr>
      <vt:lpstr>.     </vt:lpstr>
      <vt:lpstr>.     LA MUERTE NO ES EL FINAL </vt:lpstr>
      <vt:lpstr>Diapositiva 4</vt:lpstr>
      <vt:lpstr>Aclarando conceptos</vt:lpstr>
      <vt:lpstr>LUTO</vt:lpstr>
      <vt:lpstr>   PÉRDIDA</vt:lpstr>
      <vt:lpstr>PÉRDIDA</vt:lpstr>
      <vt:lpstr>TIPOS DE PÉRDIDA</vt:lpstr>
      <vt:lpstr>DUELO</vt:lpstr>
      <vt:lpstr>TIPOS DE DUELO</vt:lpstr>
      <vt:lpstr>TIPOS DE DUELO</vt:lpstr>
      <vt:lpstr>TIPOS DE DUELO</vt:lpstr>
      <vt:lpstr>TIPOS DE DUELO</vt:lpstr>
      <vt:lpstr>TIPOS DE DUELO</vt:lpstr>
      <vt:lpstr>CARACTERÍSTICAS  DEL DUELO</vt:lpstr>
      <vt:lpstr>CARACTERÍSTICAS  DEL DUELO</vt:lpstr>
      <vt:lpstr>FASES DEL DUELO.  Teoría de Elisabeth Kübler-Ross (1969)</vt:lpstr>
      <vt:lpstr>MANIFESTACIONES DEL DUELO:  </vt:lpstr>
      <vt:lpstr>MANIFESTACIONES DEL DUELO: </vt:lpstr>
      <vt:lpstr>MANIFESTACIONES DEL DUELO: </vt:lpstr>
      <vt:lpstr>MANIFESTACIONES DEL DUELO: </vt:lpstr>
      <vt:lpstr>PREPARARSE PARA EL DUELO</vt:lpstr>
      <vt:lpstr>    ACOMPÁÑAME EN MI DUELO </vt:lpstr>
      <vt:lpstr>ACOMPÁÑAME EN MI DUELO</vt:lpstr>
      <vt:lpstr>ACTITUD DE LOS ACOMPAÑANTES</vt:lpstr>
      <vt:lpstr>QUÉ  AYUDA</vt:lpstr>
      <vt:lpstr>CÓMO  AYUDAS</vt:lpstr>
      <vt:lpstr>CÓMO  AYUDAS COMENTARIOS ADECUADOS</vt:lpstr>
      <vt:lpstr>QUÉ  NO AYUDA</vt:lpstr>
      <vt:lpstr>QUÉ NO  AYUDA</vt:lpstr>
      <vt:lpstr>     CÓMO NO  AYUDAS COMENTARIOS INADECUADOS</vt:lpstr>
      <vt:lpstr>CÓMO NO  AYUDAS COMENTARIOS INADECUADOS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Usuario de Windows</dc:creator>
  <cp:lastModifiedBy>Manuel Hernandez</cp:lastModifiedBy>
  <cp:revision>161</cp:revision>
  <cp:lastPrinted>2022-10-31T13:26:47Z</cp:lastPrinted>
  <dcterms:created xsi:type="dcterms:W3CDTF">2018-11-22T23:14:31Z</dcterms:created>
  <dcterms:modified xsi:type="dcterms:W3CDTF">2022-11-21T17:14:02Z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