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7" r:id="rId5"/>
    <p:sldId id="273" r:id="rId6"/>
    <p:sldId id="290" r:id="rId7"/>
    <p:sldId id="291" r:id="rId8"/>
    <p:sldId id="274" r:id="rId9"/>
    <p:sldId id="275" r:id="rId10"/>
    <p:sldId id="282" r:id="rId11"/>
    <p:sldId id="283" r:id="rId12"/>
    <p:sldId id="276" r:id="rId13"/>
    <p:sldId id="301" r:id="rId14"/>
    <p:sldId id="303" r:id="rId15"/>
    <p:sldId id="302" r:id="rId16"/>
    <p:sldId id="306" r:id="rId17"/>
    <p:sldId id="305" r:id="rId18"/>
    <p:sldId id="304" r:id="rId19"/>
    <p:sldId id="308" r:id="rId20"/>
    <p:sldId id="307" r:id="rId21"/>
    <p:sldId id="310" r:id="rId22"/>
    <p:sldId id="309" r:id="rId23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280" autoAdjust="0"/>
  </p:normalViewPr>
  <p:slideViewPr>
    <p:cSldViewPr>
      <p:cViewPr varScale="1">
        <p:scale>
          <a:sx n="115" d="100"/>
          <a:sy n="115" d="100"/>
        </p:scale>
        <p:origin x="-318" y="-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478" y="6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D89C0C2-8A3B-4968-9009-5AE0FCA939F8}" type="datetime1">
              <a:rPr lang="es-ES" smtClean="0"/>
              <a:pPr algn="r" rtl="0"/>
              <a:t>04/05/2022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7A11987-E5A7-42B0-A14C-FA9C541A1496}" type="datetime1">
              <a:rPr lang="es-ES" noProof="0" smtClean="0"/>
              <a:pPr/>
              <a:t>04/05/2022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2E61351F-DBB1-4664-ADA9-83BC7CB8848D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pPr rtl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27149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146147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24882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448846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883698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88771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12250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75464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47076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15671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82861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04430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1850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24381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92430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90029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99077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436296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38531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dirty="0"/>
              <a:t>Haga clic para modificar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91F0F81-6AD3-4676-8142-35BE90659801}" type="datetime1">
              <a:rPr lang="es-ES" noProof="0" smtClean="0"/>
              <a:pPr/>
              <a:t>04/05/2022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41353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73A17E0-71C4-45C9-9F37-7038309A9A2B}" type="datetime1">
              <a:rPr lang="es-ES" noProof="0" smtClean="0"/>
              <a:pPr/>
              <a:t>04/05/2022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85757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DE29A42-201B-4C55-A45B-C484A0829DCD}" type="datetime1">
              <a:rPr lang="es-ES" noProof="0" smtClean="0"/>
              <a:pPr/>
              <a:t>04/05/2022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13226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175BC1A-E6AB-41CD-AB8C-5241B871C45B}" type="datetime1">
              <a:rPr lang="es-ES" noProof="0" smtClean="0"/>
              <a:pPr/>
              <a:t>04/05/2022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5947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9B2E5002-D2EE-4113-8385-720391F0E9B5}" type="datetime1">
              <a:rPr lang="es-ES" noProof="0" smtClean="0"/>
              <a:pPr/>
              <a:t>04/05/2022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3786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E07EF36-9B33-4408-B909-7F0C4D513031}" type="datetime1">
              <a:rPr lang="es-ES" noProof="0" smtClean="0"/>
              <a:pPr/>
              <a:t>04/05/2022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10746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1019251E-8BB0-432A-B352-C2085E27E8B6}" type="datetime1">
              <a:rPr lang="es-ES" noProof="0" smtClean="0"/>
              <a:pPr/>
              <a:t>04/05/2022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168855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730043F-F0C2-4DE2-BE79-989283D9966D}" type="datetime1">
              <a:rPr lang="es-ES" noProof="0" smtClean="0"/>
              <a:pPr/>
              <a:t>04/05/2022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26159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D7CB757-B142-4209-AA30-6FBE9E44086F}" type="datetime1">
              <a:rPr lang="es-ES" noProof="0" smtClean="0"/>
              <a:pPr/>
              <a:t>04/05/2022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74339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CAE66C3-9086-4DFC-9523-A263014CC56D}" type="datetime1">
              <a:rPr lang="es-ES" noProof="0" smtClean="0"/>
              <a:pPr/>
              <a:t>04/05/2022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8288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38394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12812" y="8467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dirty="0"/>
              <a:t>Editar estilos de texto del patrón</a:t>
            </a:r>
          </a:p>
          <a:p>
            <a:pPr lvl="1" rtl="0"/>
            <a:r>
              <a:rPr lang="es-ES" dirty="0"/>
              <a:t>Segundo </a:t>
            </a:r>
            <a:r>
              <a:rPr lang="es-ES" noProof="0" dirty="0" smtClean="0"/>
              <a:t>nivel</a:t>
            </a:r>
          </a:p>
          <a:p>
            <a:pPr lvl="2" rtl="0"/>
            <a:r>
              <a:rPr lang="es-ES" dirty="0" smtClean="0"/>
              <a:t>Tercer </a:t>
            </a:r>
            <a:r>
              <a:rPr lang="es-ES" dirty="0"/>
              <a:t>nivel</a:t>
            </a:r>
          </a:p>
          <a:p>
            <a:pPr lvl="3" rtl="0"/>
            <a:r>
              <a:rPr lang="es-ES" dirty="0"/>
              <a:t>Cuarto nivel</a:t>
            </a:r>
          </a:p>
          <a:p>
            <a:pPr lvl="4" rtl="0"/>
            <a:r>
              <a:rPr lang="es-ES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DD7855DF-F168-4B8C-AAF1-2BE53C0D7A9F}" type="datetime1">
              <a:rPr lang="es-ES" smtClean="0"/>
              <a:pPr/>
              <a:t>04/05/2022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s-ES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APOCALIPSIS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3814" y="3717032"/>
            <a:ext cx="10561238" cy="2451720"/>
          </a:xfrm>
        </p:spPr>
        <p:txBody>
          <a:bodyPr rtlCol="0">
            <a:normAutofit/>
          </a:bodyPr>
          <a:lstStyle/>
          <a:p>
            <a:pPr rtl="0"/>
            <a:r>
              <a:rPr lang="es-ES" sz="4000" b="1" dirty="0" smtClean="0"/>
              <a:t>TEMA 16	</a:t>
            </a:r>
          </a:p>
          <a:p>
            <a:pPr rtl="0"/>
            <a:endParaRPr lang="es-ES" sz="4000" b="1" dirty="0" smtClean="0"/>
          </a:p>
          <a:p>
            <a:pPr algn="r" rtl="0"/>
            <a:r>
              <a:rPr lang="es-ES" sz="4000" b="1" dirty="0" smtClean="0"/>
              <a:t>LOS HABITANTES DE </a:t>
            </a:r>
          </a:p>
          <a:p>
            <a:pPr algn="r" rtl="0"/>
            <a:r>
              <a:rPr lang="es-ES" sz="4000" b="1" dirty="0" smtClean="0"/>
              <a:t>LA NUEVA JERUSALEN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764" y="208352"/>
            <a:ext cx="3255546" cy="688908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319817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>
                <a:solidFill>
                  <a:srgbClr val="002060"/>
                </a:solidFill>
              </a:rPr>
              <a:t>EXPLICACIÓN DEL PASAJE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6094413" y="1916832"/>
            <a:ext cx="576064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10</a:t>
            </a:fld>
            <a:endParaRPr lang="es-ES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1125861" y="1888257"/>
            <a:ext cx="4536504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es-ES" sz="2400" b="1" dirty="0" smtClean="0"/>
              <a:t>En el centro de la plaza, como en el Paraíso original, está el árbol de la vida.</a:t>
            </a:r>
          </a:p>
          <a:p>
            <a:pPr algn="just">
              <a:lnSpc>
                <a:spcPct val="90000"/>
              </a:lnSpc>
            </a:pPr>
            <a:endParaRPr lang="es-ES" sz="2400" b="1" dirty="0"/>
          </a:p>
          <a:p>
            <a:pPr algn="just">
              <a:lnSpc>
                <a:spcPct val="90000"/>
              </a:lnSpc>
            </a:pPr>
            <a:r>
              <a:rPr lang="es-ES" sz="2400" b="1" dirty="0" smtClean="0"/>
              <a:t>Este árbol es una recreación del principio y el cumplimiento de la esperanza en un nuevo mundo proclamada por los profetas.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6500" y="2132856"/>
            <a:ext cx="4176464" cy="348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403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>
                <a:solidFill>
                  <a:srgbClr val="002060"/>
                </a:solidFill>
              </a:rPr>
              <a:t>EXPLICACIÓN DEL PASAJE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6094413" y="1916832"/>
            <a:ext cx="576064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11</a:t>
            </a:fld>
            <a:endParaRPr lang="es-ES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1293813" y="1888257"/>
            <a:ext cx="4368551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es-ES" sz="2400" b="1" dirty="0" smtClean="0"/>
              <a:t>El árbol tiene efectos beneficiosos.</a:t>
            </a:r>
          </a:p>
          <a:p>
            <a:pPr algn="just">
              <a:lnSpc>
                <a:spcPct val="90000"/>
              </a:lnSpc>
            </a:pPr>
            <a:endParaRPr lang="es-ES" sz="2400" b="1" dirty="0"/>
          </a:p>
          <a:p>
            <a:pPr algn="just">
              <a:lnSpc>
                <a:spcPct val="90000"/>
              </a:lnSpc>
            </a:pPr>
            <a:r>
              <a:rPr lang="es-ES" sz="2400" b="1" dirty="0" smtClean="0"/>
              <a:t>Es abundante y sus frutos tienen un carácter perenne, a la vez que universal.</a:t>
            </a:r>
          </a:p>
          <a:p>
            <a:pPr algn="just">
              <a:lnSpc>
                <a:spcPct val="90000"/>
              </a:lnSpc>
            </a:pPr>
            <a:endParaRPr lang="es-ES" sz="2400" b="1" dirty="0"/>
          </a:p>
          <a:p>
            <a:pPr algn="just">
              <a:lnSpc>
                <a:spcPct val="90000"/>
              </a:lnSpc>
            </a:pPr>
            <a:r>
              <a:rPr lang="es-ES" sz="2400" b="1" dirty="0" smtClean="0"/>
              <a:t>Todos los que lleguen a la ciudad se beneficiarán de sus frutos.</a:t>
            </a:r>
          </a:p>
          <a:p>
            <a:pPr algn="just">
              <a:lnSpc>
                <a:spcPct val="90000"/>
              </a:lnSpc>
            </a:pPr>
            <a:endParaRPr lang="es-ES" sz="2400" b="1" dirty="0"/>
          </a:p>
          <a:p>
            <a:pPr algn="just">
              <a:lnSpc>
                <a:spcPct val="90000"/>
              </a:lnSpc>
            </a:pPr>
            <a:r>
              <a:rPr lang="es-ES" sz="2400" b="1" dirty="0" smtClean="0"/>
              <a:t>La salvación es UNIVERSAL</a:t>
            </a:r>
            <a:endParaRPr lang="es-E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8508" y="2276872"/>
            <a:ext cx="3744416" cy="396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381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>
                <a:solidFill>
                  <a:srgbClr val="002060"/>
                </a:solidFill>
              </a:rPr>
              <a:t>EXPLICACIÓN DEL PASAJE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6094413" y="1916832"/>
            <a:ext cx="576064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12</a:t>
            </a:fld>
            <a:endParaRPr lang="es-ES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1293813" y="1888257"/>
            <a:ext cx="43685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es-ES" sz="2400" b="1" dirty="0" smtClean="0"/>
              <a:t>A partir del versículo 3 se abandona la descripción de la ciudad y se propone una nueva forma de vida. </a:t>
            </a:r>
          </a:p>
          <a:p>
            <a:pPr algn="just">
              <a:lnSpc>
                <a:spcPct val="90000"/>
              </a:lnSpc>
            </a:pPr>
            <a:endParaRPr lang="es-ES" sz="2400" b="1" dirty="0"/>
          </a:p>
          <a:p>
            <a:pPr algn="just">
              <a:lnSpc>
                <a:spcPct val="90000"/>
              </a:lnSpc>
            </a:pPr>
            <a:r>
              <a:rPr lang="es-ES" sz="2400" b="1" dirty="0" smtClean="0"/>
              <a:t>Los verbos se utilizan en futuro para indicar la nueva condición de los cristianos.</a:t>
            </a:r>
          </a:p>
          <a:p>
            <a:pPr algn="just">
              <a:lnSpc>
                <a:spcPct val="90000"/>
              </a:lnSpc>
            </a:pPr>
            <a:endParaRPr lang="es-ES" sz="2400" b="1" dirty="0"/>
          </a:p>
          <a:p>
            <a:pPr algn="ctr">
              <a:lnSpc>
                <a:spcPct val="90000"/>
              </a:lnSpc>
            </a:pPr>
            <a:r>
              <a:rPr lang="es-E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 NO HABRÁ MALDICIÓN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2604" y="2461726"/>
            <a:ext cx="2736304" cy="321218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96579" y="2569526"/>
            <a:ext cx="2363667" cy="280831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2866975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>
                <a:solidFill>
                  <a:srgbClr val="002060"/>
                </a:solidFill>
              </a:rPr>
              <a:t>EXPLICACIÓN DEL PASAJE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6094413" y="1916832"/>
            <a:ext cx="576064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13</a:t>
            </a:fld>
            <a:endParaRPr lang="es-ES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1293813" y="1888257"/>
            <a:ext cx="4440559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es-ES" sz="2400" b="1" dirty="0" smtClean="0"/>
              <a:t>Todo el pueblo salvado es un pueblo sacerdotal, ya no son necesarios los sacerdotes como mediadores entre Dios  y los hombres, porque todos le verán la cara.</a:t>
            </a:r>
          </a:p>
          <a:p>
            <a:pPr algn="just">
              <a:lnSpc>
                <a:spcPct val="90000"/>
              </a:lnSpc>
            </a:pPr>
            <a:endParaRPr lang="es-ES" sz="2400" b="1" dirty="0"/>
          </a:p>
          <a:p>
            <a:pPr algn="ctr">
              <a:lnSpc>
                <a:spcPct val="90000"/>
              </a:lnSpc>
            </a:pPr>
            <a:r>
              <a:rPr lang="es-E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 SERVIDORES LE</a:t>
            </a:r>
          </a:p>
          <a:p>
            <a:pPr algn="ctr">
              <a:lnSpc>
                <a:spcPct val="90000"/>
              </a:lnSpc>
            </a:pPr>
            <a:r>
              <a:rPr lang="es-E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RENDIRÁN CULTO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48" b="37097"/>
          <a:stretch/>
        </p:blipFill>
        <p:spPr>
          <a:xfrm>
            <a:off x="6526460" y="2204864"/>
            <a:ext cx="477316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964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>
                <a:solidFill>
                  <a:srgbClr val="002060"/>
                </a:solidFill>
              </a:rPr>
              <a:t>EXPLICACIÓN DEL PASAJE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6094413" y="1916832"/>
            <a:ext cx="576064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14</a:t>
            </a:fld>
            <a:endParaRPr lang="es-ES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1293813" y="1888257"/>
            <a:ext cx="4368551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sz="2400" b="1" dirty="0" smtClean="0"/>
              <a:t>Se expresa la visión de Dios, aludiendo a su rostro, lo más representativo de alguien.</a:t>
            </a:r>
          </a:p>
          <a:p>
            <a:pPr algn="just">
              <a:lnSpc>
                <a:spcPct val="90000"/>
              </a:lnSpc>
            </a:pPr>
            <a:endParaRPr lang="es-ES" sz="2400" b="1" dirty="0"/>
          </a:p>
          <a:p>
            <a:pPr algn="just">
              <a:lnSpc>
                <a:spcPct val="90000"/>
              </a:lnSpc>
            </a:pPr>
            <a:r>
              <a:rPr lang="es-ES" sz="2400" b="1" dirty="0" smtClean="0"/>
              <a:t>Antes no se podía ver ni nombrar a Dios</a:t>
            </a:r>
          </a:p>
          <a:p>
            <a:pPr algn="just">
              <a:lnSpc>
                <a:spcPct val="90000"/>
              </a:lnSpc>
            </a:pPr>
            <a:endParaRPr lang="es-ES" sz="2400" b="1" dirty="0"/>
          </a:p>
          <a:p>
            <a:pPr algn="just">
              <a:lnSpc>
                <a:spcPct val="90000"/>
              </a:lnSpc>
            </a:pPr>
            <a:r>
              <a:rPr lang="es-ES" sz="2400" b="1" dirty="0" smtClean="0"/>
              <a:t>El rostro de Dios es luz y vida para su pueblo</a:t>
            </a:r>
          </a:p>
          <a:p>
            <a:pPr algn="just">
              <a:lnSpc>
                <a:spcPct val="90000"/>
              </a:lnSpc>
            </a:pPr>
            <a:endParaRPr lang="es-ES" sz="2400" b="1" dirty="0" smtClean="0"/>
          </a:p>
          <a:p>
            <a:pPr algn="ctr">
              <a:lnSpc>
                <a:spcPct val="90000"/>
              </a:lnSpc>
            </a:pPr>
            <a:r>
              <a:rPr lang="es-E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CONTEMPLARÁN </a:t>
            </a:r>
          </a:p>
          <a:p>
            <a:pPr algn="ctr">
              <a:lnSpc>
                <a:spcPct val="90000"/>
              </a:lnSpc>
            </a:pPr>
            <a:r>
              <a:rPr lang="es-E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ROSTRO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4452" y="2001955"/>
            <a:ext cx="4754562" cy="397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831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>
                <a:solidFill>
                  <a:srgbClr val="002060"/>
                </a:solidFill>
              </a:rPr>
              <a:t>EXPLICACIÓN DEL PASAJE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6094413" y="1916832"/>
            <a:ext cx="576064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15</a:t>
            </a:fld>
            <a:endParaRPr lang="es-ES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1293813" y="1888257"/>
            <a:ext cx="4368551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es-ES" sz="2400" b="1" dirty="0" smtClean="0"/>
              <a:t>En cumplimiento de las promesas a las Iglesias de Pérgamo y Filadelfia y como símbolo de la pertenencia a Dios y por tanto a disfrutar de su protección.</a:t>
            </a:r>
          </a:p>
          <a:p>
            <a:pPr algn="just">
              <a:lnSpc>
                <a:spcPct val="90000"/>
              </a:lnSpc>
            </a:pPr>
            <a:endParaRPr lang="es-ES" sz="2400" b="1" dirty="0"/>
          </a:p>
          <a:p>
            <a:pPr algn="just">
              <a:lnSpc>
                <a:spcPct val="90000"/>
              </a:lnSpc>
            </a:pPr>
            <a:r>
              <a:rPr lang="es-ES" sz="2400" b="1" dirty="0" smtClean="0"/>
              <a:t>El nombre de Dios distingue a los salvados.</a:t>
            </a:r>
          </a:p>
          <a:p>
            <a:pPr algn="just">
              <a:lnSpc>
                <a:spcPct val="90000"/>
              </a:lnSpc>
            </a:pPr>
            <a:endParaRPr lang="es-ES" sz="2400" b="1" dirty="0"/>
          </a:p>
          <a:p>
            <a:pPr algn="ctr">
              <a:lnSpc>
                <a:spcPct val="90000"/>
              </a:lnSpc>
            </a:pPr>
            <a:r>
              <a:rPr lang="es-E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LLEVARÁN SU NOMBRE ESCRITO EN LA FRENTE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2484" y="2852936"/>
            <a:ext cx="495193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260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>
                <a:solidFill>
                  <a:srgbClr val="002060"/>
                </a:solidFill>
              </a:rPr>
              <a:t>EXPLICACIÓN DEL PASAJE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6094413" y="1916832"/>
            <a:ext cx="576064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16</a:t>
            </a:fld>
            <a:endParaRPr lang="es-ES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1321991" y="2132856"/>
            <a:ext cx="4368551" cy="312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es-ES" sz="2400" b="1" dirty="0" smtClean="0"/>
              <a:t>La referencia a la abundancia de luz es también el cumplimiento de las profecías del Antiguo Testamento (Zac 14,7)</a:t>
            </a:r>
          </a:p>
          <a:p>
            <a:pPr algn="just">
              <a:lnSpc>
                <a:spcPct val="90000"/>
              </a:lnSpc>
            </a:pPr>
            <a:endParaRPr lang="es-ES" sz="2400" b="1" dirty="0"/>
          </a:p>
          <a:p>
            <a:pPr algn="ctr">
              <a:lnSpc>
                <a:spcPct val="90000"/>
              </a:lnSpc>
            </a:pPr>
            <a:r>
              <a:rPr lang="es-E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SEÑOR ALUMBRARÁ A SUS MORADORES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2443" y="2204864"/>
            <a:ext cx="496814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626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>
                <a:solidFill>
                  <a:srgbClr val="002060"/>
                </a:solidFill>
              </a:rPr>
              <a:t>EXPLICACIÓN DEL PASAJE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6094413" y="1916832"/>
            <a:ext cx="576064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17</a:t>
            </a:fld>
            <a:endParaRPr lang="es-ES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1293813" y="1888257"/>
            <a:ext cx="4368551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es-ES" sz="2400" b="1" dirty="0" smtClean="0"/>
              <a:t>El destino de los salvados es reinar para siempre, al contrario que los condenados  que serán atormentados por los siglos de los siglos.</a:t>
            </a:r>
          </a:p>
          <a:p>
            <a:pPr algn="just">
              <a:lnSpc>
                <a:spcPct val="90000"/>
              </a:lnSpc>
            </a:pPr>
            <a:endParaRPr lang="es-ES" sz="2400" b="1" dirty="0"/>
          </a:p>
          <a:p>
            <a:pPr algn="just">
              <a:lnSpc>
                <a:spcPct val="90000"/>
              </a:lnSpc>
            </a:pPr>
            <a:r>
              <a:rPr lang="es-ES" sz="2400" b="1" dirty="0" smtClean="0"/>
              <a:t>Es participar en el reinado del Cordero.</a:t>
            </a:r>
          </a:p>
          <a:p>
            <a:pPr algn="just">
              <a:lnSpc>
                <a:spcPct val="90000"/>
              </a:lnSpc>
            </a:pPr>
            <a:endParaRPr lang="es-ES" sz="2400" b="1" dirty="0"/>
          </a:p>
          <a:p>
            <a:pPr algn="ctr">
              <a:lnSpc>
                <a:spcPct val="90000"/>
              </a:lnSpc>
            </a:pPr>
            <a:r>
              <a:rPr lang="es-E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REINARÁN POR LOS SIGLOS DE LOS SIGLOS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1456" y="1524000"/>
            <a:ext cx="3456384" cy="504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736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6094413" y="1916832"/>
            <a:ext cx="576064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18</a:t>
            </a:fld>
            <a:endParaRPr lang="es-ES" noProof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1773932" y="1901588"/>
            <a:ext cx="943304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18.Yo advierto a todo el que escuche las palabras proféticas de este libro: «Si alguno añade algo sobre esto, Dios echará sobre él las plagas que se describen en este libro. 19.Y si alguno quita algo a las palabras de este libro profético, Dios le quitará su parte en el árbol de la Vida y en la Ciudad Santa, que se describen en este libro.» </a:t>
            </a: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19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6094413" y="1916832"/>
            <a:ext cx="576064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19</a:t>
            </a:fld>
            <a:endParaRPr lang="es-ES" noProof="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3892" y="1937420"/>
            <a:ext cx="9124074" cy="26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453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b="1" dirty="0" smtClean="0">
                <a:solidFill>
                  <a:srgbClr val="002060"/>
                </a:solidFill>
              </a:rPr>
              <a:t>AMBIENTACIÓN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6166420" y="2132856"/>
            <a:ext cx="5688632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es-ES" sz="3200" b="1" dirty="0" smtClean="0"/>
              <a:t>Se va a representar el acto final.</a:t>
            </a:r>
          </a:p>
          <a:p>
            <a:pPr marL="0" indent="0" algn="just">
              <a:buNone/>
            </a:pPr>
            <a:r>
              <a:rPr lang="es-ES" sz="3200" b="1" dirty="0" smtClean="0"/>
              <a:t>Se va a contemplar la grandiosa ciudad y su extraordinaria riqueza.</a:t>
            </a:r>
          </a:p>
          <a:p>
            <a:pPr marL="0" indent="0" algn="just">
              <a:buNone/>
            </a:pPr>
            <a:r>
              <a:rPr lang="es-ES" sz="3200" b="1" dirty="0" smtClean="0"/>
              <a:t>Se va a contemplar al Señor de la Historia, que es la esperanza de toda la Humanidad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2</a:t>
            </a:fld>
            <a:endParaRPr lang="es-ES" noProof="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9916" y="2492896"/>
            <a:ext cx="406945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332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b="1" dirty="0" smtClean="0">
                <a:solidFill>
                  <a:srgbClr val="002060"/>
                </a:solidFill>
              </a:rPr>
              <a:t>Ap 22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293812" y="1676400"/>
            <a:ext cx="10417223" cy="4920952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es-ES" sz="1900" b="1" dirty="0" smtClean="0"/>
              <a:t>“1.Luego </a:t>
            </a:r>
            <a:r>
              <a:rPr lang="es-ES" sz="1900" b="1" dirty="0"/>
              <a:t>me mostró el río de agua de Vida, brillante como el cristal, que brotaba del trono de Dios y del </a:t>
            </a:r>
            <a:r>
              <a:rPr lang="es-ES" sz="1900" b="1" dirty="0" smtClean="0"/>
              <a:t>Cordero.2.En </a:t>
            </a:r>
            <a:r>
              <a:rPr lang="es-ES" sz="1900" b="1" dirty="0"/>
              <a:t>medio de la plaza, a una y otra margen del río, hay árboles de Vida, que dan fruto doce veces, una vez cada mes; y sus hojas sirven de medicina para los gentiles. 3.Y no habrá ya maldición alguna; el trono de Dios y del Cordero estará en la ciudad y los siervos de Dios le darán culto. 4.Verán su rostro y llevarán su nombre en la frente. 5.Noche ya no habrá; no tienen necesidad de luz de lámpara ni de luz del sol, porque el Señor Dios los alumbrará y reinarán por los siglos de los </a:t>
            </a:r>
            <a:r>
              <a:rPr lang="es-ES" sz="1900" b="1" dirty="0" smtClean="0"/>
              <a:t>siglos.6.Luego </a:t>
            </a:r>
            <a:r>
              <a:rPr lang="es-ES" sz="1900" b="1" dirty="0"/>
              <a:t>me dijo: «Estas palabras son ciertas y verdaderas; el Señor Dios, que inspira a los profetas, ha enviado a su </a:t>
            </a:r>
            <a:r>
              <a:rPr lang="es-ES" sz="1900" b="1" dirty="0" smtClean="0"/>
              <a:t>Ángel </a:t>
            </a:r>
            <a:r>
              <a:rPr lang="es-ES" sz="1900" b="1" dirty="0"/>
              <a:t>para manifestar a sus siervos lo que ha de suceder pronto. 7.Mira, vengo pronto. Dichoso el que guarde las palabras proféticas de este libro.» 8.Yo, Juan, fui el que vi y oí esto. Y cuando lo oí y vi, caí a los pies del </a:t>
            </a:r>
            <a:r>
              <a:rPr lang="es-ES" sz="1900" b="1" dirty="0" smtClean="0"/>
              <a:t>Ángel </a:t>
            </a:r>
            <a:r>
              <a:rPr lang="es-ES" sz="1900" b="1" dirty="0"/>
              <a:t>que me había mostrado todo esto para adorarle. 9.Pero él me dijo: «No, cuidado; yo soy un siervo como tú y tus hermanos los profetas y los que guardan las palabras de este libro. A Dios tienes que adorar.» 10.Y me dijo: «No selles las palabras proféticas de este libro, porque el Tiempo está cerca. 11.Que el injusto siga cometiendo injusticias y el manchado siga manchándose; que el justo siga practicando la justicia y el santo siga santificándose. 12.Mira, vengo pronto y traigo mi recompensa conmigo para pagar a cada uno según su trabajo.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269661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b="1" dirty="0" smtClean="0">
                <a:solidFill>
                  <a:srgbClr val="002060"/>
                </a:solidFill>
              </a:rPr>
              <a:t>Ap 22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293812" y="1676400"/>
            <a:ext cx="10417223" cy="4920952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es-ES" sz="1900" b="1" dirty="0"/>
              <a:t>13.Yo soy el Alfa y la Omega, el Primero y el Ultimo, el Principio y el Fin. 14.Dichosos los que laven sus vestiduras, así podrán disponer del árbol de la Vida y entrarán por las puertas en la Ciudad. 15.¡Fuera los perros, los hechiceros, los impuros, los asesinos, los idólatras, y todo el que ame y practique la mentira!» 16.Yo, Jesús, he enviado a mi Ángel para daros testimonio de lo referente a las Iglesias. Yo soy el Retoño y el descendiente de David, el Lucero radiante del alba.» 17.El Espíritu y la Novia dicen: «¡Ven!» Y el que oiga, diga: «¡Ven!» Y el que tenga sed, que se acerque, y el que quiera, reciba gratis agua de vida. 18.Yo advierto a todo el que escuche las palabras proféticas de este libro: «Si alguno añade algo sobre esto, Dios echará sobre él las plagas que se describen en este libro. 19.Y si alguno quita algo a las palabras de este libro profético, Dios le quitará su parte en el árbol de la Vida y en la Ciudad Santa, que se describen en este libro.» 20.Dice el que da testimonio de todo esto: «Sí, vengo pronto.» ¡Amén! ¡Ven, Señor Jesús! 21.Que la gracia del Señor Jesús sea con todos. ¡Amén!"</a:t>
            </a:r>
          </a:p>
          <a:p>
            <a:pPr marL="0" indent="0" algn="just">
              <a:buNone/>
            </a:pPr>
            <a:endParaRPr lang="es-ES" sz="1900" b="1" dirty="0"/>
          </a:p>
          <a:p>
            <a:pPr marL="0" indent="0" algn="just">
              <a:buNone/>
            </a:pPr>
            <a:endParaRPr lang="es-ES" sz="1900" b="1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xmlns="" val="61099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b="1" dirty="0" smtClean="0">
                <a:solidFill>
                  <a:srgbClr val="002060"/>
                </a:solidFill>
              </a:rPr>
              <a:t>EXPLICACIÓN DEL PASAJE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877317" y="1700808"/>
            <a:ext cx="4289103" cy="4655543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es-ES" b="1" dirty="0" smtClean="0"/>
              <a:t>Al final de la visión de Juan las fuerzas del mal han sido aniquiladas, Babilonia destruida y el Dragón vencido definitivamente.</a:t>
            </a:r>
          </a:p>
          <a:p>
            <a:pPr marL="0" indent="0" algn="just">
              <a:buNone/>
            </a:pPr>
            <a:endParaRPr lang="es-ES" b="1" dirty="0" smtClean="0"/>
          </a:p>
          <a:p>
            <a:pPr marL="0" indent="0" algn="just">
              <a:buNone/>
            </a:pPr>
            <a:r>
              <a:rPr lang="es-ES" b="1" dirty="0" smtClean="0"/>
              <a:t>Lo negativo desaparece para dar paso a un cielo y a una tierra nueva, a la Jerusalén celeste.</a:t>
            </a: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5</a:t>
            </a:fld>
            <a:endParaRPr lang="es-ES" noProof="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524" y="1916832"/>
            <a:ext cx="442218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353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274190" y="214821"/>
            <a:ext cx="9601200" cy="1143000"/>
          </a:xfrm>
        </p:spPr>
        <p:txBody>
          <a:bodyPr rtlCol="0"/>
          <a:lstStyle/>
          <a:p>
            <a:pPr rtl="0"/>
            <a:r>
              <a:rPr lang="es-ES" b="1" dirty="0" smtClean="0">
                <a:solidFill>
                  <a:srgbClr val="002060"/>
                </a:solidFill>
              </a:rPr>
              <a:t>EXPLICACIÓN DEL PASAJE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4726260" y="2307160"/>
            <a:ext cx="7272808" cy="4032448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 smtClean="0"/>
          </a:p>
          <a:p>
            <a:pPr marL="0" indent="0" algn="just">
              <a:buNone/>
            </a:pPr>
            <a:r>
              <a:rPr lang="es-ES" b="1" dirty="0" smtClean="0"/>
              <a:t>Una vez vista la estructura de la ciudad Juan nos conduce al centro de la ciudad, a la plaza donde las imágenes del río y del árbol nos ponen en contacto con la naturaleza y con la fuente de toda la vida: el trono de Dios y del Cordero</a:t>
            </a:r>
            <a:endParaRPr lang="es-ES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6</a:t>
            </a:fld>
            <a:endParaRPr lang="es-ES" noProof="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7948" y="2060848"/>
            <a:ext cx="2549555" cy="33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101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274190" y="214821"/>
            <a:ext cx="9601200" cy="1143000"/>
          </a:xfrm>
        </p:spPr>
        <p:txBody>
          <a:bodyPr rtlCol="0"/>
          <a:lstStyle/>
          <a:p>
            <a:pPr rtl="0"/>
            <a:r>
              <a:rPr lang="es-ES" b="1" dirty="0" smtClean="0">
                <a:solidFill>
                  <a:srgbClr val="002060"/>
                </a:solidFill>
              </a:rPr>
              <a:t>EXPLICACIÓN DEL PASAJE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5950396" y="1916832"/>
            <a:ext cx="5904656" cy="4032448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 smtClean="0"/>
          </a:p>
          <a:p>
            <a:pPr marL="0" indent="0" algn="just">
              <a:buNone/>
            </a:pPr>
            <a:r>
              <a:rPr lang="es-ES" b="1" dirty="0" smtClean="0"/>
              <a:t>Al principio del capítulo hay dos referencias del Antiguo Testamento</a:t>
            </a:r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r>
              <a:rPr lang="es-ES" b="1" dirty="0" smtClean="0"/>
              <a:t>La descripción del Paraíso en Gn 2</a:t>
            </a:r>
          </a:p>
          <a:p>
            <a:pPr marL="0" indent="0" algn="just">
              <a:buNone/>
            </a:pPr>
            <a:r>
              <a:rPr lang="es-ES" b="1" dirty="0" smtClean="0"/>
              <a:t>El río del Templo de Jerusalén en Ez 47</a:t>
            </a:r>
            <a:endParaRPr lang="es-ES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7</a:t>
            </a:fld>
            <a:endParaRPr lang="es-ES" noProof="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7908" y="1628800"/>
            <a:ext cx="1847850" cy="24669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100" y="4576763"/>
            <a:ext cx="23241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997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274190" y="214821"/>
            <a:ext cx="9601200" cy="1143000"/>
          </a:xfrm>
        </p:spPr>
        <p:txBody>
          <a:bodyPr rtlCol="0"/>
          <a:lstStyle/>
          <a:p>
            <a:pPr rtl="0"/>
            <a:r>
              <a:rPr lang="es-ES" b="1" dirty="0" smtClean="0">
                <a:solidFill>
                  <a:srgbClr val="002060"/>
                </a:solidFill>
              </a:rPr>
              <a:t>EXPLICACIÓN DEL PASAJE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6107854" y="2132856"/>
            <a:ext cx="5616624" cy="4032448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es-ES" b="1" dirty="0" smtClean="0"/>
              <a:t>Ahora el Templo será sustituido por el Trono de Dios y del Cordero.</a:t>
            </a:r>
          </a:p>
          <a:p>
            <a:pPr marL="0" indent="0" algn="just">
              <a:buNone/>
            </a:pPr>
            <a:r>
              <a:rPr lang="es-ES" b="1" dirty="0" smtClean="0"/>
              <a:t>El Trono que es el símbolo de la realeza se representa ahora como fuente de la que mana el río de la vida.</a:t>
            </a:r>
          </a:p>
          <a:p>
            <a:pPr marL="0" indent="0" algn="just">
              <a:buNone/>
            </a:pPr>
            <a:r>
              <a:rPr lang="es-ES" b="1" dirty="0" smtClean="0"/>
              <a:t>Más adelante (22,3) el Trono si expresa el poder de Dios y del Cordero unidos en el mismo trono.</a:t>
            </a:r>
            <a:endParaRPr lang="es-ES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8</a:t>
            </a:fld>
            <a:endParaRPr lang="es-ES" noProof="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1964" y="1772816"/>
            <a:ext cx="296196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595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b="1" dirty="0">
                <a:solidFill>
                  <a:srgbClr val="002060"/>
                </a:solidFill>
              </a:rPr>
              <a:t>EXPLICACIÓN DEL PASAJE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6094413" y="1916832"/>
            <a:ext cx="5760640" cy="44958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marL="0" indent="0" algn="just">
              <a:buNone/>
            </a:pPr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9</a:t>
            </a:fld>
            <a:endParaRPr lang="es-ES" noProof="0" dirty="0"/>
          </a:p>
        </p:txBody>
      </p:sp>
      <p:sp>
        <p:nvSpPr>
          <p:cNvPr id="2" name="CuadroTexto 1"/>
          <p:cNvSpPr txBox="1"/>
          <p:nvPr/>
        </p:nvSpPr>
        <p:spPr>
          <a:xfrm>
            <a:off x="1293813" y="1888257"/>
            <a:ext cx="4368551" cy="411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es-ES" sz="2400" b="1" dirty="0" smtClean="0"/>
              <a:t>El río es de agua viva, limpia, cristalina y brillante, que recibe su luz del mismo Dios que lo ilumina todo.</a:t>
            </a:r>
          </a:p>
          <a:p>
            <a:pPr algn="just">
              <a:lnSpc>
                <a:spcPct val="90000"/>
              </a:lnSpc>
            </a:pPr>
            <a:endParaRPr lang="es-ES" sz="2400" b="1" dirty="0"/>
          </a:p>
          <a:p>
            <a:pPr algn="just">
              <a:lnSpc>
                <a:spcPct val="90000"/>
              </a:lnSpc>
            </a:pPr>
            <a:r>
              <a:rPr lang="es-ES" sz="2400" b="1" dirty="0" smtClean="0"/>
              <a:t>Es una promesa de inmortalidad de abundancia  de bienestar.</a:t>
            </a:r>
          </a:p>
          <a:p>
            <a:pPr algn="just">
              <a:lnSpc>
                <a:spcPct val="90000"/>
              </a:lnSpc>
            </a:pPr>
            <a:endParaRPr lang="es-ES" sz="2400" b="1" dirty="0"/>
          </a:p>
          <a:p>
            <a:pPr algn="just">
              <a:lnSpc>
                <a:spcPct val="90000"/>
              </a:lnSpc>
            </a:pPr>
            <a:r>
              <a:rPr lang="es-ES" sz="2400" b="1" dirty="0" smtClean="0"/>
              <a:t>El Espíritu vivificador es un don para la Iglesia.</a:t>
            </a:r>
            <a:endParaRPr lang="es-E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8883" y="1734461"/>
            <a:ext cx="3660659" cy="48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992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dad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9532195_TF02801109_TF02801109.potx" id="{9FBDB577-EDB5-47D0-B7BE-9604726EA1D8}" vid="{FD95FE31-2317-4F86-A249-17807466737E}"/>
    </a:ext>
  </a:extLst>
</a:theme>
</file>

<file path=ppt/theme/theme2.xml><?xml version="1.0" encoding="utf-8"?>
<a:theme xmlns:a="http://schemas.openxmlformats.org/drawingml/2006/main" name="Tema de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la naturaleza de serenidad (panorámica)</Template>
  <TotalTime>3590</TotalTime>
  <Words>1308</Words>
  <Application>Microsoft Office PowerPoint</Application>
  <PresentationFormat>Personalizado</PresentationFormat>
  <Paragraphs>142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Serenidad 16x9</vt:lpstr>
      <vt:lpstr>APOCALIPSIS  </vt:lpstr>
      <vt:lpstr>AMBIENTACIÓN</vt:lpstr>
      <vt:lpstr>Ap 22</vt:lpstr>
      <vt:lpstr>Ap 22</vt:lpstr>
      <vt:lpstr>EXPLICACIÓN DEL PASAJE</vt:lpstr>
      <vt:lpstr>EXPLICACIÓN DEL PASAJE</vt:lpstr>
      <vt:lpstr>EXPLICACIÓN DEL PASAJE</vt:lpstr>
      <vt:lpstr>EXPLICACIÓN DEL PASAJE</vt:lpstr>
      <vt:lpstr>EXPLICACIÓN DEL PASAJE</vt:lpstr>
      <vt:lpstr>EXPLICACIÓN DEL PASAJE</vt:lpstr>
      <vt:lpstr>EXPLICACIÓN DEL PASAJE</vt:lpstr>
      <vt:lpstr>EXPLICACIÓN DEL PASAJE</vt:lpstr>
      <vt:lpstr>EXPLICACIÓN DEL PASAJE</vt:lpstr>
      <vt:lpstr>EXPLICACIÓN DEL PASAJE</vt:lpstr>
      <vt:lpstr>EXPLICACIÓN DEL PASAJE</vt:lpstr>
      <vt:lpstr>EXPLICACIÓN DEL PASAJE</vt:lpstr>
      <vt:lpstr>EXPLICACIÓN DEL PASAJE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APOCALIPSIS</dc:title>
  <dc:creator>Cuenta Microsoft</dc:creator>
  <cp:lastModifiedBy>Manuel Hernandez</cp:lastModifiedBy>
  <cp:revision>81</cp:revision>
  <dcterms:created xsi:type="dcterms:W3CDTF">2021-11-11T23:29:02Z</dcterms:created>
  <dcterms:modified xsi:type="dcterms:W3CDTF">2022-05-04T10:49:59Z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