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7" r:id="rId5"/>
    <p:sldId id="273" r:id="rId6"/>
    <p:sldId id="285" r:id="rId7"/>
    <p:sldId id="274" r:id="rId8"/>
    <p:sldId id="275" r:id="rId9"/>
    <p:sldId id="282" r:id="rId10"/>
    <p:sldId id="283" r:id="rId11"/>
    <p:sldId id="276" r:id="rId12"/>
    <p:sldId id="291" r:id="rId13"/>
  </p:sldIdLst>
  <p:sldSz cx="12188825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280" autoAdjust="0"/>
  </p:normalViewPr>
  <p:slideViewPr>
    <p:cSldViewPr>
      <p:cViewPr varScale="1">
        <p:scale>
          <a:sx n="115" d="100"/>
          <a:sy n="115" d="100"/>
        </p:scale>
        <p:origin x="-318" y="-11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2478" y="6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DD89C0C2-8A3B-4968-9009-5AE0FCA939F8}" type="datetime1">
              <a:rPr lang="es-ES" smtClean="0"/>
              <a:pPr algn="r" rtl="0"/>
              <a:t>04/05/2022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9C567D4A-04CB-4EDF-8FB1-342A02FC8EC5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D7A11987-E5A7-42B0-A14C-FA9C541A1496}" type="datetime1">
              <a:rPr lang="es-ES" noProof="0" smtClean="0"/>
              <a:pPr/>
              <a:t>04/05/2022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 smtClean="0"/>
              <a:t>Haga clic para modificar el estilo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2E61351F-DBB1-4664-ADA9-83BC7CB8848D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es-ES" smtClean="0"/>
              <a:pPr rtl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027149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004430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950018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192430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990029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299077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436296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385316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557473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noProof="0" dirty="0"/>
              <a:t>Haga clic para modificar el estilo de subtítulo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691F0F81-6AD3-4676-8142-35BE90659801}" type="datetime1">
              <a:rPr lang="es-ES" noProof="0" smtClean="0"/>
              <a:pPr/>
              <a:t>04/05/2022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2413538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373A17E0-71C4-45C9-9F37-7038309A9A2B}" type="datetime1">
              <a:rPr lang="es-ES" noProof="0" smtClean="0"/>
              <a:pPr/>
              <a:t>04/05/2022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2857575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0DE29A42-201B-4C55-A45B-C484A0829DCD}" type="datetime1">
              <a:rPr lang="es-ES" noProof="0" smtClean="0"/>
              <a:pPr/>
              <a:t>04/05/2022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2132264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0175BC1A-E6AB-41CD-AB8C-5241B871C45B}" type="datetime1">
              <a:rPr lang="es-ES" noProof="0" smtClean="0"/>
              <a:pPr/>
              <a:t>04/05/2022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1594768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9B2E5002-D2EE-4113-8385-720391F0E9B5}" type="datetime1">
              <a:rPr lang="es-ES" noProof="0" smtClean="0"/>
              <a:pPr/>
              <a:t>04/05/2022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337862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3E07EF36-9B33-4408-B909-7F0C4D513031}" type="datetime1">
              <a:rPr lang="es-ES" noProof="0" smtClean="0"/>
              <a:pPr/>
              <a:t>04/05/2022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3107462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1019251E-8BB0-432A-B352-C2085E27E8B6}" type="datetime1">
              <a:rPr lang="es-ES" noProof="0" smtClean="0"/>
              <a:pPr/>
              <a:t>04/05/2022</a:t>
            </a:fld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1688552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4730043F-F0C2-4DE2-BE79-989283D9966D}" type="datetime1">
              <a:rPr lang="es-ES" noProof="0" smtClean="0"/>
              <a:pPr/>
              <a:t>04/05/2022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3261595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BD7CB757-B142-4209-AA30-6FBE9E44086F}" type="datetime1">
              <a:rPr lang="es-ES" noProof="0" smtClean="0"/>
              <a:pPr/>
              <a:t>04/05/2022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743399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FCAE66C3-9086-4DFC-9523-A263014CC56D}" type="datetime1">
              <a:rPr lang="es-ES" noProof="0" smtClean="0"/>
              <a:pPr/>
              <a:t>04/05/2022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828858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 dirty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xmlns="" val="3839490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912812" y="8467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dirty="0"/>
              <a:t>Editar estilos de texto del patrón</a:t>
            </a:r>
          </a:p>
          <a:p>
            <a:pPr lvl="1" rtl="0"/>
            <a:r>
              <a:rPr lang="es-ES" dirty="0"/>
              <a:t>Segundo </a:t>
            </a:r>
            <a:r>
              <a:rPr lang="es-ES" noProof="0" dirty="0" smtClean="0"/>
              <a:t>nivel</a:t>
            </a:r>
          </a:p>
          <a:p>
            <a:pPr lvl="2" rtl="0"/>
            <a:r>
              <a:rPr lang="es-ES" dirty="0" smtClean="0"/>
              <a:t>Tercer </a:t>
            </a:r>
            <a:r>
              <a:rPr lang="es-ES" dirty="0"/>
              <a:t>nivel</a:t>
            </a:r>
          </a:p>
          <a:p>
            <a:pPr lvl="3" rtl="0"/>
            <a:r>
              <a:rPr lang="es-ES" dirty="0"/>
              <a:t>Cuarto nivel</a:t>
            </a:r>
          </a:p>
          <a:p>
            <a:pPr lvl="4" rtl="0"/>
            <a:r>
              <a:rPr lang="es-ES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DD7855DF-F168-4B8C-AAF1-2BE53C0D7A9F}" type="datetime1">
              <a:rPr lang="es-ES" smtClean="0"/>
              <a:pPr/>
              <a:t>04/05/2022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es-ES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APOCALIPSIS</a:t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93814" y="3717032"/>
            <a:ext cx="10561238" cy="2451720"/>
          </a:xfrm>
        </p:spPr>
        <p:txBody>
          <a:bodyPr rtlCol="0">
            <a:normAutofit/>
          </a:bodyPr>
          <a:lstStyle/>
          <a:p>
            <a:pPr rtl="0"/>
            <a:r>
              <a:rPr lang="es-ES" sz="4000" b="1" dirty="0" smtClean="0"/>
              <a:t>TEMA 14	</a:t>
            </a:r>
          </a:p>
          <a:p>
            <a:pPr rtl="0"/>
            <a:endParaRPr lang="es-ES" sz="4000" b="1" dirty="0" smtClean="0"/>
          </a:p>
          <a:p>
            <a:pPr algn="r" rtl="0"/>
            <a:r>
              <a:rPr lang="es-ES" sz="4000" b="1" dirty="0" smtClean="0"/>
              <a:t>LA CELEBRACIÓN DE LA VICTORIA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1764" y="208352"/>
            <a:ext cx="3255546" cy="688908"/>
          </a:xfrm>
          <a:prstGeom prst="rect">
            <a:avLst/>
          </a:prstGeo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3198176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b="1" dirty="0" smtClean="0">
                <a:solidFill>
                  <a:srgbClr val="002060"/>
                </a:solidFill>
              </a:rPr>
              <a:t>AMBIENTACIÓN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6166420" y="2132856"/>
            <a:ext cx="5688632" cy="4495800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endParaRPr lang="es-ES" b="1" dirty="0" smtClean="0"/>
          </a:p>
          <a:p>
            <a:pPr marL="0" indent="0" algn="just">
              <a:buNone/>
            </a:pPr>
            <a:r>
              <a:rPr lang="es-ES" b="1" dirty="0" smtClean="0"/>
              <a:t>La ruina de Babilonia/Roma despierta el gozo.</a:t>
            </a:r>
          </a:p>
          <a:p>
            <a:pPr marL="0" indent="0" algn="just">
              <a:buNone/>
            </a:pPr>
            <a:r>
              <a:rPr lang="es-ES" b="1" dirty="0" smtClean="0"/>
              <a:t>Gozo que se concreta en un cántico de alegría celeste y terrestre, porque ahora ya por fin el Cordero controla el rumbo de la Historia y el Banquete de Bodas está asegurado.</a:t>
            </a:r>
            <a:endParaRPr lang="es-ES" b="1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2</a:t>
            </a:fld>
            <a:endParaRPr lang="es-ES" noProof="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5940" y="2165995"/>
            <a:ext cx="3528392" cy="410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3328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es-ES" b="1" dirty="0" smtClean="0">
                <a:solidFill>
                  <a:srgbClr val="002060"/>
                </a:solidFill>
              </a:rPr>
              <a:t>Ap 19, 1-10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1293812" y="1676400"/>
            <a:ext cx="10417223" cy="4920952"/>
          </a:xfrm>
        </p:spPr>
        <p:txBody>
          <a:bodyPr rtlCol="0">
            <a:noAutofit/>
          </a:bodyPr>
          <a:lstStyle/>
          <a:p>
            <a:pPr marL="0" indent="0" algn="just">
              <a:buNone/>
            </a:pPr>
            <a:r>
              <a:rPr lang="es-ES" sz="1900" b="1" dirty="0"/>
              <a:t>"1.Después oí en el cielo como un gran ruido de muchedumbre inmensa que decía: «¡Aleluya! La salvación y la gloria y el poder son de nuestro </a:t>
            </a:r>
            <a:r>
              <a:rPr lang="es-ES" sz="1900" b="1" dirty="0" smtClean="0"/>
              <a:t>Dios, </a:t>
            </a:r>
            <a:r>
              <a:rPr lang="es-ES" sz="1900" b="1" dirty="0"/>
              <a:t>2.porque sus juicios son verdaderos y justos; porque ha juzgado a la Gran Ramera que corrompía la tierra con su prostitución, y ha vengado en ella la sangre de sus siervos.» 3.Y por segunda vez dijeron: «¡Aleluya! La humareda de la Ramera se eleva por los siglos de los siglos.» 4.Entonces los veinticuatro Ancianos y los cuatro Vivientes se postraron y adoraron a Dios, que está sentado en el trono, diciendo: «¡Amén! ¡Aleluya!» 5.Y salió una voz del trono, que decía: «Alabad a nuestro Dios, todos sus siervos y los que le teméis, pequeños y grandes</a:t>
            </a:r>
            <a:r>
              <a:rPr lang="es-ES" sz="1900" b="1" dirty="0" smtClean="0"/>
              <a:t>.» </a:t>
            </a:r>
            <a:r>
              <a:rPr lang="es-ES" sz="1900" b="1" dirty="0"/>
              <a:t>6.Y oí el ruido de muchedumbre inmensa y como el ruido de grandes aguas y como el fragor de fuertes truenos. Y decían: «¡Aleluya! Porque ha establecido su reinado el Señor, nuestro Dios Todopoderoso. 7.Alegrémonos y regocijémonos y démosle gloria, porque han llegado las bodas del Cordero, y su Esposa se ha engalanado 8.y se le ha concedido vestirse de lino deslumbrante de blancura - el lino son las buenas acciones de los santos». - 9.Luego me dice: «Escribe: Dichosos los invitados al banquete de bodas del Cordero.» Me dijo además: «Estas son palabras verdaderas de Dios.» 10.Entonces me postré a sus pies para adorarle, pero él me dice: «No, cuidado; yo soy un siervo como tú y como tus hermanos que mantienen el testimonio de Jesús. A Dios tienes que adorar.» El testimonio de Jesús es el espíritu de profecía."</a:t>
            </a:r>
          </a:p>
          <a:p>
            <a:pPr marL="0" indent="0" algn="just">
              <a:buNone/>
            </a:pPr>
            <a:endParaRPr lang="es-ES" sz="1900" b="1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3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233730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b="1" dirty="0" smtClean="0">
                <a:solidFill>
                  <a:srgbClr val="002060"/>
                </a:solidFill>
              </a:rPr>
              <a:t>EXPLICACIÓN DEL PASAJE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1877317" y="1700808"/>
            <a:ext cx="4289103" cy="4655543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es-ES" b="1" dirty="0" smtClean="0"/>
              <a:t>La caída de Babilonia provoca un canto jubiloso en aquellos que no se habían manchado con crímenes, en aquellos que se habían rebelado contra la injusticia, la opresión y la idolatría.</a:t>
            </a:r>
          </a:p>
          <a:p>
            <a:pPr marL="0" indent="0" algn="just">
              <a:buNone/>
            </a:pPr>
            <a:r>
              <a:rPr lang="es-ES" b="1" dirty="0" smtClean="0"/>
              <a:t>Los santos desde el cielo estallan en una celebración litúrgica.</a:t>
            </a:r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4</a:t>
            </a:fld>
            <a:endParaRPr lang="es-ES" noProof="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2214" y="1844824"/>
            <a:ext cx="3719070" cy="428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3538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274190" y="214821"/>
            <a:ext cx="9601200" cy="1143000"/>
          </a:xfrm>
        </p:spPr>
        <p:txBody>
          <a:bodyPr rtlCol="0"/>
          <a:lstStyle/>
          <a:p>
            <a:pPr rtl="0"/>
            <a:r>
              <a:rPr lang="es-ES" b="1" dirty="0" smtClean="0">
                <a:solidFill>
                  <a:srgbClr val="002060"/>
                </a:solidFill>
              </a:rPr>
              <a:t>EXPLICACIÓN DEL PASAJE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4582244" y="1952836"/>
            <a:ext cx="7272808" cy="4032448"/>
          </a:xfrm>
        </p:spPr>
        <p:txBody>
          <a:bodyPr rtlCol="0">
            <a:normAutofit lnSpcReduction="10000"/>
          </a:bodyPr>
          <a:lstStyle/>
          <a:p>
            <a:pPr marL="0" indent="0" algn="just">
              <a:buNone/>
            </a:pPr>
            <a:r>
              <a:rPr lang="es-ES" b="1" dirty="0" smtClean="0"/>
              <a:t>Una aclamación da unidad a ese canto </a:t>
            </a:r>
          </a:p>
          <a:p>
            <a:pPr marL="0" indent="0" algn="ctr">
              <a:buNone/>
            </a:pPr>
            <a:r>
              <a:rPr lang="es-E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¡¡ALELUYA!!</a:t>
            </a:r>
          </a:p>
          <a:p>
            <a:pPr marL="0" indent="0" algn="ctr">
              <a:buNone/>
            </a:pPr>
            <a:endParaRPr lang="es-E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es-ES" sz="1800" b="1" dirty="0">
                <a:solidFill>
                  <a:srgbClr val="002060"/>
                </a:solidFill>
              </a:rPr>
              <a:t>Aleluya […] Aleluya […] Aleluya: Esta maravillosa palabra, tomada del hebreo, se repite cuatro veces en Apocalipsis 19, pero en ningún otro lugar en el Nuevo Testamento. </a:t>
            </a:r>
            <a:endParaRPr lang="es-ES" sz="1800" b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es-ES" sz="1800" b="1" dirty="0" smtClean="0">
                <a:solidFill>
                  <a:srgbClr val="002060"/>
                </a:solidFill>
              </a:rPr>
              <a:t>El </a:t>
            </a:r>
            <a:r>
              <a:rPr lang="es-ES" sz="1800" b="1" dirty="0">
                <a:solidFill>
                  <a:srgbClr val="002060"/>
                </a:solidFill>
              </a:rPr>
              <a:t>pueblo de Dios se regocija sin límite en su victoria sobre Babilonia.</a:t>
            </a:r>
          </a:p>
          <a:p>
            <a:pPr marL="0" indent="0" algn="just">
              <a:buNone/>
            </a:pPr>
            <a:r>
              <a:rPr lang="es-ES" sz="1800" b="1" dirty="0">
                <a:solidFill>
                  <a:srgbClr val="002060"/>
                </a:solidFill>
              </a:rPr>
              <a:t>«Aleluya» es </a:t>
            </a:r>
            <a:r>
              <a:rPr lang="es-ES" sz="1800" b="1" dirty="0" smtClean="0">
                <a:solidFill>
                  <a:srgbClr val="002060"/>
                </a:solidFill>
              </a:rPr>
              <a:t>una </a:t>
            </a:r>
            <a:r>
              <a:rPr lang="es-ES" sz="1800" b="1" dirty="0">
                <a:solidFill>
                  <a:srgbClr val="002060"/>
                </a:solidFill>
              </a:rPr>
              <a:t>palabra hebrea traducida como «alabanza a Dios» dicho en un modo imperativo. ¡Es un estímulo y una exhortación a alabar a Dios!</a:t>
            </a:r>
          </a:p>
          <a:p>
            <a:pPr marL="0" indent="0" algn="just">
              <a:buNone/>
            </a:pPr>
            <a:endParaRPr lang="es-ES" sz="1800" b="1" dirty="0">
              <a:solidFill>
                <a:srgbClr val="FF0000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5</a:t>
            </a:fld>
            <a:endParaRPr lang="es-ES" noProof="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4190" y="1952836"/>
            <a:ext cx="2890302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1012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274190" y="214821"/>
            <a:ext cx="9601200" cy="1143000"/>
          </a:xfrm>
        </p:spPr>
        <p:txBody>
          <a:bodyPr rtlCol="0"/>
          <a:lstStyle/>
          <a:p>
            <a:pPr rtl="0"/>
            <a:r>
              <a:rPr lang="es-ES" b="1" dirty="0" smtClean="0">
                <a:solidFill>
                  <a:srgbClr val="002060"/>
                </a:solidFill>
              </a:rPr>
              <a:t>EXPLICACIÓN DEL PASAJE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4582244" y="2323903"/>
            <a:ext cx="7272808" cy="4032448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es-ES" sz="3200" b="1" dirty="0" smtClean="0"/>
              <a:t>Los Ancianos, representantes de la Humanidad  y los Vivientes, que simbolizan la Creación, se unen a la celebración.</a:t>
            </a:r>
          </a:p>
          <a:p>
            <a:pPr marL="0" indent="0" algn="just">
              <a:buNone/>
            </a:pPr>
            <a:endParaRPr lang="es-ES" sz="3200" b="1" dirty="0" smtClean="0"/>
          </a:p>
          <a:p>
            <a:pPr marL="0" indent="0" algn="just">
              <a:buNone/>
            </a:pPr>
            <a:r>
              <a:rPr lang="es-ES" sz="3200" b="1" dirty="0" smtClean="0"/>
              <a:t>Alaban y adoran a Dios porque la Victoria de Cristo ya es una realidad</a:t>
            </a:r>
            <a:endParaRPr lang="es-ES" sz="3200" b="1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6</a:t>
            </a:fld>
            <a:endParaRPr lang="es-ES" noProof="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8534"/>
          <a:stretch/>
        </p:blipFill>
        <p:spPr>
          <a:xfrm>
            <a:off x="1197868" y="3140968"/>
            <a:ext cx="2987368" cy="194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9970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274190" y="214821"/>
            <a:ext cx="9601200" cy="1143000"/>
          </a:xfrm>
        </p:spPr>
        <p:txBody>
          <a:bodyPr rtlCol="0"/>
          <a:lstStyle/>
          <a:p>
            <a:pPr rtl="0"/>
            <a:r>
              <a:rPr lang="es-ES" b="1" dirty="0" smtClean="0">
                <a:solidFill>
                  <a:srgbClr val="002060"/>
                </a:solidFill>
              </a:rPr>
              <a:t>EXPLICACIÓN DEL PASAJE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4582244" y="1988840"/>
            <a:ext cx="7272808" cy="4032448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es-ES" b="1" dirty="0" smtClean="0"/>
              <a:t>Una voz potente invita a TODOS a alabar a Dios, sin que haya nadie excluido.</a:t>
            </a:r>
          </a:p>
          <a:p>
            <a:pPr marL="0" indent="0" algn="just">
              <a:buNone/>
            </a:pPr>
            <a:endParaRPr lang="es-ES" b="1" dirty="0" smtClean="0"/>
          </a:p>
          <a:p>
            <a:pPr marL="0" indent="0" algn="just">
              <a:buNone/>
            </a:pPr>
            <a:r>
              <a:rPr lang="es-ES" b="1" dirty="0" smtClean="0"/>
              <a:t>Esa voz es respondida por una muchedumbre, que se une a la alabanza.</a:t>
            </a:r>
          </a:p>
          <a:p>
            <a:pPr marL="0" indent="0" algn="just">
              <a:buNone/>
            </a:pPr>
            <a:endParaRPr lang="es-ES" b="1" dirty="0" smtClean="0"/>
          </a:p>
          <a:p>
            <a:pPr marL="0" indent="0" algn="just">
              <a:buNone/>
            </a:pPr>
            <a:r>
              <a:rPr lang="es-ES" b="1" dirty="0" smtClean="0"/>
              <a:t>Ha desaparecido la Prostituta y aparece la Esposa fiel ataviada para la Boda con un vestido de lino resplandeciente</a:t>
            </a:r>
            <a:endParaRPr lang="es-ES" b="1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7</a:t>
            </a:fld>
            <a:endParaRPr lang="es-ES" noProof="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1883" y="1844824"/>
            <a:ext cx="2924883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5952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b="1" dirty="0">
                <a:solidFill>
                  <a:srgbClr val="002060"/>
                </a:solidFill>
              </a:rPr>
              <a:t>EXPLICACIÓN DEL PASAJE</a:t>
            </a: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6094413" y="1916832"/>
            <a:ext cx="5760640" cy="4495800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endParaRPr lang="es-ES" b="1" dirty="0"/>
          </a:p>
          <a:p>
            <a:pPr marL="0" indent="0" algn="just">
              <a:buNone/>
            </a:pPr>
            <a:endParaRPr lang="es-ES" b="1" dirty="0"/>
          </a:p>
          <a:p>
            <a:pPr marL="0" indent="0" algn="just">
              <a:buNone/>
            </a:pPr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8</a:t>
            </a:fld>
            <a:endParaRPr lang="es-ES" noProof="0" dirty="0"/>
          </a:p>
        </p:txBody>
      </p:sp>
      <p:sp>
        <p:nvSpPr>
          <p:cNvPr id="2" name="CuadroTexto 1"/>
          <p:cNvSpPr txBox="1"/>
          <p:nvPr/>
        </p:nvSpPr>
        <p:spPr>
          <a:xfrm>
            <a:off x="1293813" y="1888257"/>
            <a:ext cx="5592687" cy="4284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90000"/>
              </a:lnSpc>
            </a:pPr>
            <a:r>
              <a:rPr lang="es-ES" sz="2400" b="1" dirty="0" smtClean="0"/>
              <a:t>La alegría y la alabanza va subiendo de tono.</a:t>
            </a:r>
          </a:p>
          <a:p>
            <a:pPr algn="just">
              <a:lnSpc>
                <a:spcPct val="90000"/>
              </a:lnSpc>
            </a:pPr>
            <a:endParaRPr lang="es-ES" sz="2400" b="1" dirty="0"/>
          </a:p>
          <a:p>
            <a:pPr algn="just">
              <a:lnSpc>
                <a:spcPct val="90000"/>
              </a:lnSpc>
            </a:pPr>
            <a:r>
              <a:rPr lang="es-ES" sz="2400" b="1" dirty="0" smtClean="0"/>
              <a:t>El himno que se inicia en los primeros versículos crece en intensidad hasta alcanzar a toda la Creación</a:t>
            </a:r>
          </a:p>
          <a:p>
            <a:pPr algn="just">
              <a:lnSpc>
                <a:spcPct val="90000"/>
              </a:lnSpc>
            </a:pPr>
            <a:endParaRPr lang="es-ES" sz="2400" b="1" dirty="0"/>
          </a:p>
          <a:p>
            <a:pPr algn="ctr">
              <a:lnSpc>
                <a:spcPct val="90000"/>
              </a:lnSpc>
            </a:pP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FIN LLEGA EL </a:t>
            </a:r>
          </a:p>
          <a:p>
            <a:pPr algn="ctr">
              <a:lnSpc>
                <a:spcPct val="90000"/>
              </a:lnSpc>
            </a:pP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TRIUNFO DE DIOS.</a:t>
            </a:r>
          </a:p>
          <a:p>
            <a:pPr algn="ctr">
              <a:lnSpc>
                <a:spcPct val="90000"/>
              </a:lnSpc>
            </a:pP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BODAS DEL CORDERO</a:t>
            </a:r>
            <a:r>
              <a:rPr lang="es-ES" sz="2400" b="1" dirty="0" smtClean="0"/>
              <a:t> </a:t>
            </a:r>
            <a:endParaRPr lang="es-ES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2644" y="1762060"/>
            <a:ext cx="3182421" cy="453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9927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b="1" dirty="0">
                <a:solidFill>
                  <a:srgbClr val="002060"/>
                </a:solidFill>
              </a:rPr>
              <a:t>EXPLICACIÓN DEL PASAJE</a:t>
            </a: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6094413" y="1916832"/>
            <a:ext cx="5760640" cy="4495800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endParaRPr lang="es-ES" b="1" dirty="0"/>
          </a:p>
          <a:p>
            <a:pPr marL="0" indent="0" algn="just">
              <a:buNone/>
            </a:pPr>
            <a:endParaRPr lang="es-ES" b="1" dirty="0"/>
          </a:p>
          <a:p>
            <a:pPr marL="0" indent="0" algn="just">
              <a:buNone/>
            </a:pPr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9</a:t>
            </a:fld>
            <a:endParaRPr lang="es-ES" noProof="0" dirty="0"/>
          </a:p>
        </p:txBody>
      </p:sp>
      <p:sp>
        <p:nvSpPr>
          <p:cNvPr id="2" name="CuadroTexto 1"/>
          <p:cNvSpPr txBox="1"/>
          <p:nvPr/>
        </p:nvSpPr>
        <p:spPr>
          <a:xfrm>
            <a:off x="1293813" y="1888257"/>
            <a:ext cx="559268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90000"/>
              </a:lnSpc>
            </a:pPr>
            <a:r>
              <a:rPr lang="es-ES" sz="2000" b="1" dirty="0"/>
              <a:t>En la cultura judía, la cena de las bodas era el mejor banquete o fiesta que cualquiera conocía; siempre era una ocasión de gran alegría. </a:t>
            </a:r>
            <a:endParaRPr lang="es-ES" sz="2000" b="1" dirty="0" smtClean="0"/>
          </a:p>
          <a:p>
            <a:pPr algn="just">
              <a:lnSpc>
                <a:spcPct val="90000"/>
              </a:lnSpc>
            </a:pPr>
            <a:r>
              <a:rPr lang="es-ES" sz="2000" b="1" dirty="0" smtClean="0"/>
              <a:t>En </a:t>
            </a:r>
            <a:r>
              <a:rPr lang="es-ES" sz="2000" b="1" dirty="0"/>
              <a:t>la boda del Cordero  todos verán a la iglesia como lo que verdaderamente es: la preciosa novia de </a:t>
            </a:r>
            <a:r>
              <a:rPr lang="es-ES" sz="2000" b="1" dirty="0" smtClean="0"/>
              <a:t>Jesús.</a:t>
            </a:r>
          </a:p>
          <a:p>
            <a:pPr algn="just">
              <a:lnSpc>
                <a:spcPct val="90000"/>
              </a:lnSpc>
            </a:pPr>
            <a:endParaRPr lang="es-ES" sz="2000" b="1" dirty="0"/>
          </a:p>
          <a:p>
            <a:pPr algn="just">
              <a:lnSpc>
                <a:spcPct val="90000"/>
              </a:lnSpc>
            </a:pPr>
            <a:r>
              <a:rPr lang="es-ES" sz="2000" b="1" dirty="0"/>
              <a:t>Que se vuelva a asegurar que son palabras verdaderas es para darnos la seguridad que esta consumación tendrá lugar, y aunque parezca demasiado bueno para ser cierto, sucederá.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0556" y="2420888"/>
            <a:ext cx="404642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602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renidad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9532195_TF02801109_TF02801109.potx" id="{9FBDB577-EDB5-47D0-B7BE-9604726EA1D8}" vid="{FD95FE31-2317-4F86-A249-17807466737E}"/>
    </a:ext>
  </a:extLst>
</a:theme>
</file>

<file path=ppt/theme/theme2.xml><?xml version="1.0" encoding="utf-8"?>
<a:theme xmlns:a="http://schemas.openxmlformats.org/drawingml/2006/main" name="Tema de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249165-F638-412C-8E0A-DFB7045CA2E0}">
  <ds:schemaRefs>
    <ds:schemaRef ds:uri="http://schemas.microsoft.com/office/infopath/2007/PartnerControls"/>
    <ds:schemaRef ds:uri="http://purl.org/dc/terms/"/>
    <ds:schemaRef ds:uri="4873beb7-5857-4685-be1f-d57550cc96cc"/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la naturaleza de serenidad (panorámica)</Template>
  <TotalTime>2488</TotalTime>
  <Words>740</Words>
  <Application>Microsoft Office PowerPoint</Application>
  <PresentationFormat>Personalizado</PresentationFormat>
  <Paragraphs>65</Paragraphs>
  <Slides>9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Serenidad 16x9</vt:lpstr>
      <vt:lpstr>APOCALIPSIS  </vt:lpstr>
      <vt:lpstr>AMBIENTACIÓN</vt:lpstr>
      <vt:lpstr>Ap 19, 1-10</vt:lpstr>
      <vt:lpstr>EXPLICACIÓN DEL PASAJE</vt:lpstr>
      <vt:lpstr>EXPLICACIÓN DEL PASAJE</vt:lpstr>
      <vt:lpstr>EXPLICACIÓN DEL PASAJE</vt:lpstr>
      <vt:lpstr>EXPLICACIÓN DEL PASAJE</vt:lpstr>
      <vt:lpstr>EXPLICACIÓN DEL PASAJE</vt:lpstr>
      <vt:lpstr>EXPLICACIÓN DEL PASAJE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APOCALIPSIS</dc:title>
  <dc:creator>Cuenta Microsoft</dc:creator>
  <cp:lastModifiedBy>Manuel Hernandez</cp:lastModifiedBy>
  <cp:revision>65</cp:revision>
  <dcterms:created xsi:type="dcterms:W3CDTF">2021-11-11T23:29:02Z</dcterms:created>
  <dcterms:modified xsi:type="dcterms:W3CDTF">2022-05-04T10:49:05Z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