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60" r:id="rId3"/>
    <p:sldId id="267" r:id="rId4"/>
    <p:sldId id="259" r:id="rId5"/>
    <p:sldId id="271" r:id="rId6"/>
    <p:sldId id="272" r:id="rId7"/>
    <p:sldId id="273" r:id="rId8"/>
    <p:sldId id="274" r:id="rId9"/>
    <p:sldId id="276" r:id="rId10"/>
    <p:sldId id="279" r:id="rId11"/>
    <p:sldId id="275" r:id="rId12"/>
    <p:sldId id="261" r:id="rId13"/>
    <p:sldId id="258" r:id="rId14"/>
    <p:sldId id="269" r:id="rId15"/>
    <p:sldId id="262" r:id="rId16"/>
    <p:sldId id="278" r:id="rId17"/>
    <p:sldId id="277" r:id="rId18"/>
    <p:sldId id="268" r:id="rId19"/>
    <p:sldId id="263" r:id="rId20"/>
    <p:sldId id="265" r:id="rId21"/>
    <p:sldId id="283" r:id="rId22"/>
    <p:sldId id="281" r:id="rId23"/>
    <p:sldId id="264" r:id="rId24"/>
    <p:sldId id="266" r:id="rId25"/>
    <p:sldId id="284" r:id="rId26"/>
    <p:sldId id="285" r:id="rId27"/>
    <p:sldId id="286" r:id="rId28"/>
    <p:sldId id="288" r:id="rId29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3529" autoAdjust="0"/>
  </p:normalViewPr>
  <p:slideViewPr>
    <p:cSldViewPr snapToGrid="0">
      <p:cViewPr varScale="1">
        <p:scale>
          <a:sx n="87" d="100"/>
          <a:sy n="87" d="100"/>
        </p:scale>
        <p:origin x="-437" y="-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2" d="100"/>
          <a:sy n="72" d="100"/>
        </p:scale>
        <p:origin x="4146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83758D-2A83-4959-A73A-317E1383659D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F975F9E-B4B6-494B-8F2E-87A915057B6C}">
      <dgm:prSet phldrT="[Texto]"/>
      <dgm:spPr/>
      <dgm:t>
        <a:bodyPr/>
        <a:lstStyle/>
        <a:p>
          <a:r>
            <a:rPr lang="es-ES" dirty="0" smtClean="0"/>
            <a:t>SALUDO</a:t>
          </a:r>
        </a:p>
        <a:p>
          <a:endParaRPr lang="es-ES" dirty="0" smtClean="0"/>
        </a:p>
        <a:p>
          <a:endParaRPr lang="es-ES" dirty="0" smtClean="0"/>
        </a:p>
        <a:p>
          <a:r>
            <a:rPr lang="es-ES" dirty="0" smtClean="0"/>
            <a:t>1, 1</a:t>
          </a:r>
          <a:endParaRPr lang="es-ES" dirty="0"/>
        </a:p>
      </dgm:t>
    </dgm:pt>
    <dgm:pt modelId="{638DB5CB-DF1C-496F-B7C0-536DD0FD9FB9}" type="parTrans" cxnId="{0F912D06-01FD-4A1A-89D3-184B90732B74}">
      <dgm:prSet/>
      <dgm:spPr/>
      <dgm:t>
        <a:bodyPr/>
        <a:lstStyle/>
        <a:p>
          <a:endParaRPr lang="es-ES"/>
        </a:p>
      </dgm:t>
    </dgm:pt>
    <dgm:pt modelId="{A55AD3A7-1907-4EA2-8C60-72DCD29FC74A}" type="sibTrans" cxnId="{0F912D06-01FD-4A1A-89D3-184B90732B74}">
      <dgm:prSet/>
      <dgm:spPr/>
      <dgm:t>
        <a:bodyPr/>
        <a:lstStyle/>
        <a:p>
          <a:endParaRPr lang="es-ES"/>
        </a:p>
      </dgm:t>
    </dgm:pt>
    <dgm:pt modelId="{97484DB6-68B5-4182-82CB-4A4E9E1DE17D}">
      <dgm:prSet phldrT="[Texto]"/>
      <dgm:spPr/>
      <dgm:t>
        <a:bodyPr/>
        <a:lstStyle/>
        <a:p>
          <a:r>
            <a:rPr lang="es-ES" dirty="0" smtClean="0"/>
            <a:t>LA FE</a:t>
          </a:r>
        </a:p>
        <a:p>
          <a:endParaRPr lang="es-ES" dirty="0" smtClean="0"/>
        </a:p>
        <a:p>
          <a:endParaRPr lang="es-ES" dirty="0" smtClean="0"/>
        </a:p>
        <a:p>
          <a:r>
            <a:rPr lang="es-ES" dirty="0" smtClean="0"/>
            <a:t>2</a:t>
          </a:r>
        </a:p>
        <a:p>
          <a:endParaRPr lang="es-ES" dirty="0" smtClean="0"/>
        </a:p>
        <a:p>
          <a:endParaRPr lang="es-ES" dirty="0"/>
        </a:p>
      </dgm:t>
    </dgm:pt>
    <dgm:pt modelId="{DC92CE15-6EC9-46E2-B3B5-61506E5657BB}" type="parTrans" cxnId="{DD3C1F4C-9D3D-4CD7-A65B-7DD974978531}">
      <dgm:prSet/>
      <dgm:spPr/>
      <dgm:t>
        <a:bodyPr/>
        <a:lstStyle/>
        <a:p>
          <a:endParaRPr lang="es-ES"/>
        </a:p>
      </dgm:t>
    </dgm:pt>
    <dgm:pt modelId="{B1A16406-4136-4651-B0CE-176390001AB7}" type="sibTrans" cxnId="{DD3C1F4C-9D3D-4CD7-A65B-7DD974978531}">
      <dgm:prSet/>
      <dgm:spPr/>
      <dgm:t>
        <a:bodyPr/>
        <a:lstStyle/>
        <a:p>
          <a:endParaRPr lang="es-ES"/>
        </a:p>
      </dgm:t>
    </dgm:pt>
    <dgm:pt modelId="{96F170B5-1422-482B-A373-86948B33EE7B}">
      <dgm:prSet phldrT="[Texto]"/>
      <dgm:spPr/>
      <dgm:t>
        <a:bodyPr/>
        <a:lstStyle/>
        <a:p>
          <a:r>
            <a:rPr lang="es-ES" dirty="0" smtClean="0"/>
            <a:t>EL FUTURO ESTÁ A  LAS PUERTAS</a:t>
          </a:r>
        </a:p>
        <a:p>
          <a:endParaRPr lang="es-ES" dirty="0" smtClean="0"/>
        </a:p>
        <a:p>
          <a:r>
            <a:rPr lang="es-ES" dirty="0" smtClean="0"/>
            <a:t>4, 13-17  y  5</a:t>
          </a:r>
          <a:endParaRPr lang="es-ES" dirty="0"/>
        </a:p>
      </dgm:t>
    </dgm:pt>
    <dgm:pt modelId="{53620886-A9A3-4F83-BAFC-C12521684AA2}" type="parTrans" cxnId="{7C4E7EA5-1C20-4AB3-A9EE-AEC55345CE86}">
      <dgm:prSet/>
      <dgm:spPr/>
      <dgm:t>
        <a:bodyPr/>
        <a:lstStyle/>
        <a:p>
          <a:endParaRPr lang="es-ES"/>
        </a:p>
      </dgm:t>
    </dgm:pt>
    <dgm:pt modelId="{5E747775-74D5-4713-A438-09FCEEF3003D}" type="sibTrans" cxnId="{7C4E7EA5-1C20-4AB3-A9EE-AEC55345CE86}">
      <dgm:prSet/>
      <dgm:spPr/>
      <dgm:t>
        <a:bodyPr/>
        <a:lstStyle/>
        <a:p>
          <a:endParaRPr lang="es-ES"/>
        </a:p>
      </dgm:t>
    </dgm:pt>
    <dgm:pt modelId="{0895CF1E-F898-43B0-BF66-6F42428EE519}">
      <dgm:prSet/>
      <dgm:spPr/>
      <dgm:t>
        <a:bodyPr/>
        <a:lstStyle/>
        <a:p>
          <a:endParaRPr lang="es-ES" dirty="0" smtClean="0"/>
        </a:p>
        <a:p>
          <a:r>
            <a:rPr lang="es-ES" dirty="0" smtClean="0"/>
            <a:t>DIFICULTADES Y RETOS DE LA COMUNIDAD</a:t>
          </a:r>
        </a:p>
        <a:p>
          <a:endParaRPr lang="es-ES" dirty="0" smtClean="0"/>
        </a:p>
        <a:p>
          <a:endParaRPr lang="es-ES" dirty="0" smtClean="0"/>
        </a:p>
        <a:p>
          <a:r>
            <a:rPr lang="es-ES" dirty="0" smtClean="0"/>
            <a:t>1, 2-27</a:t>
          </a:r>
          <a:endParaRPr lang="es-ES" dirty="0"/>
        </a:p>
      </dgm:t>
    </dgm:pt>
    <dgm:pt modelId="{72744445-6589-4794-9165-0E417A882D15}" type="parTrans" cxnId="{8A6BB0F4-DC97-4F02-B2BE-D4383D3D8D90}">
      <dgm:prSet/>
      <dgm:spPr/>
    </dgm:pt>
    <dgm:pt modelId="{E96D8BEE-AD0F-475F-A8EF-98BDEAE794AE}" type="sibTrans" cxnId="{8A6BB0F4-DC97-4F02-B2BE-D4383D3D8D90}">
      <dgm:prSet/>
      <dgm:spPr/>
    </dgm:pt>
    <dgm:pt modelId="{DB23AEC2-ABAD-40C4-BA53-05EE9FCAA23B}">
      <dgm:prSet/>
      <dgm:spPr/>
      <dgm:t>
        <a:bodyPr/>
        <a:lstStyle/>
        <a:p>
          <a:r>
            <a:rPr lang="es-ES" dirty="0" smtClean="0"/>
            <a:t>SABIDURIAS.</a:t>
          </a:r>
        </a:p>
        <a:p>
          <a:r>
            <a:rPr lang="es-ES" dirty="0" smtClean="0"/>
            <a:t>LA OPCIÓN DE LOS CREYENTES</a:t>
          </a:r>
        </a:p>
        <a:p>
          <a:endParaRPr lang="es-ES" dirty="0" smtClean="0"/>
        </a:p>
        <a:p>
          <a:endParaRPr lang="es-ES" dirty="0" smtClean="0"/>
        </a:p>
        <a:p>
          <a:r>
            <a:rPr lang="es-ES" dirty="0" smtClean="0"/>
            <a:t>3,13-18  y 4, 1-12</a:t>
          </a:r>
          <a:endParaRPr lang="es-ES" dirty="0"/>
        </a:p>
      </dgm:t>
    </dgm:pt>
    <dgm:pt modelId="{A4949505-39D0-476A-91A1-6AF37258691E}" type="parTrans" cxnId="{DF2ECB85-CC56-4371-96B1-1DC035023FCB}">
      <dgm:prSet/>
      <dgm:spPr/>
    </dgm:pt>
    <dgm:pt modelId="{F05B042B-42D4-4BE8-A024-9CA03017A58B}" type="sibTrans" cxnId="{DF2ECB85-CC56-4371-96B1-1DC035023FCB}">
      <dgm:prSet/>
      <dgm:spPr/>
    </dgm:pt>
    <dgm:pt modelId="{52FDEE4A-EF61-4FAE-B169-3A8D3F31B688}">
      <dgm:prSet/>
      <dgm:spPr/>
      <dgm:t>
        <a:bodyPr/>
        <a:lstStyle/>
        <a:p>
          <a:r>
            <a:rPr lang="es-ES" dirty="0" smtClean="0"/>
            <a:t>LA PALABRA HUMANA</a:t>
          </a:r>
        </a:p>
        <a:p>
          <a:endParaRPr lang="es-ES" dirty="0" smtClean="0"/>
        </a:p>
        <a:p>
          <a:endParaRPr lang="es-ES" dirty="0" smtClean="0"/>
        </a:p>
        <a:p>
          <a:r>
            <a:rPr lang="es-ES" dirty="0" smtClean="0"/>
            <a:t>3, 1-12</a:t>
          </a:r>
          <a:endParaRPr lang="es-ES" dirty="0"/>
        </a:p>
      </dgm:t>
    </dgm:pt>
    <dgm:pt modelId="{9B63A1C1-7FAB-4494-9021-EEDBEE011B14}" type="parTrans" cxnId="{BBD9B80A-892D-47E8-A819-AEA3627EB135}">
      <dgm:prSet/>
      <dgm:spPr/>
    </dgm:pt>
    <dgm:pt modelId="{3F23AB58-8EB8-4249-925E-E2D9577E45DD}" type="sibTrans" cxnId="{BBD9B80A-892D-47E8-A819-AEA3627EB135}">
      <dgm:prSet/>
      <dgm:spPr/>
    </dgm:pt>
    <dgm:pt modelId="{4C39511C-0EDF-4DB0-A3D1-06F350648011}" type="pres">
      <dgm:prSet presAssocID="{C083758D-2A83-4959-A73A-317E138365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5F6126B-CA02-41BB-966E-0FF2A8FF2B91}" type="pres">
      <dgm:prSet presAssocID="{4F975F9E-B4B6-494B-8F2E-87A915057B6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CE1C9C-906A-4143-82C6-F007B980736C}" type="pres">
      <dgm:prSet presAssocID="{A55AD3A7-1907-4EA2-8C60-72DCD29FC74A}" presName="sibTrans" presStyleCnt="0"/>
      <dgm:spPr/>
    </dgm:pt>
    <dgm:pt modelId="{9CBEB874-9962-471A-AA30-B81BF85196DD}" type="pres">
      <dgm:prSet presAssocID="{0895CF1E-F898-43B0-BF66-6F42428EE51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7C250D-5B33-4B1F-AAE8-D793B5B5AEFA}" type="pres">
      <dgm:prSet presAssocID="{E96D8BEE-AD0F-475F-A8EF-98BDEAE794AE}" presName="sibTrans" presStyleCnt="0"/>
      <dgm:spPr/>
    </dgm:pt>
    <dgm:pt modelId="{76D2074C-854D-4CAB-A97D-14D0B0CF80AB}" type="pres">
      <dgm:prSet presAssocID="{97484DB6-68B5-4182-82CB-4A4E9E1DE17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8ED1C2-41BE-41D0-9B2D-369F7D4D8EEE}" type="pres">
      <dgm:prSet presAssocID="{B1A16406-4136-4651-B0CE-176390001AB7}" presName="sibTrans" presStyleCnt="0"/>
      <dgm:spPr/>
    </dgm:pt>
    <dgm:pt modelId="{84D6954E-EE17-4E4A-B4CB-92C0EDE9614E}" type="pres">
      <dgm:prSet presAssocID="{52FDEE4A-EF61-4FAE-B169-3A8D3F31B68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C81AF3-2DB6-4729-9833-49331E5D03F4}" type="pres">
      <dgm:prSet presAssocID="{3F23AB58-8EB8-4249-925E-E2D9577E45DD}" presName="sibTrans" presStyleCnt="0"/>
      <dgm:spPr/>
    </dgm:pt>
    <dgm:pt modelId="{C1FCBA88-BF7B-4622-AC92-97CF2211AE21}" type="pres">
      <dgm:prSet presAssocID="{DB23AEC2-ABAD-40C4-BA53-05EE9FCAA23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881B34-2977-4A65-A709-08088D5DF7C1}" type="pres">
      <dgm:prSet presAssocID="{F05B042B-42D4-4BE8-A024-9CA03017A58B}" presName="sibTrans" presStyleCnt="0"/>
      <dgm:spPr/>
    </dgm:pt>
    <dgm:pt modelId="{CE012134-185C-403B-8B29-176B7989C08A}" type="pres">
      <dgm:prSet presAssocID="{96F170B5-1422-482B-A373-86948B33EE7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F2ECB85-CC56-4371-96B1-1DC035023FCB}" srcId="{C083758D-2A83-4959-A73A-317E1383659D}" destId="{DB23AEC2-ABAD-40C4-BA53-05EE9FCAA23B}" srcOrd="4" destOrd="0" parTransId="{A4949505-39D0-476A-91A1-6AF37258691E}" sibTransId="{F05B042B-42D4-4BE8-A024-9CA03017A58B}"/>
    <dgm:cxn modelId="{7F0CE663-5A69-4A15-A196-2CFC73E12BCA}" type="presOf" srcId="{52FDEE4A-EF61-4FAE-B169-3A8D3F31B688}" destId="{84D6954E-EE17-4E4A-B4CB-92C0EDE9614E}" srcOrd="0" destOrd="0" presId="urn:microsoft.com/office/officeart/2005/8/layout/hList6"/>
    <dgm:cxn modelId="{60588091-C4EC-4BD6-97F0-420A4CCD6CB3}" type="presOf" srcId="{96F170B5-1422-482B-A373-86948B33EE7B}" destId="{CE012134-185C-403B-8B29-176B7989C08A}" srcOrd="0" destOrd="0" presId="urn:microsoft.com/office/officeart/2005/8/layout/hList6"/>
    <dgm:cxn modelId="{DD3C1F4C-9D3D-4CD7-A65B-7DD974978531}" srcId="{C083758D-2A83-4959-A73A-317E1383659D}" destId="{97484DB6-68B5-4182-82CB-4A4E9E1DE17D}" srcOrd="2" destOrd="0" parTransId="{DC92CE15-6EC9-46E2-B3B5-61506E5657BB}" sibTransId="{B1A16406-4136-4651-B0CE-176390001AB7}"/>
    <dgm:cxn modelId="{8A6BB0F4-DC97-4F02-B2BE-D4383D3D8D90}" srcId="{C083758D-2A83-4959-A73A-317E1383659D}" destId="{0895CF1E-F898-43B0-BF66-6F42428EE519}" srcOrd="1" destOrd="0" parTransId="{72744445-6589-4794-9165-0E417A882D15}" sibTransId="{E96D8BEE-AD0F-475F-A8EF-98BDEAE794AE}"/>
    <dgm:cxn modelId="{0F912D06-01FD-4A1A-89D3-184B90732B74}" srcId="{C083758D-2A83-4959-A73A-317E1383659D}" destId="{4F975F9E-B4B6-494B-8F2E-87A915057B6C}" srcOrd="0" destOrd="0" parTransId="{638DB5CB-DF1C-496F-B7C0-536DD0FD9FB9}" sibTransId="{A55AD3A7-1907-4EA2-8C60-72DCD29FC74A}"/>
    <dgm:cxn modelId="{147D6D89-6E0B-4247-96BE-83F4B8ACBBE1}" type="presOf" srcId="{DB23AEC2-ABAD-40C4-BA53-05EE9FCAA23B}" destId="{C1FCBA88-BF7B-4622-AC92-97CF2211AE21}" srcOrd="0" destOrd="0" presId="urn:microsoft.com/office/officeart/2005/8/layout/hList6"/>
    <dgm:cxn modelId="{7C4E7EA5-1C20-4AB3-A9EE-AEC55345CE86}" srcId="{C083758D-2A83-4959-A73A-317E1383659D}" destId="{96F170B5-1422-482B-A373-86948B33EE7B}" srcOrd="5" destOrd="0" parTransId="{53620886-A9A3-4F83-BAFC-C12521684AA2}" sibTransId="{5E747775-74D5-4713-A438-09FCEEF3003D}"/>
    <dgm:cxn modelId="{0A8702FA-F791-46BB-AF39-B2B6D4EFF35D}" type="presOf" srcId="{4F975F9E-B4B6-494B-8F2E-87A915057B6C}" destId="{85F6126B-CA02-41BB-966E-0FF2A8FF2B91}" srcOrd="0" destOrd="0" presId="urn:microsoft.com/office/officeart/2005/8/layout/hList6"/>
    <dgm:cxn modelId="{686233F4-EF89-4287-98F1-582275CA98FD}" type="presOf" srcId="{C083758D-2A83-4959-A73A-317E1383659D}" destId="{4C39511C-0EDF-4DB0-A3D1-06F350648011}" srcOrd="0" destOrd="0" presId="urn:microsoft.com/office/officeart/2005/8/layout/hList6"/>
    <dgm:cxn modelId="{BF0E223E-7AFD-4D1E-8802-DC22E3F4F78F}" type="presOf" srcId="{0895CF1E-F898-43B0-BF66-6F42428EE519}" destId="{9CBEB874-9962-471A-AA30-B81BF85196DD}" srcOrd="0" destOrd="0" presId="urn:microsoft.com/office/officeart/2005/8/layout/hList6"/>
    <dgm:cxn modelId="{BBD9B80A-892D-47E8-A819-AEA3627EB135}" srcId="{C083758D-2A83-4959-A73A-317E1383659D}" destId="{52FDEE4A-EF61-4FAE-B169-3A8D3F31B688}" srcOrd="3" destOrd="0" parTransId="{9B63A1C1-7FAB-4494-9021-EEDBEE011B14}" sibTransId="{3F23AB58-8EB8-4249-925E-E2D9577E45DD}"/>
    <dgm:cxn modelId="{72A12843-282B-4DE0-923B-5E81B549BB49}" type="presOf" srcId="{97484DB6-68B5-4182-82CB-4A4E9E1DE17D}" destId="{76D2074C-854D-4CAB-A97D-14D0B0CF80AB}" srcOrd="0" destOrd="0" presId="urn:microsoft.com/office/officeart/2005/8/layout/hList6"/>
    <dgm:cxn modelId="{21A9225D-B61B-4754-BDC1-334CC34B13D7}" type="presParOf" srcId="{4C39511C-0EDF-4DB0-A3D1-06F350648011}" destId="{85F6126B-CA02-41BB-966E-0FF2A8FF2B91}" srcOrd="0" destOrd="0" presId="urn:microsoft.com/office/officeart/2005/8/layout/hList6"/>
    <dgm:cxn modelId="{CD2DB291-1221-4392-9337-3D027A893E56}" type="presParOf" srcId="{4C39511C-0EDF-4DB0-A3D1-06F350648011}" destId="{2ACE1C9C-906A-4143-82C6-F007B980736C}" srcOrd="1" destOrd="0" presId="urn:microsoft.com/office/officeart/2005/8/layout/hList6"/>
    <dgm:cxn modelId="{E1FCCBDD-ECE5-4164-A4BE-DBF7B18AD934}" type="presParOf" srcId="{4C39511C-0EDF-4DB0-A3D1-06F350648011}" destId="{9CBEB874-9962-471A-AA30-B81BF85196DD}" srcOrd="2" destOrd="0" presId="urn:microsoft.com/office/officeart/2005/8/layout/hList6"/>
    <dgm:cxn modelId="{B99C1687-C850-4FF0-9675-247E36C8E491}" type="presParOf" srcId="{4C39511C-0EDF-4DB0-A3D1-06F350648011}" destId="{BF7C250D-5B33-4B1F-AAE8-D793B5B5AEFA}" srcOrd="3" destOrd="0" presId="urn:microsoft.com/office/officeart/2005/8/layout/hList6"/>
    <dgm:cxn modelId="{3AE941CF-1A05-44D7-A782-9FC4E99AD798}" type="presParOf" srcId="{4C39511C-0EDF-4DB0-A3D1-06F350648011}" destId="{76D2074C-854D-4CAB-A97D-14D0B0CF80AB}" srcOrd="4" destOrd="0" presId="urn:microsoft.com/office/officeart/2005/8/layout/hList6"/>
    <dgm:cxn modelId="{7FE0028F-23E8-4801-9B98-B7DC3C62D2E7}" type="presParOf" srcId="{4C39511C-0EDF-4DB0-A3D1-06F350648011}" destId="{6A8ED1C2-41BE-41D0-9B2D-369F7D4D8EEE}" srcOrd="5" destOrd="0" presId="urn:microsoft.com/office/officeart/2005/8/layout/hList6"/>
    <dgm:cxn modelId="{756C7727-9925-4465-A207-F7607E22A4D2}" type="presParOf" srcId="{4C39511C-0EDF-4DB0-A3D1-06F350648011}" destId="{84D6954E-EE17-4E4A-B4CB-92C0EDE9614E}" srcOrd="6" destOrd="0" presId="urn:microsoft.com/office/officeart/2005/8/layout/hList6"/>
    <dgm:cxn modelId="{7BF73D51-C610-42E2-9E14-CFBC579B2E42}" type="presParOf" srcId="{4C39511C-0EDF-4DB0-A3D1-06F350648011}" destId="{8FC81AF3-2DB6-4729-9833-49331E5D03F4}" srcOrd="7" destOrd="0" presId="urn:microsoft.com/office/officeart/2005/8/layout/hList6"/>
    <dgm:cxn modelId="{66FCE3B6-2199-440D-B6E8-B411193A0B21}" type="presParOf" srcId="{4C39511C-0EDF-4DB0-A3D1-06F350648011}" destId="{C1FCBA88-BF7B-4622-AC92-97CF2211AE21}" srcOrd="8" destOrd="0" presId="urn:microsoft.com/office/officeart/2005/8/layout/hList6"/>
    <dgm:cxn modelId="{6855CDEB-DD65-43F1-B1E2-750B4D18FE3E}" type="presParOf" srcId="{4C39511C-0EDF-4DB0-A3D1-06F350648011}" destId="{96881B34-2977-4A65-A709-08088D5DF7C1}" srcOrd="9" destOrd="0" presId="urn:microsoft.com/office/officeart/2005/8/layout/hList6"/>
    <dgm:cxn modelId="{DCE8152F-567A-4A37-84AF-A4C1FEA8D8BA}" type="presParOf" srcId="{4C39511C-0EDF-4DB0-A3D1-06F350648011}" destId="{CE012134-185C-403B-8B29-176B7989C08A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08F340-2088-44BB-8ED7-3D8CA093D8CF}" type="datetime1">
              <a:rPr lang="es-ES" smtClean="0"/>
              <a:pPr rtl="0"/>
              <a:t>21/05/2022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4F617-7A30-41D4-AB86-5D833C98E18B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994624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4097521-A99F-4338-BA65-8121DD1D8F63}" type="datetime1">
              <a:rPr lang="es-ES" noProof="0" smtClean="0"/>
              <a:pPr rtl="0"/>
              <a:t>21/05/2022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B9A179D-2D27-49E2-B022-8EDDA2EFE68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174603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 sz="1200" i="1" dirty="0">
                <a:latin typeface="Arial" pitchFamily="34" charset="0"/>
                <a:cs typeface="Arial" pitchFamily="34" charset="0"/>
              </a:rPr>
              <a:t>Para cambiar la imagen de esta diapositiva, seleccione la imagen y elimínela. Después, haga clic en el icono Imágenes del marcador de posición para insertar su propia imagen.</a:t>
            </a:r>
          </a:p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B9A179D-2D27-49E2-B022-8EDDA2EFE682}" type="slidenum">
              <a:rPr lang="es-ES" smtClean="0"/>
              <a:pPr rtl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42422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24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069388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25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0728428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26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060324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27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8183388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28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679987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619655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312563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051568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202552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18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9080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20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288777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21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435749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22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84813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bre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es-ES" sz="1800" noProof="0" dirty="0"/>
          </a:p>
        </p:txBody>
      </p:sp>
      <p:sp>
        <p:nvSpPr>
          <p:cNvPr id="7" name="Forma libre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8" name="Forma libre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rtlCol="0"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 rtlCol="0"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5125859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dirty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53C4C5-1A91-4DD5-876D-7FD06AD5DCDF}" type="datetime1">
              <a:rPr lang="es-ES" noProof="0" smtClean="0"/>
              <a:pPr rtl="0"/>
              <a:t>21/05/2022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067590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0" name="Rectángulo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1" name="Rectángulo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 dirty="0"/>
          </a:p>
        </p:txBody>
      </p:sp>
      <p:sp>
        <p:nvSpPr>
          <p:cNvPr id="12" name="Rectángulo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quiera agregar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dirty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 bwMode="invGray">
          <a:xfrm>
            <a:off x="1371273" y="5333098"/>
            <a:ext cx="4420252" cy="839102"/>
          </a:xfrm>
        </p:spPr>
        <p:txBody>
          <a:bodyPr rtlCol="0" anchor="t">
            <a:normAutofit/>
          </a:bodyPr>
          <a:lstStyle>
            <a:lvl1pPr marL="0" indent="0" rtl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8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dirty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3" name="Marcador de posición de texto 3"/>
          <p:cNvSpPr>
            <a:spLocks noGrp="1"/>
          </p:cNvSpPr>
          <p:nvPr>
            <p:ph type="body" sz="half" idx="14" hasCustomPrompt="1"/>
          </p:nvPr>
        </p:nvSpPr>
        <p:spPr bwMode="invGray">
          <a:xfrm>
            <a:off x="6412954" y="5333098"/>
            <a:ext cx="4420252" cy="839102"/>
          </a:xfrm>
        </p:spPr>
        <p:txBody>
          <a:bodyPr rtlCol="0" anchor="t">
            <a:normAutofit/>
          </a:bodyPr>
          <a:lstStyle>
            <a:lvl1pPr marL="0" indent="0" rtl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71DCB1-EDC2-4F46-9464-E3A266B120DF}" type="datetime1">
              <a:rPr lang="es-ES" noProof="0" smtClean="0"/>
              <a:pPr rtl="0"/>
              <a:t>21/05/2022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9440104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7A7A6C-D0B2-4914-965E-06ACC5F99020}" type="datetime1">
              <a:rPr lang="es-ES" noProof="0" smtClean="0"/>
              <a:pPr rtl="0"/>
              <a:t>21/05/2022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0929453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Rectángulo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295400" y="685800"/>
            <a:ext cx="7976754" cy="5486400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10A580-6A6D-4606-A8C1-2EDABCAC7FFA}" type="datetime1">
              <a:rPr lang="es-ES" noProof="0" smtClean="0"/>
              <a:pPr rtl="0"/>
              <a:t>21/05/2022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8041103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670C18-3C4E-4264-B3DE-9642F27A7121}" type="datetime1">
              <a:rPr lang="es-ES" noProof="0" smtClean="0"/>
              <a:pPr rtl="0"/>
              <a:t>21/05/2022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5961823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sz="1800" noProof="0" dirty="0"/>
          </a:p>
        </p:txBody>
      </p:sp>
      <p:sp>
        <p:nvSpPr>
          <p:cNvPr id="11" name="Forma libre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12" name="Forma libre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rtlCol="0"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15" name="Marcador de posición de imagen 14" descr="Marcador de posición vacío para agregar una imagen. Haga clic en el marcador de posición y seleccione la imagen que desee agregar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295401" y="4572000"/>
            <a:ext cx="5120640" cy="1600200"/>
          </a:xfrm>
        </p:spPr>
        <p:txBody>
          <a:bodyPr rtlCol="0"/>
          <a:lstStyle>
            <a:lvl1pPr marL="0" indent="0" algn="l" rtl="0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</p:spTree>
    <p:extLst>
      <p:ext uri="{BB962C8B-B14F-4D97-AF65-F5344CB8AC3E}">
        <p14:creationId xmlns:p14="http://schemas.microsoft.com/office/powerpoint/2010/main" xmlns="" val="24028134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sz="1800" noProof="0" dirty="0"/>
          </a:p>
        </p:txBody>
      </p:sp>
      <p:sp>
        <p:nvSpPr>
          <p:cNvPr id="8" name="Forma libre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9" name="Forma libre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10" name="Forma libre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rtlCol="0"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295398" y="4589463"/>
            <a:ext cx="8046718" cy="1011237"/>
          </a:xfrm>
        </p:spPr>
        <p:txBody>
          <a:bodyPr rtlCol="0"/>
          <a:lstStyle>
            <a:lvl1pPr marL="0" indent="0" rtl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</p:spTree>
    <p:extLst>
      <p:ext uri="{BB962C8B-B14F-4D97-AF65-F5344CB8AC3E}">
        <p14:creationId xmlns:p14="http://schemas.microsoft.com/office/powerpoint/2010/main" xmlns="" val="15196429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295400" y="1828800"/>
            <a:ext cx="4572000" cy="43434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324600" y="1828799"/>
            <a:ext cx="4572000" cy="4343401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214489-3716-4F2B-9EA3-68264DA40C3B}" type="datetime1">
              <a:rPr lang="es-ES" noProof="0" smtClean="0"/>
              <a:pPr rtl="0"/>
              <a:t>21/05/2022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4482060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295400" y="1828800"/>
            <a:ext cx="4572000" cy="850392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295400" y="2705100"/>
            <a:ext cx="4572000" cy="34671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324600" y="1828800"/>
            <a:ext cx="4572000" cy="847725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324600" y="2705100"/>
            <a:ext cx="4572000" cy="34671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49DA12-7EA2-4F24-BBA4-DC3176F3C47D}" type="datetime1">
              <a:rPr lang="es-ES" noProof="0" smtClean="0"/>
              <a:pPr rtl="0"/>
              <a:t>21/05/2022</a:t>
            </a:fld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6023603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4745CB-24BB-47BC-B049-FE8587516479}" type="datetime1">
              <a:rPr lang="es-ES" noProof="0" smtClean="0"/>
              <a:pPr rtl="0"/>
              <a:t>21/05/2022</a:t>
            </a:fld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3973370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227ED3-0CC8-42FA-BA49-1120E1EE5049}" type="datetime1">
              <a:rPr lang="es-ES" noProof="0" smtClean="0"/>
              <a:pPr rtl="0"/>
              <a:t>21/05/2022</a:t>
            </a:fld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9836364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4728209" y="1828800"/>
            <a:ext cx="6126480" cy="43434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9F5478-835E-4E07-86D2-2B2850CB71F4}" type="datetime1">
              <a:rPr lang="es-ES" noProof="0" smtClean="0"/>
              <a:pPr rtl="0"/>
              <a:t>21/05/2022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547638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Rectángulo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1685EBF0-18CA-49C8-8074-1D88E0872D45}" type="datetime1">
              <a:rPr lang="es-ES" noProof="0" smtClean="0"/>
              <a:pPr rtl="0"/>
              <a:t>21/05/2022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5400" b="1" dirty="0" smtClean="0">
                <a:solidFill>
                  <a:srgbClr val="FF0000"/>
                </a:solidFill>
              </a:rPr>
              <a:t>CARTA DE </a:t>
            </a:r>
            <a:br>
              <a:rPr lang="es-ES" sz="5400" b="1" dirty="0" smtClean="0">
                <a:solidFill>
                  <a:srgbClr val="FF0000"/>
                </a:solidFill>
              </a:rPr>
            </a:br>
            <a:r>
              <a:rPr lang="es-ES" sz="5400" b="1" dirty="0" smtClean="0">
                <a:solidFill>
                  <a:srgbClr val="FF0000"/>
                </a:solidFill>
              </a:rPr>
              <a:t>SANTIAGO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3542" y="0"/>
            <a:ext cx="4368619" cy="6858000"/>
          </a:xfr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 b="1" dirty="0" smtClean="0">
              <a:solidFill>
                <a:srgbClr val="002060"/>
              </a:solidFill>
            </a:endParaRPr>
          </a:p>
          <a:p>
            <a:pPr rtl="0"/>
            <a:r>
              <a:rPr lang="es-ES" b="1" dirty="0" smtClean="0">
                <a:solidFill>
                  <a:srgbClr val="002060"/>
                </a:solidFill>
              </a:rPr>
              <a:t>TEMA 1</a:t>
            </a:r>
          </a:p>
          <a:p>
            <a:pPr rtl="0"/>
            <a:r>
              <a:rPr lang="es-ES" b="1" dirty="0" smtClean="0">
                <a:solidFill>
                  <a:srgbClr val="002060"/>
                </a:solidFill>
              </a:rPr>
              <a:t>INTRODUCCIÓN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20041" y="31938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>
                <a:solidFill>
                  <a:srgbClr val="002060"/>
                </a:solidFill>
              </a:rPr>
              <a:t>Escuela de Biblia</a:t>
            </a:r>
          </a:p>
          <a:p>
            <a:r>
              <a:rPr lang="es-ES" b="1" dirty="0">
                <a:solidFill>
                  <a:srgbClr val="002060"/>
                </a:solidFill>
              </a:rPr>
              <a:t>Parroquia Asunción Ntra. Sra.</a:t>
            </a:r>
          </a:p>
          <a:p>
            <a:r>
              <a:rPr lang="es-ES" b="1" dirty="0">
                <a:solidFill>
                  <a:srgbClr val="002060"/>
                </a:solidFill>
              </a:rPr>
              <a:t>Pozuelo de Alarcón</a:t>
            </a:r>
          </a:p>
        </p:txBody>
      </p:sp>
    </p:spTree>
    <p:extLst>
      <p:ext uri="{BB962C8B-B14F-4D97-AF65-F5344CB8AC3E}">
        <p14:creationId xmlns:p14="http://schemas.microsoft.com/office/powerpoint/2010/main" xmlns="" val="13805955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399" y="585640"/>
            <a:ext cx="9601200" cy="1036850"/>
          </a:xfrm>
        </p:spPr>
        <p:txBody>
          <a:bodyPr>
            <a:noAutofit/>
          </a:bodyPr>
          <a:lstStyle/>
          <a:p>
            <a:pPr algn="ctr"/>
            <a:r>
              <a:rPr lang="es-ES" b="1" dirty="0" smtClean="0">
                <a:solidFill>
                  <a:srgbClr val="FFFF00"/>
                </a:solidFill>
              </a:rPr>
              <a:t>4. </a:t>
            </a:r>
            <a:r>
              <a:rPr lang="es-ES" b="1" dirty="0">
                <a:solidFill>
                  <a:srgbClr val="FFFF00"/>
                </a:solidFill>
              </a:rPr>
              <a:t>S</a:t>
            </a:r>
            <a:r>
              <a:rPr lang="es-ES" b="1" dirty="0" smtClean="0">
                <a:solidFill>
                  <a:srgbClr val="FFFF00"/>
                </a:solidFill>
              </a:rPr>
              <a:t>ANTIAGO, EL HERMANO DEL SEÑOR</a:t>
            </a:r>
            <a:r>
              <a:rPr lang="es-ES" b="1" dirty="0" smtClean="0">
                <a:solidFill>
                  <a:srgbClr val="002060"/>
                </a:solidFill>
              </a:rPr>
              <a:t/>
            </a:r>
            <a:br>
              <a:rPr lang="es-ES" b="1" dirty="0" smtClean="0">
                <a:solidFill>
                  <a:srgbClr val="002060"/>
                </a:solidFill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3202" y="1718632"/>
            <a:ext cx="6317256" cy="495759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s-ES" sz="3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ES" sz="4000" b="1" dirty="0" smtClean="0">
                <a:solidFill>
                  <a:srgbClr val="002060"/>
                </a:solidFill>
              </a:rPr>
              <a:t>Santiago </a:t>
            </a:r>
            <a:r>
              <a:rPr lang="es-ES" sz="4000" b="1" dirty="0">
                <a:solidFill>
                  <a:srgbClr val="002060"/>
                </a:solidFill>
              </a:rPr>
              <a:t>se perfila entre la postura aperturista de Pedro y la postura radical de los judaizantes, como judeocristiano «moderado» en el sentido de que no es partidario de imponer a los cristianos de origen pagano la circuncisión; defiende, en cambio, el cumplimiento estricto de la Ley por parte de los judíos.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3665" y="1893007"/>
            <a:ext cx="3232934" cy="456716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87409" y="5022775"/>
            <a:ext cx="1672819" cy="176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07081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399" y="585640"/>
            <a:ext cx="9601200" cy="1036850"/>
          </a:xfrm>
        </p:spPr>
        <p:txBody>
          <a:bodyPr>
            <a:noAutofit/>
          </a:bodyPr>
          <a:lstStyle/>
          <a:p>
            <a:pPr algn="ctr"/>
            <a:r>
              <a:rPr lang="es-ES" b="1" dirty="0">
                <a:solidFill>
                  <a:srgbClr val="FFFF00"/>
                </a:solidFill>
              </a:rPr>
              <a:t>5</a:t>
            </a:r>
            <a:r>
              <a:rPr lang="es-ES" b="1" dirty="0" smtClean="0">
                <a:solidFill>
                  <a:srgbClr val="FFFF00"/>
                </a:solidFill>
              </a:rPr>
              <a:t>. LA PSEUDONIMIA </a:t>
            </a:r>
            <a:r>
              <a:rPr lang="es-ES" b="1" dirty="0" smtClean="0">
                <a:solidFill>
                  <a:srgbClr val="002060"/>
                </a:solidFill>
              </a:rPr>
              <a:t/>
            </a:r>
            <a:br>
              <a:rPr lang="es-ES" b="1" dirty="0" smtClean="0">
                <a:solidFill>
                  <a:srgbClr val="002060"/>
                </a:solidFill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3202" y="1718632"/>
            <a:ext cx="10900273" cy="4343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3600" b="1" dirty="0" smtClean="0">
                <a:solidFill>
                  <a:srgbClr val="002060"/>
                </a:solidFill>
              </a:rPr>
              <a:t>Se </a:t>
            </a:r>
            <a:r>
              <a:rPr lang="es-ES" sz="3600" b="1" dirty="0">
                <a:solidFill>
                  <a:srgbClr val="002060"/>
                </a:solidFill>
              </a:rPr>
              <a:t>dice que un texto es </a:t>
            </a:r>
            <a:r>
              <a:rPr lang="es-ES" sz="3600" b="1" dirty="0" smtClean="0">
                <a:solidFill>
                  <a:srgbClr val="002060"/>
                </a:solidFill>
              </a:rPr>
              <a:t>pseudonímico </a:t>
            </a:r>
            <a:r>
              <a:rPr lang="es-ES" sz="3600" b="1" dirty="0">
                <a:solidFill>
                  <a:srgbClr val="002060"/>
                </a:solidFill>
              </a:rPr>
              <a:t>cuando el nombre que figura como autor no es el verdadero. </a:t>
            </a:r>
            <a:endParaRPr lang="es-ES" sz="3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ES" sz="3600" b="1" dirty="0" smtClean="0">
                <a:solidFill>
                  <a:srgbClr val="002060"/>
                </a:solidFill>
              </a:rPr>
              <a:t>Las obras </a:t>
            </a:r>
            <a:r>
              <a:rPr lang="es-ES" sz="3600" b="1" dirty="0">
                <a:solidFill>
                  <a:srgbClr val="002060"/>
                </a:solidFill>
              </a:rPr>
              <a:t>las escribe otra persona luego de la muerte del pretendido autor o durante su vida, </a:t>
            </a:r>
            <a:r>
              <a:rPr lang="es-ES" sz="3600" b="1" dirty="0" smtClean="0">
                <a:solidFill>
                  <a:srgbClr val="002060"/>
                </a:solidFill>
              </a:rPr>
              <a:t>para darle un mayor rango de autoridad. </a:t>
            </a:r>
          </a:p>
          <a:p>
            <a:pPr marL="0" indent="0" algn="just">
              <a:buNone/>
            </a:pPr>
            <a:r>
              <a:rPr lang="es-ES" sz="3600" b="1" dirty="0" smtClean="0">
                <a:solidFill>
                  <a:srgbClr val="002060"/>
                </a:solidFill>
              </a:rPr>
              <a:t>Los </a:t>
            </a:r>
            <a:r>
              <a:rPr lang="es-ES" sz="3600" b="1" dirty="0">
                <a:solidFill>
                  <a:srgbClr val="002060"/>
                </a:solidFill>
              </a:rPr>
              <a:t>escritos seudónimos no equivalen a textos anónimos. </a:t>
            </a:r>
            <a:endParaRPr lang="es-ES" sz="3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ES" sz="3600" b="1" dirty="0" smtClean="0">
                <a:solidFill>
                  <a:srgbClr val="002060"/>
                </a:solidFill>
              </a:rPr>
              <a:t>Lutero fue uno de los defensores de esta teoría.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97065" y="5049395"/>
            <a:ext cx="1588439" cy="158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13162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dirty="0" smtClean="0">
                <a:solidFill>
                  <a:srgbClr val="FF0000"/>
                </a:solidFill>
              </a:rPr>
              <a:t>DESTINATARIOS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5296602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just">
              <a:buNone/>
            </a:pPr>
            <a:r>
              <a:rPr lang="es-ES" b="1" dirty="0">
                <a:solidFill>
                  <a:srgbClr val="002060"/>
                </a:solidFill>
              </a:rPr>
              <a:t>La carta está dirigida a las </a:t>
            </a:r>
            <a:r>
              <a:rPr lang="es-ES" b="1" dirty="0" smtClean="0">
                <a:solidFill>
                  <a:srgbClr val="FF0000"/>
                </a:solidFill>
              </a:rPr>
              <a:t>DOCE TRIBUS DE LA DISPERSIÓN</a:t>
            </a:r>
            <a:r>
              <a:rPr lang="es-ES" b="1" dirty="0" smtClean="0">
                <a:solidFill>
                  <a:srgbClr val="002060"/>
                </a:solidFill>
              </a:rPr>
              <a:t>, </a:t>
            </a:r>
            <a:r>
              <a:rPr lang="es-ES" b="1" dirty="0">
                <a:solidFill>
                  <a:srgbClr val="002060"/>
                </a:solidFill>
              </a:rPr>
              <a:t>una expresión ambigua que ha sido interpretada de diferentes maneras:</a:t>
            </a:r>
          </a:p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En </a:t>
            </a:r>
            <a:r>
              <a:rPr lang="es-ES" b="1" dirty="0">
                <a:solidFill>
                  <a:srgbClr val="002060"/>
                </a:solidFill>
              </a:rPr>
              <a:t>referencia a los judíos de la diáspora en general, quienes vivían fuera de Palestina, viviendo por todo el mundo del Mediterráneo. </a:t>
            </a:r>
            <a:r>
              <a:rPr lang="es-ES" b="1" u="sng" dirty="0">
                <a:solidFill>
                  <a:srgbClr val="002060"/>
                </a:solidFill>
              </a:rPr>
              <a:t>Esta aplicación parece imposible, ya que el escritor se está dirigiendo a cristianos </a:t>
            </a:r>
            <a:r>
              <a:rPr lang="es-ES" b="1" dirty="0">
                <a:solidFill>
                  <a:srgbClr val="002060"/>
                </a:solidFill>
              </a:rPr>
              <a:t>(Santiago 1:18, 25; 2:1, 12; 5:7-9).</a:t>
            </a:r>
          </a:p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Los </a:t>
            </a:r>
            <a:r>
              <a:rPr lang="es-ES" b="1" dirty="0">
                <a:solidFill>
                  <a:srgbClr val="002060"/>
                </a:solidFill>
              </a:rPr>
              <a:t>judíos creyentes de la diáspora.</a:t>
            </a:r>
          </a:p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La </a:t>
            </a:r>
            <a:r>
              <a:rPr lang="es-ES" b="1" dirty="0">
                <a:solidFill>
                  <a:srgbClr val="002060"/>
                </a:solidFill>
              </a:rPr>
              <a:t>iglesia cristiana como el nuevo pueblo de </a:t>
            </a:r>
            <a:r>
              <a:rPr lang="es-ES" b="1" dirty="0" smtClean="0">
                <a:solidFill>
                  <a:srgbClr val="002060"/>
                </a:solidFill>
              </a:rPr>
              <a:t>Dios: </a:t>
            </a:r>
            <a:r>
              <a:rPr lang="es-ES" b="1" dirty="0">
                <a:solidFill>
                  <a:srgbClr val="002060"/>
                </a:solidFill>
              </a:rPr>
              <a:t>el verdadero Israel (Gálatas 6:16), la verdadera circuncisión (Filipenses 3:3) y la simiente de Abraham (Romanos 4:16; Gálatas 3:29).</a:t>
            </a:r>
          </a:p>
        </p:txBody>
      </p:sp>
    </p:spTree>
    <p:extLst>
      <p:ext uri="{BB962C8B-B14F-4D97-AF65-F5344CB8AC3E}">
        <p14:creationId xmlns:p14="http://schemas.microsoft.com/office/powerpoint/2010/main" xmlns="" val="36398723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r>
              <a:rPr lang="es-ES" b="1" dirty="0" smtClean="0">
                <a:solidFill>
                  <a:srgbClr val="002060"/>
                </a:solidFill>
              </a:rPr>
              <a:t>Las </a:t>
            </a:r>
            <a:r>
              <a:rPr lang="es-ES" b="1" dirty="0">
                <a:solidFill>
                  <a:srgbClr val="002060"/>
                </a:solidFill>
              </a:rPr>
              <a:t>debilidades que él ataca eran características de los judíos: </a:t>
            </a:r>
            <a:endParaRPr lang="es-ES" b="1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2060"/>
                </a:solidFill>
              </a:rPr>
              <a:t> el </a:t>
            </a:r>
            <a:r>
              <a:rPr lang="es-ES" b="1" dirty="0">
                <a:solidFill>
                  <a:srgbClr val="002060"/>
                </a:solidFill>
              </a:rPr>
              <a:t>mal uso de la lengua (Santiago 3:2-12; 4:2, </a:t>
            </a:r>
            <a:r>
              <a:rPr lang="es-ES" b="1" dirty="0" smtClean="0">
                <a:solidFill>
                  <a:srgbClr val="002060"/>
                </a:solidFill>
              </a:rPr>
              <a:t>11)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2060"/>
                </a:solidFill>
              </a:rPr>
              <a:t> el </a:t>
            </a:r>
            <a:r>
              <a:rPr lang="es-ES" b="1" dirty="0">
                <a:solidFill>
                  <a:srgbClr val="002060"/>
                </a:solidFill>
              </a:rPr>
              <a:t>juzgar cruelmente al prójimo (Santiago 3:14; </a:t>
            </a:r>
            <a:r>
              <a:rPr lang="es-ES" b="1" dirty="0" smtClean="0">
                <a:solidFill>
                  <a:srgbClr val="002060"/>
                </a:solidFill>
              </a:rPr>
              <a:t>4:11)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2060"/>
                </a:solidFill>
              </a:rPr>
              <a:t> el </a:t>
            </a:r>
            <a:r>
              <a:rPr lang="es-ES" b="1" dirty="0">
                <a:solidFill>
                  <a:srgbClr val="002060"/>
                </a:solidFill>
              </a:rPr>
              <a:t>hacer juramentos imprudentes (Santiago </a:t>
            </a:r>
            <a:r>
              <a:rPr lang="es-ES" b="1" dirty="0" smtClean="0">
                <a:solidFill>
                  <a:srgbClr val="002060"/>
                </a:solidFill>
              </a:rPr>
              <a:t>5:12)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rgbClr val="002060"/>
                </a:solidFill>
              </a:rPr>
              <a:t> el </a:t>
            </a:r>
            <a:r>
              <a:rPr lang="es-ES" b="1" dirty="0">
                <a:solidFill>
                  <a:srgbClr val="002060"/>
                </a:solidFill>
              </a:rPr>
              <a:t>afán indebido por las riquezas (Santiago 2:1 </a:t>
            </a:r>
            <a:r>
              <a:rPr lang="es-ES" b="1" dirty="0" smtClean="0">
                <a:solidFill>
                  <a:srgbClr val="002060"/>
                </a:solidFill>
              </a:rPr>
              <a:t>13)</a:t>
            </a:r>
          </a:p>
          <a:p>
            <a:pPr marL="0" indent="0" algn="just">
              <a:buNone/>
            </a:pPr>
            <a:r>
              <a:rPr lang="es-ES" b="1" dirty="0">
                <a:solidFill>
                  <a:srgbClr val="002060"/>
                </a:solidFill>
              </a:rPr>
              <a:t>N</a:t>
            </a:r>
            <a:r>
              <a:rPr lang="es-ES" b="1" dirty="0" smtClean="0">
                <a:solidFill>
                  <a:srgbClr val="002060"/>
                </a:solidFill>
              </a:rPr>
              <a:t>o </a:t>
            </a:r>
            <a:r>
              <a:rPr lang="es-ES" b="1" dirty="0">
                <a:solidFill>
                  <a:srgbClr val="002060"/>
                </a:solidFill>
              </a:rPr>
              <a:t>se mencionan específicamente vicios </a:t>
            </a:r>
            <a:r>
              <a:rPr lang="es-ES" b="1" dirty="0" smtClean="0">
                <a:solidFill>
                  <a:srgbClr val="002060"/>
                </a:solidFill>
              </a:rPr>
              <a:t>paganos:  </a:t>
            </a:r>
            <a:r>
              <a:rPr lang="es-ES" b="1" dirty="0">
                <a:solidFill>
                  <a:srgbClr val="002060"/>
                </a:solidFill>
              </a:rPr>
              <a:t>la idolatría, borracheras e impurezas, en contra de las cuales Pablo a menudo previno a los creyentes gentiles.</a:t>
            </a:r>
          </a:p>
        </p:txBody>
      </p:sp>
    </p:spTree>
    <p:extLst>
      <p:ext uri="{BB962C8B-B14F-4D97-AF65-F5344CB8AC3E}">
        <p14:creationId xmlns:p14="http://schemas.microsoft.com/office/powerpoint/2010/main" xmlns="" val="28064574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dirty="0" smtClean="0">
                <a:solidFill>
                  <a:srgbClr val="FF0000"/>
                </a:solidFill>
              </a:rPr>
              <a:t>¿CÚANDO SE ESCRIBIÓ?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220031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Diseño de título y contenido con lista</a:t>
            </a:r>
            <a:endParaRPr lang="es-E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es-ES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ES" b="1" dirty="0" smtClean="0">
                <a:solidFill>
                  <a:srgbClr val="002060"/>
                </a:solidFill>
              </a:rPr>
              <a:t>Si se le atribuye a Santiago el hermano del Señor sería entre el año 44 y </a:t>
            </a:r>
            <a:r>
              <a:rPr lang="es-ES" b="1" dirty="0">
                <a:solidFill>
                  <a:srgbClr val="002060"/>
                </a:solidFill>
              </a:rPr>
              <a:t>el 48. En el escrito no se aprecia referencia alguna a la </a:t>
            </a:r>
            <a:r>
              <a:rPr lang="es-ES" b="1" dirty="0" smtClean="0">
                <a:solidFill>
                  <a:srgbClr val="002060"/>
                </a:solidFill>
              </a:rPr>
              <a:t>controversia sostenida </a:t>
            </a:r>
            <a:r>
              <a:rPr lang="es-ES" b="1" dirty="0">
                <a:solidFill>
                  <a:srgbClr val="002060"/>
                </a:solidFill>
              </a:rPr>
              <a:t>en el Concilio de Jerusalén en el año 49, ni a los acuerdos </a:t>
            </a:r>
            <a:r>
              <a:rPr lang="es-ES" b="1" dirty="0" smtClean="0">
                <a:solidFill>
                  <a:srgbClr val="002060"/>
                </a:solidFill>
              </a:rPr>
              <a:t>que salieron </a:t>
            </a:r>
            <a:r>
              <a:rPr lang="es-ES" b="1" dirty="0">
                <a:solidFill>
                  <a:srgbClr val="002060"/>
                </a:solidFill>
              </a:rPr>
              <a:t>de él, por tanto debe entenderse que la redacción de la </a:t>
            </a:r>
            <a:r>
              <a:rPr lang="es-ES" b="1" dirty="0" smtClean="0">
                <a:solidFill>
                  <a:srgbClr val="002060"/>
                </a:solidFill>
              </a:rPr>
              <a:t>Epístola debió </a:t>
            </a:r>
            <a:r>
              <a:rPr lang="es-ES" b="1" dirty="0">
                <a:solidFill>
                  <a:srgbClr val="002060"/>
                </a:solidFill>
              </a:rPr>
              <a:t>haber ocurrido antes.</a:t>
            </a:r>
          </a:p>
          <a:p>
            <a:pPr marL="0" indent="0" algn="just">
              <a:buNone/>
            </a:pPr>
            <a:r>
              <a:rPr lang="es-ES" b="1" dirty="0" smtClean="0">
                <a:solidFill>
                  <a:srgbClr val="002060"/>
                </a:solidFill>
              </a:rPr>
              <a:t>Algunos </a:t>
            </a:r>
            <a:r>
              <a:rPr lang="es-ES" b="1" dirty="0">
                <a:solidFill>
                  <a:srgbClr val="002060"/>
                </a:solidFill>
              </a:rPr>
              <a:t>estudiosos sostienen una versión primitiva de la carta fue compuesta por </a:t>
            </a:r>
            <a:r>
              <a:rPr lang="es-ES" b="1" dirty="0" smtClean="0">
                <a:solidFill>
                  <a:srgbClr val="002060"/>
                </a:solidFill>
              </a:rPr>
              <a:t>Santiago </a:t>
            </a:r>
            <a:r>
              <a:rPr lang="es-ES" b="1" dirty="0">
                <a:solidFill>
                  <a:srgbClr val="002060"/>
                </a:solidFill>
              </a:rPr>
              <a:t>y luego pulida por otro </a:t>
            </a:r>
            <a:r>
              <a:rPr lang="es-ES" b="1" dirty="0" smtClean="0">
                <a:solidFill>
                  <a:srgbClr val="002060"/>
                </a:solidFill>
              </a:rPr>
              <a:t>escritor, con lo que se dataría con posterioridad, finales siglo I inicios del II.</a:t>
            </a:r>
            <a:endParaRPr lang="es-E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60121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dirty="0" smtClean="0">
                <a:solidFill>
                  <a:srgbClr val="FF0000"/>
                </a:solidFill>
              </a:rPr>
              <a:t>INCLUSIÓN</a:t>
            </a:r>
            <a:br>
              <a:rPr lang="es-ES" sz="4800" dirty="0" smtClean="0">
                <a:solidFill>
                  <a:srgbClr val="FF0000"/>
                </a:solidFill>
              </a:rPr>
            </a:br>
            <a:r>
              <a:rPr lang="es-ES" sz="4800" dirty="0" smtClean="0">
                <a:solidFill>
                  <a:srgbClr val="FF0000"/>
                </a:solidFill>
              </a:rPr>
              <a:t> EN EL CANON BÍBLICO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3947281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r>
              <a:rPr lang="es-ES" b="1" dirty="0">
                <a:solidFill>
                  <a:srgbClr val="002060"/>
                </a:solidFill>
              </a:rPr>
              <a:t>Esta carta fue una de las últimas que fueron aceptadas sin reservas como parte del canon del NT. </a:t>
            </a:r>
          </a:p>
          <a:p>
            <a:pPr marL="0" indent="0" algn="just">
              <a:buNone/>
            </a:pPr>
            <a:r>
              <a:rPr lang="es-ES" b="1" dirty="0" smtClean="0">
                <a:solidFill>
                  <a:srgbClr val="002060"/>
                </a:solidFill>
              </a:rPr>
              <a:t>En Oriente </a:t>
            </a:r>
            <a:r>
              <a:rPr lang="es-ES" b="1" dirty="0">
                <a:solidFill>
                  <a:srgbClr val="002060"/>
                </a:solidFill>
              </a:rPr>
              <a:t>la iglesia la aceptó desde una época bastante </a:t>
            </a:r>
            <a:r>
              <a:rPr lang="es-ES" b="1" dirty="0" smtClean="0">
                <a:solidFill>
                  <a:srgbClr val="002060"/>
                </a:solidFill>
              </a:rPr>
              <a:t>temprana.</a:t>
            </a:r>
          </a:p>
          <a:p>
            <a:pPr marL="0" indent="0" algn="just">
              <a:buNone/>
            </a:pPr>
            <a:r>
              <a:rPr lang="es-ES" b="1" dirty="0">
                <a:solidFill>
                  <a:srgbClr val="002060"/>
                </a:solidFill>
              </a:rPr>
              <a:t>Aunque </a:t>
            </a:r>
            <a:r>
              <a:rPr lang="es-ES" b="1" dirty="0" smtClean="0">
                <a:solidFill>
                  <a:srgbClr val="002060"/>
                </a:solidFill>
              </a:rPr>
              <a:t>seguía siendo cuestionada </a:t>
            </a:r>
            <a:r>
              <a:rPr lang="es-ES" b="1" dirty="0">
                <a:solidFill>
                  <a:srgbClr val="002060"/>
                </a:solidFill>
              </a:rPr>
              <a:t>en tiempos de Orígenes, éste </a:t>
            </a:r>
            <a:r>
              <a:rPr lang="es-ES" b="1" dirty="0" smtClean="0">
                <a:solidFill>
                  <a:srgbClr val="002060"/>
                </a:solidFill>
              </a:rPr>
              <a:t> ya la </a:t>
            </a:r>
            <a:r>
              <a:rPr lang="es-ES" b="1" dirty="0">
                <a:solidFill>
                  <a:srgbClr val="002060"/>
                </a:solidFill>
              </a:rPr>
              <a:t>consideraba como canónicas.</a:t>
            </a:r>
          </a:p>
          <a:p>
            <a:pPr marL="0" indent="0" algn="just">
              <a:buNone/>
            </a:pPr>
            <a:r>
              <a:rPr lang="es-ES" b="1" dirty="0">
                <a:solidFill>
                  <a:srgbClr val="002060"/>
                </a:solidFill>
              </a:rPr>
              <a:t>En la iglesia latina, dejan de cuestionarse a fines del s. IV, reconocidas ya </a:t>
            </a:r>
            <a:r>
              <a:rPr lang="es-ES" b="1" dirty="0" smtClean="0">
                <a:solidFill>
                  <a:srgbClr val="002060"/>
                </a:solidFill>
              </a:rPr>
              <a:t>en el </a:t>
            </a:r>
            <a:r>
              <a:rPr lang="es-ES" b="1" dirty="0">
                <a:solidFill>
                  <a:srgbClr val="002060"/>
                </a:solidFill>
              </a:rPr>
              <a:t>concilio provincial de Hipona (a. 393) y por los III y IV de Cartago (</a:t>
            </a:r>
            <a:r>
              <a:rPr lang="es-ES" b="1" dirty="0" smtClean="0">
                <a:solidFill>
                  <a:srgbClr val="002060"/>
                </a:solidFill>
              </a:rPr>
              <a:t>a. 397 </a:t>
            </a:r>
            <a:r>
              <a:rPr lang="es-ES" b="1" dirty="0">
                <a:solidFill>
                  <a:srgbClr val="002060"/>
                </a:solidFill>
              </a:rPr>
              <a:t>y 419).</a:t>
            </a:r>
          </a:p>
        </p:txBody>
      </p:sp>
    </p:spTree>
    <p:extLst>
      <p:ext uri="{BB962C8B-B14F-4D97-AF65-F5344CB8AC3E}">
        <p14:creationId xmlns:p14="http://schemas.microsoft.com/office/powerpoint/2010/main" xmlns="" val="30402696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dirty="0" smtClean="0">
                <a:solidFill>
                  <a:srgbClr val="FF0000"/>
                </a:solidFill>
              </a:rPr>
              <a:t>RELACIONES</a:t>
            </a:r>
            <a:br>
              <a:rPr lang="es-ES" sz="4800" dirty="0" smtClean="0">
                <a:solidFill>
                  <a:srgbClr val="FF0000"/>
                </a:solidFill>
              </a:rPr>
            </a:br>
            <a:r>
              <a:rPr lang="es-ES" sz="4800" dirty="0" smtClean="0">
                <a:solidFill>
                  <a:srgbClr val="FF0000"/>
                </a:solidFill>
              </a:rPr>
              <a:t>LITERARIAS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5737769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dirty="0" smtClean="0">
                <a:solidFill>
                  <a:srgbClr val="FF0000"/>
                </a:solidFill>
              </a:rPr>
              <a:t>AUTORÍA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1653289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1295400" y="2104221"/>
            <a:ext cx="4995231" cy="4343400"/>
          </a:xfrm>
        </p:spPr>
        <p:txBody>
          <a:bodyPr rtlCol="0">
            <a:normAutofit/>
          </a:bodyPr>
          <a:lstStyle/>
          <a:p>
            <a:pPr marL="0" indent="0" algn="just">
              <a:buNone/>
            </a:pPr>
            <a:r>
              <a:rPr lang="es-ES" b="1" dirty="0" smtClean="0">
                <a:solidFill>
                  <a:srgbClr val="002060"/>
                </a:solidFill>
              </a:rPr>
              <a:t>Las </a:t>
            </a:r>
            <a:r>
              <a:rPr lang="es-ES" b="1" dirty="0">
                <a:solidFill>
                  <a:srgbClr val="002060"/>
                </a:solidFill>
              </a:rPr>
              <a:t>llamadas Epístolas Católicas o Universales son un </a:t>
            </a:r>
            <a:r>
              <a:rPr lang="es-ES" b="1" dirty="0" smtClean="0">
                <a:solidFill>
                  <a:srgbClr val="002060"/>
                </a:solidFill>
              </a:rPr>
              <a:t>grupo septenario </a:t>
            </a:r>
            <a:r>
              <a:rPr lang="es-ES" b="1" dirty="0">
                <a:solidFill>
                  <a:srgbClr val="002060"/>
                </a:solidFill>
              </a:rPr>
              <a:t>de los escritos de Santiago, Primera y Segunda de Pedro, </a:t>
            </a:r>
            <a:r>
              <a:rPr lang="es-ES" b="1" dirty="0" smtClean="0">
                <a:solidFill>
                  <a:srgbClr val="002060"/>
                </a:solidFill>
              </a:rPr>
              <a:t>Primera, Segunda </a:t>
            </a:r>
            <a:r>
              <a:rPr lang="es-ES" b="1" dirty="0">
                <a:solidFill>
                  <a:srgbClr val="002060"/>
                </a:solidFill>
              </a:rPr>
              <a:t>y Tercera de Juan, y Judas. </a:t>
            </a:r>
            <a:endParaRPr lang="es-ES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ES" b="1" dirty="0" smtClean="0">
                <a:solidFill>
                  <a:srgbClr val="002060"/>
                </a:solidFill>
              </a:rPr>
              <a:t>Este </a:t>
            </a:r>
            <a:r>
              <a:rPr lang="es-ES" b="1" dirty="0">
                <a:solidFill>
                  <a:srgbClr val="002060"/>
                </a:solidFill>
              </a:rPr>
              <a:t>calificativo les fue dado desde </a:t>
            </a:r>
            <a:r>
              <a:rPr lang="es-ES" b="1" dirty="0" smtClean="0">
                <a:solidFill>
                  <a:srgbClr val="002060"/>
                </a:solidFill>
              </a:rPr>
              <a:t>el año </a:t>
            </a:r>
            <a:r>
              <a:rPr lang="es-ES" b="1" dirty="0">
                <a:solidFill>
                  <a:srgbClr val="002060"/>
                </a:solidFill>
              </a:rPr>
              <a:t>197 por Apolunio, el antimontanista.</a:t>
            </a:r>
          </a:p>
          <a:p>
            <a:pPr marL="0" indent="0" algn="just">
              <a:buNone/>
            </a:pPr>
            <a:endParaRPr lang="es-ES" b="1" dirty="0">
              <a:solidFill>
                <a:srgbClr val="00206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25280" y="2425260"/>
            <a:ext cx="5080180" cy="338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63904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1295400" y="2104221"/>
            <a:ext cx="4995231" cy="4343400"/>
          </a:xfrm>
        </p:spPr>
        <p:txBody>
          <a:bodyPr rtlCol="0"/>
          <a:lstStyle/>
          <a:p>
            <a:pPr algn="just"/>
            <a:r>
              <a:rPr lang="es-ES" b="1" dirty="0">
                <a:solidFill>
                  <a:srgbClr val="002060"/>
                </a:solidFill>
              </a:rPr>
              <a:t>El lenguaje de la Carta exhibe un </a:t>
            </a:r>
            <a:r>
              <a:rPr lang="es-ES" b="1" dirty="0" smtClean="0">
                <a:solidFill>
                  <a:srgbClr val="002060"/>
                </a:solidFill>
              </a:rPr>
              <a:t>griego claro</a:t>
            </a:r>
            <a:r>
              <a:rPr lang="es-ES" b="1" dirty="0">
                <a:solidFill>
                  <a:srgbClr val="002060"/>
                </a:solidFill>
              </a:rPr>
              <a:t>, correcto, incluso con ciertas pretensiones  de carácter </a:t>
            </a:r>
            <a:r>
              <a:rPr lang="es-ES" b="1" dirty="0" smtClean="0">
                <a:solidFill>
                  <a:srgbClr val="002060"/>
                </a:solidFill>
              </a:rPr>
              <a:t>retórico . Implica un </a:t>
            </a:r>
            <a:r>
              <a:rPr lang="es-ES" b="1" dirty="0">
                <a:solidFill>
                  <a:srgbClr val="002060"/>
                </a:solidFill>
              </a:rPr>
              <a:t>autor cultivado.</a:t>
            </a:r>
          </a:p>
          <a:p>
            <a:pPr algn="just"/>
            <a:r>
              <a:rPr lang="es-ES" b="1" dirty="0">
                <a:solidFill>
                  <a:srgbClr val="002060"/>
                </a:solidFill>
              </a:rPr>
              <a:t>Desde el siglo III a.C</a:t>
            </a:r>
            <a:r>
              <a:rPr lang="es-ES" b="1" dirty="0" smtClean="0">
                <a:solidFill>
                  <a:srgbClr val="002060"/>
                </a:solidFill>
              </a:rPr>
              <a:t>. </a:t>
            </a:r>
            <a:r>
              <a:rPr lang="es-ES" b="1" dirty="0">
                <a:solidFill>
                  <a:srgbClr val="002060"/>
                </a:solidFill>
              </a:rPr>
              <a:t>el griego se convirtió en la lengua franca del Imperio romano. Palestina era un territorio cuatrilingüe en las primeras décadas del siglo I, donde convivían el hebreo, el arameo, el griego y el latín.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852"/>
          <a:stretch/>
        </p:blipFill>
        <p:spPr>
          <a:xfrm>
            <a:off x="6896559" y="3031358"/>
            <a:ext cx="4764917" cy="248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90518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982160" y="2337125"/>
            <a:ext cx="5464366" cy="4343400"/>
          </a:xfrm>
        </p:spPr>
        <p:txBody>
          <a:bodyPr rtlCol="0"/>
          <a:lstStyle/>
          <a:p>
            <a:pPr algn="just"/>
            <a:r>
              <a:rPr lang="es-ES" b="1" dirty="0">
                <a:solidFill>
                  <a:srgbClr val="002060"/>
                </a:solidFill>
              </a:rPr>
              <a:t>En una obra de apenas 108 </a:t>
            </a:r>
            <a:r>
              <a:rPr lang="es-ES" b="1" dirty="0" smtClean="0">
                <a:solidFill>
                  <a:srgbClr val="002060"/>
                </a:solidFill>
              </a:rPr>
              <a:t>versículos</a:t>
            </a:r>
          </a:p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Se </a:t>
            </a:r>
            <a:r>
              <a:rPr lang="es-ES" b="1" dirty="0">
                <a:solidFill>
                  <a:srgbClr val="002060"/>
                </a:solidFill>
              </a:rPr>
              <a:t>han señalado hasta 78 contactos con dichos de Jesús recogidos en los evangelios sinópticos, incluso en una tradición que, por brevedad y menor elaboración, parece anterior a la redacción de los evangelios.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8126" y="2754388"/>
            <a:ext cx="5193359" cy="290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06420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dirty="0" smtClean="0">
                <a:solidFill>
                  <a:srgbClr val="FF0000"/>
                </a:solidFill>
              </a:rPr>
              <a:t>ESTRUCTURA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5723302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1196248" y="2514600"/>
            <a:ext cx="9601200" cy="4343400"/>
          </a:xfrm>
        </p:spPr>
        <p:txBody>
          <a:bodyPr rtlCol="0">
            <a:normAutofit/>
          </a:bodyPr>
          <a:lstStyle/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Tiene  </a:t>
            </a:r>
            <a:r>
              <a:rPr lang="es-ES" b="1" dirty="0">
                <a:solidFill>
                  <a:srgbClr val="002060"/>
                </a:solidFill>
              </a:rPr>
              <a:t>el carácter de </a:t>
            </a:r>
            <a:r>
              <a:rPr lang="es-ES" b="1" dirty="0" smtClean="0">
                <a:solidFill>
                  <a:srgbClr val="002060"/>
                </a:solidFill>
              </a:rPr>
              <a:t>homilía que se </a:t>
            </a:r>
            <a:r>
              <a:rPr lang="es-ES" b="1" dirty="0">
                <a:solidFill>
                  <a:srgbClr val="002060"/>
                </a:solidFill>
              </a:rPr>
              <a:t>escriben en forma de carta. </a:t>
            </a:r>
            <a:endParaRPr lang="es-ES" b="1" dirty="0" smtClean="0">
              <a:solidFill>
                <a:srgbClr val="002060"/>
              </a:solidFill>
            </a:endParaRPr>
          </a:p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Es un modo de enseñanza </a:t>
            </a:r>
            <a:r>
              <a:rPr lang="es-ES" b="1" dirty="0">
                <a:solidFill>
                  <a:srgbClr val="002060"/>
                </a:solidFill>
              </a:rPr>
              <a:t>que se utilizaba para la formación de los fieles en las </a:t>
            </a:r>
            <a:r>
              <a:rPr lang="es-ES" b="1" dirty="0" smtClean="0">
                <a:solidFill>
                  <a:srgbClr val="002060"/>
                </a:solidFill>
              </a:rPr>
              <a:t>iglesias primitivas</a:t>
            </a:r>
            <a:r>
              <a:rPr lang="es-ES" b="1" dirty="0">
                <a:solidFill>
                  <a:srgbClr val="002060"/>
                </a:solidFill>
              </a:rPr>
              <a:t>, especialmente en aquellas que tenían una notable presencia </a:t>
            </a:r>
            <a:r>
              <a:rPr lang="es-ES" b="1" dirty="0" smtClean="0">
                <a:solidFill>
                  <a:srgbClr val="002060"/>
                </a:solidFill>
              </a:rPr>
              <a:t>de judeo-cristianos</a:t>
            </a:r>
            <a:r>
              <a:rPr lang="es-ES" b="1" dirty="0">
                <a:solidFill>
                  <a:srgbClr val="002060"/>
                </a:solidFill>
              </a:rPr>
              <a:t>. De alguna manera se puede coincidir con Agustín que</a:t>
            </a:r>
          </a:p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Servía para </a:t>
            </a:r>
            <a:r>
              <a:rPr lang="es-ES" b="1" dirty="0">
                <a:solidFill>
                  <a:srgbClr val="002060"/>
                </a:solidFill>
              </a:rPr>
              <a:t>refutar las herejías </a:t>
            </a:r>
            <a:r>
              <a:rPr lang="es-ES" b="1" dirty="0" smtClean="0">
                <a:solidFill>
                  <a:srgbClr val="002060"/>
                </a:solidFill>
              </a:rPr>
              <a:t>que comenzaban </a:t>
            </a:r>
            <a:r>
              <a:rPr lang="es-ES" b="1" dirty="0">
                <a:solidFill>
                  <a:srgbClr val="002060"/>
                </a:solidFill>
              </a:rPr>
              <a:t>a presentarse en las comunidades cristianas primitivas.</a:t>
            </a:r>
          </a:p>
        </p:txBody>
      </p:sp>
    </p:spTree>
    <p:extLst>
      <p:ext uri="{BB962C8B-B14F-4D97-AF65-F5344CB8AC3E}">
        <p14:creationId xmlns:p14="http://schemas.microsoft.com/office/powerpoint/2010/main" xmlns="" val="5889943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1295400" y="2126255"/>
            <a:ext cx="9601200" cy="4343400"/>
          </a:xfrm>
        </p:spPr>
        <p:txBody>
          <a:bodyPr rtlCol="0">
            <a:normAutofit/>
          </a:bodyPr>
          <a:lstStyle/>
          <a:p>
            <a:pPr algn="just"/>
            <a:r>
              <a:rPr lang="es-ES" b="1" dirty="0">
                <a:solidFill>
                  <a:srgbClr val="002060"/>
                </a:solidFill>
              </a:rPr>
              <a:t>El escritor está más interesado en corregir </a:t>
            </a:r>
            <a:r>
              <a:rPr lang="es-ES" b="1" dirty="0" smtClean="0">
                <a:solidFill>
                  <a:srgbClr val="002060"/>
                </a:solidFill>
              </a:rPr>
              <a:t>los desequilibrios </a:t>
            </a:r>
            <a:r>
              <a:rPr lang="es-ES" b="1" dirty="0">
                <a:solidFill>
                  <a:srgbClr val="002060"/>
                </a:solidFill>
              </a:rPr>
              <a:t>que se producen en las congregaciones, en el trato de </a:t>
            </a:r>
            <a:r>
              <a:rPr lang="es-ES" b="1" dirty="0" smtClean="0">
                <a:solidFill>
                  <a:srgbClr val="002060"/>
                </a:solidFill>
              </a:rPr>
              <a:t>los creyentes </a:t>
            </a:r>
            <a:r>
              <a:rPr lang="es-ES" b="1" dirty="0">
                <a:solidFill>
                  <a:srgbClr val="002060"/>
                </a:solidFill>
              </a:rPr>
              <a:t>entre sí, dando ánimo a quienes están sujetos a injusticias </a:t>
            </a:r>
            <a:r>
              <a:rPr lang="es-ES" b="1" dirty="0" smtClean="0">
                <a:solidFill>
                  <a:srgbClr val="002060"/>
                </a:solidFill>
              </a:rPr>
              <a:t>sociales por </a:t>
            </a:r>
            <a:r>
              <a:rPr lang="es-ES" b="1" dirty="0">
                <a:solidFill>
                  <a:srgbClr val="002060"/>
                </a:solidFill>
              </a:rPr>
              <a:t>parte de los ricos, y a exhortar a todos a una vida conforme a </a:t>
            </a:r>
            <a:r>
              <a:rPr lang="es-ES" b="1" dirty="0" smtClean="0">
                <a:solidFill>
                  <a:srgbClr val="002060"/>
                </a:solidFill>
              </a:rPr>
              <a:t>los principios </a:t>
            </a:r>
            <a:r>
              <a:rPr lang="es-ES" b="1" dirty="0">
                <a:solidFill>
                  <a:srgbClr val="002060"/>
                </a:solidFill>
              </a:rPr>
              <a:t>cristianos</a:t>
            </a:r>
            <a:r>
              <a:rPr lang="es-ES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s-ES" b="1" dirty="0">
                <a:solidFill>
                  <a:srgbClr val="002060"/>
                </a:solidFill>
              </a:rPr>
              <a:t>Presenta un admirable resumen de los deberes prácticos de todos los creyentes</a:t>
            </a:r>
            <a:r>
              <a:rPr lang="es-ES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No </a:t>
            </a:r>
            <a:r>
              <a:rPr lang="es-ES" b="1" dirty="0">
                <a:solidFill>
                  <a:srgbClr val="002060"/>
                </a:solidFill>
              </a:rPr>
              <a:t>contiene </a:t>
            </a:r>
            <a:r>
              <a:rPr lang="es-ES" b="1" dirty="0" smtClean="0">
                <a:solidFill>
                  <a:srgbClr val="002060"/>
                </a:solidFill>
              </a:rPr>
              <a:t>declaraciones </a:t>
            </a:r>
            <a:r>
              <a:rPr lang="es-ES" b="1" dirty="0">
                <a:solidFill>
                  <a:srgbClr val="002060"/>
                </a:solidFill>
              </a:rPr>
              <a:t>doctrinales completas </a:t>
            </a:r>
            <a:r>
              <a:rPr lang="es-ES" b="1" dirty="0" smtClean="0">
                <a:solidFill>
                  <a:srgbClr val="002060"/>
                </a:solidFill>
              </a:rPr>
              <a:t>como </a:t>
            </a:r>
            <a:r>
              <a:rPr lang="es-ES" b="1" dirty="0">
                <a:solidFill>
                  <a:srgbClr val="002060"/>
                </a:solidFill>
              </a:rPr>
              <a:t>las otras </a:t>
            </a:r>
            <a:r>
              <a:rPr lang="es-ES" b="1" dirty="0" smtClean="0">
                <a:solidFill>
                  <a:srgbClr val="002060"/>
                </a:solidFill>
              </a:rPr>
              <a:t>epístolas.</a:t>
            </a:r>
          </a:p>
        </p:txBody>
      </p:sp>
    </p:spTree>
    <p:extLst>
      <p:ext uri="{BB962C8B-B14F-4D97-AF65-F5344CB8AC3E}">
        <p14:creationId xmlns:p14="http://schemas.microsoft.com/office/powerpoint/2010/main" xmlns="" val="38295060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1295400" y="2126255"/>
            <a:ext cx="9601200" cy="4343400"/>
          </a:xfrm>
        </p:spPr>
        <p:txBody>
          <a:bodyPr rtlCol="0">
            <a:normAutofit/>
          </a:bodyPr>
          <a:lstStyle/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Hay muchas </a:t>
            </a:r>
            <a:r>
              <a:rPr lang="es-ES" b="1" dirty="0">
                <a:solidFill>
                  <a:srgbClr val="002060"/>
                </a:solidFill>
              </a:rPr>
              <a:t>alusiones a </a:t>
            </a:r>
            <a:r>
              <a:rPr lang="es-ES" b="1" dirty="0" smtClean="0">
                <a:solidFill>
                  <a:srgbClr val="0070C0"/>
                </a:solidFill>
              </a:rPr>
              <a:t>LA PALABRA </a:t>
            </a:r>
            <a:r>
              <a:rPr lang="es-ES" b="1" dirty="0" smtClean="0">
                <a:solidFill>
                  <a:srgbClr val="002060"/>
                </a:solidFill>
              </a:rPr>
              <a:t>tomando </a:t>
            </a:r>
            <a:r>
              <a:rPr lang="es-ES" b="1" dirty="0">
                <a:solidFill>
                  <a:srgbClr val="002060"/>
                </a:solidFill>
              </a:rPr>
              <a:t>referencias del Antiguo </a:t>
            </a:r>
            <a:r>
              <a:rPr lang="es-ES" b="1" dirty="0" smtClean="0">
                <a:solidFill>
                  <a:srgbClr val="002060"/>
                </a:solidFill>
              </a:rPr>
              <a:t>Testamento, donde </a:t>
            </a:r>
            <a:r>
              <a:rPr lang="es-ES" b="1" dirty="0">
                <a:solidFill>
                  <a:srgbClr val="002060"/>
                </a:solidFill>
              </a:rPr>
              <a:t>aparecen citas de Génesis, Éxodo, Levítico, Números, </a:t>
            </a:r>
            <a:r>
              <a:rPr lang="es-ES" b="1" dirty="0" smtClean="0">
                <a:solidFill>
                  <a:srgbClr val="002060"/>
                </a:solidFill>
              </a:rPr>
              <a:t>Deuteronomio, Josué</a:t>
            </a:r>
            <a:r>
              <a:rPr lang="es-ES" b="1" dirty="0">
                <a:solidFill>
                  <a:srgbClr val="002060"/>
                </a:solidFill>
              </a:rPr>
              <a:t>, 1 Reyes, Job, Salmos, Proverbios, Eclesiastés, Isaías, </a:t>
            </a:r>
            <a:r>
              <a:rPr lang="es-ES" b="1" dirty="0" smtClean="0">
                <a:solidFill>
                  <a:srgbClr val="002060"/>
                </a:solidFill>
              </a:rPr>
              <a:t>Jeremías, Ezequiel</a:t>
            </a:r>
            <a:r>
              <a:rPr lang="es-ES" b="1" dirty="0">
                <a:solidFill>
                  <a:srgbClr val="002060"/>
                </a:solidFill>
              </a:rPr>
              <a:t>, Daniel, Oseas, Joel, Amós, Jonás, Miqueas, Zacarías y Malaquías.</a:t>
            </a:r>
          </a:p>
          <a:p>
            <a:pPr algn="just"/>
            <a:r>
              <a:rPr lang="es-ES" b="1" dirty="0">
                <a:solidFill>
                  <a:srgbClr val="002060"/>
                </a:solidFill>
              </a:rPr>
              <a:t>No deja de ser sorprendente esta abundancia de referencias bíblicas en </a:t>
            </a:r>
            <a:r>
              <a:rPr lang="es-ES" b="1" dirty="0" smtClean="0">
                <a:solidFill>
                  <a:srgbClr val="002060"/>
                </a:solidFill>
              </a:rPr>
              <a:t>un escrito </a:t>
            </a:r>
            <a:r>
              <a:rPr lang="es-ES" b="1" dirty="0">
                <a:solidFill>
                  <a:srgbClr val="002060"/>
                </a:solidFill>
              </a:rPr>
              <a:t>que contiene ciento ocho versículos. </a:t>
            </a:r>
            <a:endParaRPr lang="es-ES" b="1" dirty="0" smtClean="0">
              <a:solidFill>
                <a:srgbClr val="002060"/>
              </a:solidFill>
            </a:endParaRPr>
          </a:p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La </a:t>
            </a:r>
            <a:r>
              <a:rPr lang="es-ES" b="1" dirty="0">
                <a:solidFill>
                  <a:srgbClr val="002060"/>
                </a:solidFill>
              </a:rPr>
              <a:t>inspiración bíblica </a:t>
            </a:r>
            <a:r>
              <a:rPr lang="es-ES" b="1" dirty="0" smtClean="0">
                <a:solidFill>
                  <a:srgbClr val="002060"/>
                </a:solidFill>
              </a:rPr>
              <a:t>es asumida </a:t>
            </a:r>
            <a:r>
              <a:rPr lang="es-ES" b="1" dirty="0">
                <a:solidFill>
                  <a:srgbClr val="002060"/>
                </a:solidFill>
              </a:rPr>
              <a:t>por él, al citar la Escritura como norma autoritativa (4:5-6).</a:t>
            </a:r>
            <a:endParaRPr lang="es-ES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65729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Diseño de título y contenido con lista</a:t>
            </a:r>
            <a:endParaRPr lang="es-E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1295400" y="2126255"/>
            <a:ext cx="9601200" cy="4343400"/>
          </a:xfrm>
        </p:spPr>
        <p:txBody>
          <a:bodyPr rtlCol="0"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b="1" dirty="0">
                <a:solidFill>
                  <a:srgbClr val="002060"/>
                </a:solidFill>
              </a:rPr>
              <a:t>Los calificativos que se da a la Escritura son muy ilustrativos:</a:t>
            </a:r>
          </a:p>
          <a:p>
            <a:pPr algn="just"/>
            <a:r>
              <a:rPr lang="es-ES" b="1" dirty="0">
                <a:solidFill>
                  <a:srgbClr val="002060"/>
                </a:solidFill>
              </a:rPr>
              <a:t>Palabra de verdad </a:t>
            </a:r>
            <a:endParaRPr lang="es-ES" b="1" dirty="0" smtClean="0">
              <a:solidFill>
                <a:srgbClr val="002060"/>
              </a:solidFill>
            </a:endParaRPr>
          </a:p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La </a:t>
            </a:r>
            <a:r>
              <a:rPr lang="es-ES" b="1" dirty="0">
                <a:solidFill>
                  <a:srgbClr val="002060"/>
                </a:solidFill>
              </a:rPr>
              <a:t>Escritura </a:t>
            </a:r>
            <a:endParaRPr lang="es-ES" b="1" dirty="0" smtClean="0">
              <a:solidFill>
                <a:srgbClr val="002060"/>
              </a:solidFill>
            </a:endParaRPr>
          </a:p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La </a:t>
            </a:r>
            <a:r>
              <a:rPr lang="es-ES" b="1" dirty="0">
                <a:solidFill>
                  <a:srgbClr val="002060"/>
                </a:solidFill>
              </a:rPr>
              <a:t>perfecta ley de la </a:t>
            </a:r>
            <a:r>
              <a:rPr lang="es-ES" b="1" dirty="0" smtClean="0">
                <a:solidFill>
                  <a:srgbClr val="002060"/>
                </a:solidFill>
              </a:rPr>
              <a:t>libertad</a:t>
            </a:r>
          </a:p>
          <a:p>
            <a:pPr marL="0" indent="0" algn="just">
              <a:buNone/>
            </a:pPr>
            <a:r>
              <a:rPr lang="es-ES" b="1" dirty="0" smtClean="0">
                <a:solidFill>
                  <a:srgbClr val="002060"/>
                </a:solidFill>
              </a:rPr>
              <a:t>Sus efectos son:</a:t>
            </a:r>
            <a:endParaRPr lang="es-ES" b="1" dirty="0">
              <a:solidFill>
                <a:srgbClr val="002060"/>
              </a:solidFill>
            </a:endParaRPr>
          </a:p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Es </a:t>
            </a:r>
            <a:r>
              <a:rPr lang="es-ES" b="1" dirty="0">
                <a:solidFill>
                  <a:srgbClr val="002060"/>
                </a:solidFill>
              </a:rPr>
              <a:t>un medio de regeneración </a:t>
            </a:r>
          </a:p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Es un </a:t>
            </a:r>
            <a:r>
              <a:rPr lang="es-ES" b="1" dirty="0">
                <a:solidFill>
                  <a:srgbClr val="002060"/>
                </a:solidFill>
              </a:rPr>
              <a:t>espejo que refleja los defectos del hombre </a:t>
            </a:r>
          </a:p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Es una guía </a:t>
            </a:r>
            <a:r>
              <a:rPr lang="es-ES" b="1" dirty="0">
                <a:solidFill>
                  <a:srgbClr val="002060"/>
                </a:solidFill>
              </a:rPr>
              <a:t>para la vida cristiana </a:t>
            </a:r>
          </a:p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En </a:t>
            </a:r>
            <a:r>
              <a:rPr lang="es-ES" b="1" dirty="0">
                <a:solidFill>
                  <a:srgbClr val="002060"/>
                </a:solidFill>
              </a:rPr>
              <a:t>el día del juicio servirá para juzgar </a:t>
            </a:r>
            <a:endParaRPr lang="es-ES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4911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2108988"/>
              </p:ext>
            </p:extLst>
          </p:nvPr>
        </p:nvGraphicFramePr>
        <p:xfrm>
          <a:off x="1295400" y="1828800"/>
          <a:ext cx="9601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2333430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EL NOMBRE DE SANTIAGO.</a:t>
            </a:r>
            <a:br>
              <a:rPr lang="es-ES" dirty="0" smtClean="0"/>
            </a:br>
            <a:r>
              <a:rPr lang="es-ES" dirty="0" smtClean="0"/>
              <a:t>ORIGEN Y VARIANTES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263" y="1661316"/>
            <a:ext cx="4343400" cy="2551748"/>
          </a:xfrm>
        </p:spPr>
      </p:pic>
      <p:sp>
        <p:nvSpPr>
          <p:cNvPr id="5" name="Rectángulo 4"/>
          <p:cNvSpPr/>
          <p:nvPr/>
        </p:nvSpPr>
        <p:spPr>
          <a:xfrm>
            <a:off x="5172075" y="1658519"/>
            <a:ext cx="663892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>
                <a:solidFill>
                  <a:srgbClr val="002060"/>
                </a:solidFill>
              </a:rPr>
              <a:t>Estas variantes proceden del Jacob hebreo </a:t>
            </a:r>
            <a:r>
              <a:rPr lang="es-ES" sz="2400" b="1" dirty="0" smtClean="0">
                <a:solidFill>
                  <a:srgbClr val="002060"/>
                </a:solidFill>
              </a:rPr>
              <a:t>Ya’akov. </a:t>
            </a:r>
          </a:p>
          <a:p>
            <a:pPr algn="just"/>
            <a:endParaRPr lang="es-ES" sz="1600" b="1" dirty="0">
              <a:solidFill>
                <a:srgbClr val="002060"/>
              </a:solidFill>
            </a:endParaRPr>
          </a:p>
          <a:p>
            <a:pPr algn="just"/>
            <a:r>
              <a:rPr lang="es-ES" sz="1600" b="1" dirty="0" smtClean="0">
                <a:solidFill>
                  <a:srgbClr val="002060"/>
                </a:solidFill>
              </a:rPr>
              <a:t>Ya’akov </a:t>
            </a:r>
            <a:r>
              <a:rPr lang="es-ES" sz="1600" b="1" dirty="0">
                <a:solidFill>
                  <a:srgbClr val="002060"/>
                </a:solidFill>
              </a:rPr>
              <a:t>pasó al griego como Iakóbos y al latín como Iacobus, siendo Jacob y Jacobo en castellano</a:t>
            </a:r>
            <a:r>
              <a:rPr lang="es-ES" sz="16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es-ES" sz="1600" b="1" dirty="0">
              <a:solidFill>
                <a:srgbClr val="002060"/>
              </a:solidFill>
            </a:endParaRPr>
          </a:p>
          <a:p>
            <a:pPr algn="just"/>
            <a:r>
              <a:rPr lang="es-ES" sz="1600" b="1" dirty="0" smtClean="0">
                <a:solidFill>
                  <a:srgbClr val="002060"/>
                </a:solidFill>
              </a:rPr>
              <a:t>En </a:t>
            </a:r>
            <a:r>
              <a:rPr lang="es-ES" sz="1600" b="1" dirty="0">
                <a:solidFill>
                  <a:srgbClr val="002060"/>
                </a:solidFill>
              </a:rPr>
              <a:t>latín medieval, Iacobus se transformó en Jacomu, de donde, en la región oriental de la península ibérica surgió la forma </a:t>
            </a:r>
            <a:r>
              <a:rPr lang="es-ES" sz="1600" b="1" dirty="0" smtClean="0">
                <a:solidFill>
                  <a:srgbClr val="002060"/>
                </a:solidFill>
              </a:rPr>
              <a:t>Jacme. </a:t>
            </a:r>
          </a:p>
          <a:p>
            <a:pPr algn="just"/>
            <a:endParaRPr lang="es-ES" sz="1600" b="1" dirty="0" smtClean="0">
              <a:solidFill>
                <a:srgbClr val="002060"/>
              </a:solidFill>
            </a:endParaRPr>
          </a:p>
          <a:p>
            <a:pPr algn="just"/>
            <a:r>
              <a:rPr lang="es-ES" sz="1600" b="1" dirty="0" smtClean="0">
                <a:solidFill>
                  <a:srgbClr val="002060"/>
                </a:solidFill>
              </a:rPr>
              <a:t>Esta </a:t>
            </a:r>
            <a:r>
              <a:rPr lang="es-ES" sz="1600" b="1" dirty="0">
                <a:solidFill>
                  <a:srgbClr val="002060"/>
                </a:solidFill>
              </a:rPr>
              <a:t>'c' se vocalizó dando lugar a Jaume en Cataluña y a Jaime en Aragón. </a:t>
            </a:r>
          </a:p>
          <a:p>
            <a:endParaRPr lang="es-ES" sz="1600" b="1" dirty="0">
              <a:solidFill>
                <a:srgbClr val="002060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0" y="4582396"/>
            <a:ext cx="50673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>
                <a:solidFill>
                  <a:srgbClr val="002060"/>
                </a:solidFill>
              </a:rPr>
              <a:t>En la zona occidental de la península, “el latín Jacomu [una variante de Iacobus] se convirtió en Yago y Yagüe", tras perderse la última sílaba. </a:t>
            </a:r>
            <a:endParaRPr lang="es-ES" sz="1600" b="1" dirty="0" smtClean="0">
              <a:solidFill>
                <a:srgbClr val="002060"/>
              </a:solidFill>
            </a:endParaRPr>
          </a:p>
          <a:p>
            <a:pPr algn="just"/>
            <a:endParaRPr lang="es-ES" sz="1600" b="1" dirty="0">
              <a:solidFill>
                <a:srgbClr val="002060"/>
              </a:solidFill>
            </a:endParaRPr>
          </a:p>
          <a:p>
            <a:pPr algn="just"/>
            <a:r>
              <a:rPr lang="es-ES" sz="1600" b="1" dirty="0" smtClean="0">
                <a:solidFill>
                  <a:srgbClr val="002060"/>
                </a:solidFill>
              </a:rPr>
              <a:t>De </a:t>
            </a:r>
            <a:r>
              <a:rPr lang="es-ES" sz="1600" b="1" dirty="0">
                <a:solidFill>
                  <a:srgbClr val="002060"/>
                </a:solidFill>
              </a:rPr>
              <a:t>tanto repetir Sant Yago, resultó el nombre </a:t>
            </a:r>
            <a:r>
              <a:rPr lang="es-ES" sz="1600" b="1" dirty="0" smtClean="0">
                <a:solidFill>
                  <a:srgbClr val="002060"/>
                </a:solidFill>
              </a:rPr>
              <a:t>Santiago. </a:t>
            </a:r>
            <a:r>
              <a:rPr lang="es-ES" sz="1600" b="1" dirty="0">
                <a:solidFill>
                  <a:srgbClr val="002060"/>
                </a:solidFill>
              </a:rPr>
              <a:t>En ocasiones se apunta que durante la Reconquista fue un grito de guerra y por eso acabó popularizándose como una sola palabra.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5715000" y="4582396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1600" b="1" dirty="0">
                <a:solidFill>
                  <a:srgbClr val="002060"/>
                </a:solidFill>
              </a:rPr>
              <a:t>La variante Tiago, que aún es frecuente en Portugal, viene del falso corte de Sant Y</a:t>
            </a:r>
            <a:r>
              <a:rPr lang="es-ES" sz="1600" b="1" dirty="0" smtClean="0">
                <a:solidFill>
                  <a:srgbClr val="002060"/>
                </a:solidFill>
              </a:rPr>
              <a:t>ago</a:t>
            </a:r>
            <a:r>
              <a:rPr lang="es-ES" sz="1600" b="1" dirty="0">
                <a:solidFill>
                  <a:srgbClr val="002060"/>
                </a:solidFill>
              </a:rPr>
              <a:t>, en el que la -t de la primera palabra se acaba usando como primera letra de la segunda. </a:t>
            </a:r>
            <a:endParaRPr lang="es-ES" sz="1600" b="1" dirty="0" smtClean="0">
              <a:solidFill>
                <a:srgbClr val="002060"/>
              </a:solidFill>
            </a:endParaRPr>
          </a:p>
          <a:p>
            <a:pPr algn="just"/>
            <a:endParaRPr lang="es-ES" sz="1600" b="1" dirty="0">
              <a:solidFill>
                <a:srgbClr val="002060"/>
              </a:solidFill>
            </a:endParaRPr>
          </a:p>
          <a:p>
            <a:pPr algn="just"/>
            <a:r>
              <a:rPr lang="es-ES" sz="1600" b="1" dirty="0" smtClean="0">
                <a:solidFill>
                  <a:srgbClr val="002060"/>
                </a:solidFill>
              </a:rPr>
              <a:t>De </a:t>
            </a:r>
            <a:r>
              <a:rPr lang="es-ES" sz="1600" b="1" dirty="0">
                <a:solidFill>
                  <a:srgbClr val="002060"/>
                </a:solidFill>
              </a:rPr>
              <a:t>Tiago proceden Diago y Diego, </a:t>
            </a:r>
            <a:r>
              <a:rPr lang="es-ES" sz="1600" b="1" dirty="0" smtClean="0">
                <a:solidFill>
                  <a:srgbClr val="002060"/>
                </a:solidFill>
              </a:rPr>
              <a:t>del </a:t>
            </a:r>
            <a:r>
              <a:rPr lang="es-ES" sz="1600" b="1" dirty="0">
                <a:solidFill>
                  <a:srgbClr val="002060"/>
                </a:solidFill>
              </a:rPr>
              <a:t>que nacerían los patronímicos ‘Díaz’ y ‘Díez</a:t>
            </a:r>
            <a:r>
              <a:rPr lang="es-ES" sz="1600" b="1" dirty="0" smtClean="0">
                <a:solidFill>
                  <a:srgbClr val="002060"/>
                </a:solidFill>
              </a:rPr>
              <a:t>’. </a:t>
            </a:r>
            <a:r>
              <a:rPr lang="es-ES" sz="1600" b="1" dirty="0">
                <a:solidFill>
                  <a:srgbClr val="002060"/>
                </a:solidFill>
              </a:rPr>
              <a:t>Los patronímicos son los apellidos que derivan del nombre del padre o de otro antecesor masculino, y que indican la pertenencia a un linaje.</a:t>
            </a:r>
          </a:p>
        </p:txBody>
      </p:sp>
    </p:spTree>
    <p:extLst>
      <p:ext uri="{BB962C8B-B14F-4D97-AF65-F5344CB8AC3E}">
        <p14:creationId xmlns:p14="http://schemas.microsoft.com/office/powerpoint/2010/main" xmlns="" val="35841464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ES" sz="36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s-ES" sz="3600" b="1" dirty="0" smtClean="0">
                <a:solidFill>
                  <a:srgbClr val="002060"/>
                </a:solidFill>
              </a:rPr>
              <a:t>¿Quién </a:t>
            </a:r>
            <a:r>
              <a:rPr lang="es-ES" sz="3600" b="1" dirty="0">
                <a:solidFill>
                  <a:srgbClr val="002060"/>
                </a:solidFill>
              </a:rPr>
              <a:t>es este Santiago? </a:t>
            </a:r>
            <a:endParaRPr lang="es-ES" sz="36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s-ES" sz="3600" b="1" dirty="0" smtClean="0">
                <a:solidFill>
                  <a:srgbClr val="002060"/>
                </a:solidFill>
              </a:rPr>
              <a:t>¿</a:t>
            </a:r>
            <a:r>
              <a:rPr lang="es-ES" sz="3600" b="1" dirty="0">
                <a:solidFill>
                  <a:srgbClr val="002060"/>
                </a:solidFill>
              </a:rPr>
              <a:t>Podemos identificarlo con alguno de los personajes homónimos que encontramos en el Nuevo Testamento o hemos de suponer que se trata de otro Santiago distinto?</a:t>
            </a:r>
          </a:p>
        </p:txBody>
      </p:sp>
    </p:spTree>
    <p:extLst>
      <p:ext uri="{BB962C8B-B14F-4D97-AF65-F5344CB8AC3E}">
        <p14:creationId xmlns:p14="http://schemas.microsoft.com/office/powerpoint/2010/main" xmlns="" val="25415644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399" y="585640"/>
            <a:ext cx="9601200" cy="1036850"/>
          </a:xfrm>
        </p:spPr>
        <p:txBody>
          <a:bodyPr>
            <a:noAutofit/>
          </a:bodyPr>
          <a:lstStyle/>
          <a:p>
            <a:pPr algn="ctr"/>
            <a:r>
              <a:rPr lang="es-ES" b="1" dirty="0" smtClean="0">
                <a:solidFill>
                  <a:srgbClr val="FFFF00"/>
                </a:solidFill>
              </a:rPr>
              <a:t>1. </a:t>
            </a:r>
            <a:r>
              <a:rPr lang="es-ES" b="1" dirty="0">
                <a:solidFill>
                  <a:srgbClr val="FFFF00"/>
                </a:solidFill>
              </a:rPr>
              <a:t>S</a:t>
            </a:r>
            <a:r>
              <a:rPr lang="es-ES" b="1" dirty="0" smtClean="0">
                <a:solidFill>
                  <a:srgbClr val="FFFF00"/>
                </a:solidFill>
              </a:rPr>
              <a:t>ANTIAGO, EL HIJO DE ZEBEDEO. </a:t>
            </a:r>
            <a:br>
              <a:rPr lang="es-ES" b="1" dirty="0" smtClean="0">
                <a:solidFill>
                  <a:srgbClr val="FFFF00"/>
                </a:solidFill>
              </a:rPr>
            </a:br>
            <a:r>
              <a:rPr lang="es-ES" b="1" dirty="0" smtClean="0">
                <a:solidFill>
                  <a:srgbClr val="FFFF00"/>
                </a:solidFill>
              </a:rPr>
              <a:t>EL MAYOR</a:t>
            </a:r>
            <a:r>
              <a:rPr lang="es-ES" b="1" dirty="0" smtClean="0">
                <a:solidFill>
                  <a:srgbClr val="002060"/>
                </a:solidFill>
              </a:rPr>
              <a:t/>
            </a:r>
            <a:br>
              <a:rPr lang="es-ES" b="1" dirty="0" smtClean="0">
                <a:solidFill>
                  <a:srgbClr val="002060"/>
                </a:solidFill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5235" y="1983036"/>
            <a:ext cx="6934201" cy="4343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s-ES" sz="3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ES" sz="3200" b="1" dirty="0" smtClean="0">
                <a:solidFill>
                  <a:srgbClr val="002060"/>
                </a:solidFill>
              </a:rPr>
              <a:t>Es </a:t>
            </a:r>
            <a:r>
              <a:rPr lang="es-ES" sz="3200" b="1" dirty="0">
                <a:solidFill>
                  <a:srgbClr val="002060"/>
                </a:solidFill>
              </a:rPr>
              <a:t>uno de los doce, hermano de Juan </a:t>
            </a:r>
            <a:endParaRPr lang="es-ES" sz="32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ES" sz="3200" b="1" dirty="0" smtClean="0">
                <a:solidFill>
                  <a:srgbClr val="002060"/>
                </a:solidFill>
              </a:rPr>
              <a:t>Forma </a:t>
            </a:r>
            <a:r>
              <a:rPr lang="es-ES" sz="3200" b="1" dirty="0">
                <a:solidFill>
                  <a:srgbClr val="002060"/>
                </a:solidFill>
              </a:rPr>
              <a:t>parte del grupo restringido de los tres, Pedro, Santiago y Juan, que presencian algunos episodios evangélicos. </a:t>
            </a:r>
            <a:endParaRPr lang="es-ES" sz="32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ES" sz="3200" b="1" dirty="0">
                <a:solidFill>
                  <a:srgbClr val="002060"/>
                </a:solidFill>
              </a:rPr>
              <a:t>A</a:t>
            </a:r>
            <a:r>
              <a:rPr lang="es-ES" sz="3200" b="1" dirty="0" smtClean="0">
                <a:solidFill>
                  <a:srgbClr val="002060"/>
                </a:solidFill>
              </a:rPr>
              <a:t>sesinado </a:t>
            </a:r>
            <a:r>
              <a:rPr lang="es-ES" sz="3200" b="1" dirty="0">
                <a:solidFill>
                  <a:srgbClr val="002060"/>
                </a:solidFill>
              </a:rPr>
              <a:t>precozmente por Herodes Agripa I, que reinó sobre Judea y Samaría entre el año 41 y el 44</a:t>
            </a:r>
          </a:p>
          <a:p>
            <a:pPr marL="0" indent="0" algn="just">
              <a:buNone/>
            </a:pPr>
            <a:endParaRPr lang="es-ES" sz="3200" b="1" dirty="0">
              <a:solidFill>
                <a:srgbClr val="00206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73506" y="1813092"/>
            <a:ext cx="3084035" cy="439639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04978" y="4429928"/>
            <a:ext cx="2383242" cy="2315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4126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399" y="585640"/>
            <a:ext cx="9601200" cy="1036850"/>
          </a:xfrm>
        </p:spPr>
        <p:txBody>
          <a:bodyPr>
            <a:noAutofit/>
          </a:bodyPr>
          <a:lstStyle/>
          <a:p>
            <a:pPr algn="ctr"/>
            <a:r>
              <a:rPr lang="es-ES" b="1" dirty="0">
                <a:solidFill>
                  <a:srgbClr val="FFFF00"/>
                </a:solidFill>
              </a:rPr>
              <a:t>2</a:t>
            </a:r>
            <a:r>
              <a:rPr lang="es-ES" b="1" dirty="0" smtClean="0">
                <a:solidFill>
                  <a:srgbClr val="FFFF00"/>
                </a:solidFill>
              </a:rPr>
              <a:t>. </a:t>
            </a:r>
            <a:r>
              <a:rPr lang="es-ES" b="1" dirty="0">
                <a:solidFill>
                  <a:srgbClr val="FFFF00"/>
                </a:solidFill>
              </a:rPr>
              <a:t>S</a:t>
            </a:r>
            <a:r>
              <a:rPr lang="es-ES" b="1" dirty="0" smtClean="0">
                <a:solidFill>
                  <a:srgbClr val="FFFF00"/>
                </a:solidFill>
              </a:rPr>
              <a:t>ANTIAGO, EL DE ALFEO. </a:t>
            </a:r>
            <a:br>
              <a:rPr lang="es-ES" b="1" dirty="0" smtClean="0">
                <a:solidFill>
                  <a:srgbClr val="FFFF00"/>
                </a:solidFill>
              </a:rPr>
            </a:br>
            <a:r>
              <a:rPr lang="es-ES" b="1" dirty="0" smtClean="0">
                <a:solidFill>
                  <a:srgbClr val="FFFF00"/>
                </a:solidFill>
              </a:rPr>
              <a:t>EL MENOR</a:t>
            </a:r>
            <a:r>
              <a:rPr lang="es-ES" b="1" dirty="0" smtClean="0">
                <a:solidFill>
                  <a:srgbClr val="002060"/>
                </a:solidFill>
              </a:rPr>
              <a:t/>
            </a:r>
            <a:br>
              <a:rPr lang="es-ES" b="1" dirty="0" smtClean="0">
                <a:solidFill>
                  <a:srgbClr val="002060"/>
                </a:solidFill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3202" y="1718632"/>
            <a:ext cx="5259637" cy="43434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s-ES" sz="3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ES" sz="3200" b="1" dirty="0">
                <a:solidFill>
                  <a:srgbClr val="002060"/>
                </a:solidFill>
              </a:rPr>
              <a:t>M</a:t>
            </a:r>
            <a:r>
              <a:rPr lang="es-ES" sz="3200" b="1" dirty="0" smtClean="0">
                <a:solidFill>
                  <a:srgbClr val="002060"/>
                </a:solidFill>
              </a:rPr>
              <a:t>encionado </a:t>
            </a:r>
            <a:r>
              <a:rPr lang="es-ES" sz="3200" b="1" dirty="0">
                <a:solidFill>
                  <a:srgbClr val="002060"/>
                </a:solidFill>
              </a:rPr>
              <a:t>una sola vez en cada evangelio sinóptico (Mc 3,18; Mt 10,3; Lc 6,15</a:t>
            </a:r>
            <a:r>
              <a:rPr lang="es-ES" sz="3200" b="1" dirty="0" smtClean="0">
                <a:solidFill>
                  <a:srgbClr val="002060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es-ES" sz="3200" b="1" dirty="0" smtClean="0">
                <a:solidFill>
                  <a:srgbClr val="002060"/>
                </a:solidFill>
              </a:rPr>
              <a:t>Su </a:t>
            </a:r>
            <a:r>
              <a:rPr lang="es-ES" sz="3200" b="1" dirty="0">
                <a:solidFill>
                  <a:srgbClr val="002060"/>
                </a:solidFill>
              </a:rPr>
              <a:t>madre era una </a:t>
            </a:r>
            <a:r>
              <a:rPr lang="es-ES" sz="3200" b="1" dirty="0" smtClean="0">
                <a:solidFill>
                  <a:srgbClr val="002060"/>
                </a:solidFill>
              </a:rPr>
              <a:t>de las </a:t>
            </a:r>
            <a:r>
              <a:rPr lang="es-ES" sz="3200" b="1" dirty="0">
                <a:solidFill>
                  <a:srgbClr val="002060"/>
                </a:solidFill>
              </a:rPr>
              <a:t>mujeres con nombre de María (Mr. 15:40</a:t>
            </a:r>
            <a:r>
              <a:rPr lang="es-ES" sz="3200" b="1" dirty="0" smtClean="0">
                <a:solidFill>
                  <a:srgbClr val="002060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es-ES" sz="3200" b="1" dirty="0" smtClean="0">
                <a:solidFill>
                  <a:srgbClr val="002060"/>
                </a:solidFill>
              </a:rPr>
              <a:t>Es </a:t>
            </a:r>
            <a:r>
              <a:rPr lang="es-ES" sz="3200" b="1" dirty="0">
                <a:solidFill>
                  <a:srgbClr val="002060"/>
                </a:solidFill>
              </a:rPr>
              <a:t>un apóstol sólo </a:t>
            </a:r>
            <a:r>
              <a:rPr lang="es-ES" sz="3200" b="1" dirty="0" smtClean="0">
                <a:solidFill>
                  <a:srgbClr val="002060"/>
                </a:solidFill>
              </a:rPr>
              <a:t>conocido por </a:t>
            </a:r>
            <a:r>
              <a:rPr lang="es-ES" sz="3200" b="1" dirty="0">
                <a:solidFill>
                  <a:srgbClr val="002060"/>
                </a:solidFill>
              </a:rPr>
              <a:t>su inclusión en las listas de los Doce, no habiendo otras </a:t>
            </a:r>
            <a:r>
              <a:rPr lang="es-ES" sz="3200" b="1" dirty="0" smtClean="0">
                <a:solidFill>
                  <a:srgbClr val="002060"/>
                </a:solidFill>
              </a:rPr>
              <a:t>referencias personales </a:t>
            </a:r>
            <a:r>
              <a:rPr lang="es-ES" sz="3200" b="1" dirty="0">
                <a:solidFill>
                  <a:srgbClr val="002060"/>
                </a:solidFill>
              </a:rPr>
              <a:t>en el Nuevo Testamento.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30246" y="1718632"/>
            <a:ext cx="3876002" cy="482089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82370" y="4931409"/>
            <a:ext cx="1906924" cy="185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19346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399" y="585640"/>
            <a:ext cx="9601200" cy="1036850"/>
          </a:xfrm>
        </p:spPr>
        <p:txBody>
          <a:bodyPr>
            <a:noAutofit/>
          </a:bodyPr>
          <a:lstStyle/>
          <a:p>
            <a:pPr algn="ctr"/>
            <a:r>
              <a:rPr lang="es-ES" b="1" dirty="0">
                <a:solidFill>
                  <a:srgbClr val="FFFF00"/>
                </a:solidFill>
              </a:rPr>
              <a:t>3</a:t>
            </a:r>
            <a:r>
              <a:rPr lang="es-ES" b="1" dirty="0" smtClean="0">
                <a:solidFill>
                  <a:srgbClr val="FFFF00"/>
                </a:solidFill>
              </a:rPr>
              <a:t>. </a:t>
            </a:r>
            <a:r>
              <a:rPr lang="es-ES" b="1" dirty="0">
                <a:solidFill>
                  <a:srgbClr val="FFFF00"/>
                </a:solidFill>
              </a:rPr>
              <a:t>S</a:t>
            </a:r>
            <a:r>
              <a:rPr lang="es-ES" b="1" dirty="0" smtClean="0">
                <a:solidFill>
                  <a:srgbClr val="FFFF00"/>
                </a:solidFill>
              </a:rPr>
              <a:t>ANTIAGO, EL PADRE DE JUDAS. </a:t>
            </a:r>
            <a:br>
              <a:rPr lang="es-ES" b="1" dirty="0" smtClean="0">
                <a:solidFill>
                  <a:srgbClr val="FFFF00"/>
                </a:solidFill>
              </a:rPr>
            </a:br>
            <a:r>
              <a:rPr lang="es-ES" b="1" dirty="0" smtClean="0">
                <a:solidFill>
                  <a:srgbClr val="002060"/>
                </a:solidFill>
              </a:rPr>
              <a:t/>
            </a:r>
            <a:br>
              <a:rPr lang="es-ES" b="1" dirty="0" smtClean="0">
                <a:solidFill>
                  <a:srgbClr val="002060"/>
                </a:solidFill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5235" y="1983036"/>
            <a:ext cx="5259637" cy="434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3600" b="1" dirty="0" smtClean="0">
              <a:solidFill>
                <a:srgbClr val="00206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4499" y="2997161"/>
            <a:ext cx="2383242" cy="2315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0109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399" y="585640"/>
            <a:ext cx="9601200" cy="1036850"/>
          </a:xfrm>
        </p:spPr>
        <p:txBody>
          <a:bodyPr>
            <a:noAutofit/>
          </a:bodyPr>
          <a:lstStyle/>
          <a:p>
            <a:pPr algn="ctr"/>
            <a:r>
              <a:rPr lang="es-ES" b="1" dirty="0" smtClean="0">
                <a:solidFill>
                  <a:srgbClr val="FFFF00"/>
                </a:solidFill>
              </a:rPr>
              <a:t>4. </a:t>
            </a:r>
            <a:r>
              <a:rPr lang="es-ES" b="1" dirty="0">
                <a:solidFill>
                  <a:srgbClr val="FFFF00"/>
                </a:solidFill>
              </a:rPr>
              <a:t>S</a:t>
            </a:r>
            <a:r>
              <a:rPr lang="es-ES" b="1" dirty="0" smtClean="0">
                <a:solidFill>
                  <a:srgbClr val="FFFF00"/>
                </a:solidFill>
              </a:rPr>
              <a:t>ANTIAGO, EL HERMANO DEL SEÑOR</a:t>
            </a:r>
            <a:r>
              <a:rPr lang="es-ES" b="1" dirty="0" smtClean="0">
                <a:solidFill>
                  <a:srgbClr val="002060"/>
                </a:solidFill>
              </a:rPr>
              <a:t/>
            </a:r>
            <a:br>
              <a:rPr lang="es-ES" b="1" dirty="0" smtClean="0">
                <a:solidFill>
                  <a:srgbClr val="002060"/>
                </a:solidFill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3202" y="1718632"/>
            <a:ext cx="5259637" cy="43434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s-ES" sz="3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ES" sz="3200" b="1" dirty="0" smtClean="0">
                <a:solidFill>
                  <a:srgbClr val="002060"/>
                </a:solidFill>
              </a:rPr>
              <a:t>Figura </a:t>
            </a:r>
            <a:r>
              <a:rPr lang="es-ES" sz="3200" b="1" dirty="0">
                <a:solidFill>
                  <a:srgbClr val="002060"/>
                </a:solidFill>
              </a:rPr>
              <a:t>destacada de la comunidad cristiana de </a:t>
            </a:r>
            <a:r>
              <a:rPr lang="es-ES" sz="3200" b="1" dirty="0" smtClean="0">
                <a:solidFill>
                  <a:srgbClr val="002060"/>
                </a:solidFill>
              </a:rPr>
              <a:t>Jerusalén.</a:t>
            </a:r>
          </a:p>
          <a:p>
            <a:pPr marL="0" indent="0" algn="just">
              <a:buNone/>
            </a:pPr>
            <a:r>
              <a:rPr lang="es-ES" sz="3200" b="1" dirty="0">
                <a:solidFill>
                  <a:srgbClr val="002060"/>
                </a:solidFill>
              </a:rPr>
              <a:t> Dado que el autor no se denomina en ningún momento apóstol, como el mismo Pablo hace casi siempre, todo parece indicar que </a:t>
            </a:r>
            <a:r>
              <a:rPr lang="es-ES" sz="3200" b="1" dirty="0" smtClean="0">
                <a:solidFill>
                  <a:srgbClr val="002060"/>
                </a:solidFill>
              </a:rPr>
              <a:t>es el autor. </a:t>
            </a:r>
          </a:p>
          <a:p>
            <a:pPr marL="0" indent="0" algn="just">
              <a:buNone/>
            </a:pPr>
            <a:r>
              <a:rPr lang="es-ES" sz="3200" b="1" dirty="0">
                <a:solidFill>
                  <a:srgbClr val="002060"/>
                </a:solidFill>
              </a:rPr>
              <a:t>D</a:t>
            </a:r>
            <a:r>
              <a:rPr lang="es-ES" sz="3200" b="1" dirty="0" smtClean="0">
                <a:solidFill>
                  <a:srgbClr val="002060"/>
                </a:solidFill>
              </a:rPr>
              <a:t>ifícilmente </a:t>
            </a:r>
            <a:r>
              <a:rPr lang="es-ES" sz="3200" b="1" dirty="0">
                <a:solidFill>
                  <a:srgbClr val="002060"/>
                </a:solidFill>
              </a:rPr>
              <a:t>hubiera asegurado la pervivencia de la obra su atribución a un Santiago desconocido.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3665" y="1893007"/>
            <a:ext cx="3232934" cy="456716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87409" y="5022775"/>
            <a:ext cx="1672819" cy="176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98787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399" y="585640"/>
            <a:ext cx="9601200" cy="1036850"/>
          </a:xfrm>
        </p:spPr>
        <p:txBody>
          <a:bodyPr>
            <a:noAutofit/>
          </a:bodyPr>
          <a:lstStyle/>
          <a:p>
            <a:pPr algn="ctr"/>
            <a:r>
              <a:rPr lang="es-ES" b="1" dirty="0" smtClean="0">
                <a:solidFill>
                  <a:srgbClr val="FFFF00"/>
                </a:solidFill>
              </a:rPr>
              <a:t>4. </a:t>
            </a:r>
            <a:r>
              <a:rPr lang="es-ES" b="1" dirty="0">
                <a:solidFill>
                  <a:srgbClr val="FFFF00"/>
                </a:solidFill>
              </a:rPr>
              <a:t>S</a:t>
            </a:r>
            <a:r>
              <a:rPr lang="es-ES" b="1" dirty="0" smtClean="0">
                <a:solidFill>
                  <a:srgbClr val="FFFF00"/>
                </a:solidFill>
              </a:rPr>
              <a:t>ANTIAGO, EL HERMANO DEL SEÑOR</a:t>
            </a:r>
            <a:r>
              <a:rPr lang="es-ES" b="1" dirty="0" smtClean="0">
                <a:solidFill>
                  <a:srgbClr val="002060"/>
                </a:solidFill>
              </a:rPr>
              <a:t/>
            </a:r>
            <a:br>
              <a:rPr lang="es-ES" b="1" dirty="0" smtClean="0">
                <a:solidFill>
                  <a:srgbClr val="002060"/>
                </a:solidFill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3202" y="1718632"/>
            <a:ext cx="6041834" cy="495759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s-ES" sz="3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ES" sz="4000" b="1" dirty="0" smtClean="0">
                <a:solidFill>
                  <a:srgbClr val="002060"/>
                </a:solidFill>
              </a:rPr>
              <a:t>Jesús le  hizo una </a:t>
            </a:r>
            <a:r>
              <a:rPr lang="es-ES" sz="4000" b="1" dirty="0">
                <a:solidFill>
                  <a:srgbClr val="002060"/>
                </a:solidFill>
              </a:rPr>
              <a:t>aparición especial después de su R</a:t>
            </a:r>
            <a:r>
              <a:rPr lang="es-ES" sz="4000" b="1" dirty="0" smtClean="0">
                <a:solidFill>
                  <a:srgbClr val="002060"/>
                </a:solidFill>
              </a:rPr>
              <a:t>esurrección. </a:t>
            </a:r>
          </a:p>
          <a:p>
            <a:pPr marL="0" indent="0" algn="just">
              <a:buNone/>
            </a:pPr>
            <a:r>
              <a:rPr lang="es-ES" sz="4000" b="1" dirty="0" smtClean="0">
                <a:solidFill>
                  <a:srgbClr val="002060"/>
                </a:solidFill>
              </a:rPr>
              <a:t>Martirizado en el año 62</a:t>
            </a:r>
          </a:p>
          <a:p>
            <a:pPr marL="0" indent="0" algn="just">
              <a:buNone/>
            </a:pPr>
            <a:r>
              <a:rPr lang="es-ES" sz="4000" b="1" dirty="0" smtClean="0">
                <a:solidFill>
                  <a:srgbClr val="002060"/>
                </a:solidFill>
              </a:rPr>
              <a:t>Santiago , </a:t>
            </a:r>
            <a:r>
              <a:rPr lang="es-ES" sz="4000" b="1" dirty="0">
                <a:solidFill>
                  <a:srgbClr val="002060"/>
                </a:solidFill>
              </a:rPr>
              <a:t>habló en un lugar destacado en la asamblea de «los apóstoles y los ancianos» en </a:t>
            </a:r>
            <a:r>
              <a:rPr lang="es-ES" sz="4000" b="1" dirty="0" smtClean="0">
                <a:solidFill>
                  <a:srgbClr val="002060"/>
                </a:solidFill>
              </a:rPr>
              <a:t>Jerusalén, siendo el primer obispo de Jerusalén</a:t>
            </a:r>
            <a:endParaRPr lang="es-ES" sz="4000" b="1" dirty="0">
              <a:solidFill>
                <a:srgbClr val="00206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3665" y="1893007"/>
            <a:ext cx="3232934" cy="456716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87409" y="5022775"/>
            <a:ext cx="1672819" cy="176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07217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rección de ventas 16 X 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6309194_TF03431374.potx" id="{2F4881FE-CC89-4BA2-8CDB-3DBC2C76D3AE}" vid="{483BB0BA-DA05-41FE-B907-E782209F8221}"/>
    </a:ext>
  </a:extLst>
</a:theme>
</file>

<file path=ppt/theme/theme2.xml><?xml version="1.0" encoding="utf-8"?>
<a:theme xmlns:a="http://schemas.openxmlformats.org/drawingml/2006/main" name="Tema de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dirección empresarial (panorámica)</Template>
  <TotalTime>1226</TotalTime>
  <Words>1624</Words>
  <Application>Microsoft Office PowerPoint</Application>
  <PresentationFormat>Personalizado</PresentationFormat>
  <Paragraphs>142</Paragraphs>
  <Slides>28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Dirección de ventas 16 X 9</vt:lpstr>
      <vt:lpstr>CARTA DE  SANTIAGO</vt:lpstr>
      <vt:lpstr>AUTORÍA</vt:lpstr>
      <vt:lpstr>EL NOMBRE DE SANTIAGO. ORIGEN Y VARIANTES</vt:lpstr>
      <vt:lpstr>Diapositiva 4</vt:lpstr>
      <vt:lpstr>1. SANTIAGO, EL HIJO DE ZEBEDEO.  EL MAYOR </vt:lpstr>
      <vt:lpstr>2. SANTIAGO, EL DE ALFEO.  EL MENOR </vt:lpstr>
      <vt:lpstr>3. SANTIAGO, EL PADRE DE JUDAS.   </vt:lpstr>
      <vt:lpstr>4. SANTIAGO, EL HERMANO DEL SEÑOR </vt:lpstr>
      <vt:lpstr>4. SANTIAGO, EL HERMANO DEL SEÑOR </vt:lpstr>
      <vt:lpstr>4. SANTIAGO, EL HERMANO DEL SEÑOR </vt:lpstr>
      <vt:lpstr>5. LA PSEUDONIMIA  </vt:lpstr>
      <vt:lpstr>DESTINATARIOS</vt:lpstr>
      <vt:lpstr>Diapositiva 13</vt:lpstr>
      <vt:lpstr>Diapositiva 14</vt:lpstr>
      <vt:lpstr>¿CÚANDO SE ESCRIBIÓ?</vt:lpstr>
      <vt:lpstr>Diseño de título y contenido con lista</vt:lpstr>
      <vt:lpstr>INCLUSIÓN  EN EL CANON BÍBLICO</vt:lpstr>
      <vt:lpstr>Diapositiva 18</vt:lpstr>
      <vt:lpstr>RELACIONES LITERARIAS</vt:lpstr>
      <vt:lpstr>Diapositiva 20</vt:lpstr>
      <vt:lpstr>Diapositiva 21</vt:lpstr>
      <vt:lpstr>Diapositiva 22</vt:lpstr>
      <vt:lpstr>ESTRUCTURA</vt:lpstr>
      <vt:lpstr>Diapositiva 24</vt:lpstr>
      <vt:lpstr>Diapositiva 25</vt:lpstr>
      <vt:lpstr>Diapositiva 26</vt:lpstr>
      <vt:lpstr>Diseño de título y contenido con lista</vt:lpstr>
      <vt:lpstr>Diapositiva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CARTA DE  SANTIAGO</dc:title>
  <dc:creator>Cuenta Microsoft</dc:creator>
  <cp:lastModifiedBy>Manuel Hernandez</cp:lastModifiedBy>
  <cp:revision>24</cp:revision>
  <dcterms:created xsi:type="dcterms:W3CDTF">2022-05-03T23:12:54Z</dcterms:created>
  <dcterms:modified xsi:type="dcterms:W3CDTF">2022-05-21T14:49:00Z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