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7" r:id="rId2"/>
    <p:sldId id="260" r:id="rId3"/>
    <p:sldId id="267" r:id="rId4"/>
    <p:sldId id="289" r:id="rId5"/>
    <p:sldId id="261" r:id="rId6"/>
    <p:sldId id="258" r:id="rId7"/>
    <p:sldId id="291" r:id="rId8"/>
    <p:sldId id="292" r:id="rId9"/>
    <p:sldId id="293" r:id="rId10"/>
    <p:sldId id="294" r:id="rId11"/>
    <p:sldId id="295" r:id="rId12"/>
    <p:sldId id="316" r:id="rId13"/>
    <p:sldId id="315" r:id="rId14"/>
    <p:sldId id="314" r:id="rId15"/>
    <p:sldId id="290" r:id="rId16"/>
    <p:sldId id="269" r:id="rId17"/>
    <p:sldId id="296" r:id="rId18"/>
    <p:sldId id="297" r:id="rId19"/>
    <p:sldId id="298" r:id="rId20"/>
    <p:sldId id="302" r:id="rId21"/>
    <p:sldId id="299" r:id="rId22"/>
    <p:sldId id="300" r:id="rId23"/>
    <p:sldId id="301" r:id="rId24"/>
    <p:sldId id="303" r:id="rId25"/>
    <p:sldId id="304" r:id="rId26"/>
    <p:sldId id="305" r:id="rId27"/>
    <p:sldId id="306" r:id="rId28"/>
    <p:sldId id="307" r:id="rId29"/>
    <p:sldId id="308" r:id="rId30"/>
    <p:sldId id="309" r:id="rId31"/>
    <p:sldId id="310" r:id="rId32"/>
    <p:sldId id="311" r:id="rId33"/>
    <p:sldId id="312" r:id="rId3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529" autoAdjust="0"/>
  </p:normalViewPr>
  <p:slideViewPr>
    <p:cSldViewPr snapToGrid="0">
      <p:cViewPr varScale="1">
        <p:scale>
          <a:sx n="55" d="100"/>
          <a:sy n="55" d="100"/>
        </p:scale>
        <p:origin x="-658"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2" d="100"/>
          <a:sy n="72" d="100"/>
        </p:scale>
        <p:origin x="4146"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A08F340-2088-44BB-8ED7-3D8CA093D8CF}" type="datetime1">
              <a:rPr lang="es-ES" smtClean="0"/>
              <a:pPr rtl="0"/>
              <a:t>21/05/2022</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4A4F617-7A30-41D4-AB86-5D833C98E18B}" type="slidenum">
              <a:rPr lang="es-ES" smtClean="0"/>
              <a:pPr rtl="0"/>
              <a:t>‹Nº›</a:t>
            </a:fld>
            <a:endParaRPr lang="es-ES" dirty="0"/>
          </a:p>
        </p:txBody>
      </p:sp>
    </p:spTree>
    <p:extLst>
      <p:ext uri="{BB962C8B-B14F-4D97-AF65-F5344CB8AC3E}">
        <p14:creationId xmlns:p14="http://schemas.microsoft.com/office/powerpoint/2010/main" xmlns="" val="994624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4097521-A99F-4338-BA65-8121DD1D8F63}" type="datetime1">
              <a:rPr lang="es-ES" noProof="0" smtClean="0"/>
              <a:pPr rtl="0"/>
              <a:t>21/05/2022</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Haga clic para modificar los estilos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9A179D-2D27-49E2-B022-8EDDA2EFE682}" type="slidenum">
              <a:rPr lang="es-ES" noProof="0" smtClean="0"/>
              <a:pPr rtl="0"/>
              <a:t>‹Nº›</a:t>
            </a:fld>
            <a:endParaRPr lang="es-ES" noProof="0" dirty="0"/>
          </a:p>
        </p:txBody>
      </p:sp>
    </p:spTree>
    <p:extLst>
      <p:ext uri="{BB962C8B-B14F-4D97-AF65-F5344CB8AC3E}">
        <p14:creationId xmlns:p14="http://schemas.microsoft.com/office/powerpoint/2010/main" xmlns="" val="11746034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r>
              <a:rPr lang="es-ES" sz="1200" i="1" dirty="0">
                <a:latin typeface="Arial" pitchFamily="34" charset="0"/>
                <a:cs typeface="Arial" pitchFamily="34" charset="0"/>
              </a:rPr>
              <a:t>Para cambiar la imagen de esta diapositiva, seleccione la imagen y elimínela. Después, haga clic en el icono Imágenes del marcador de posición para insertar su propia imagen.</a:t>
            </a:r>
          </a:p>
          <a:p>
            <a:pPr rtl="0"/>
            <a:endParaRPr lang="es-ES" dirty="0"/>
          </a:p>
        </p:txBody>
      </p:sp>
      <p:sp>
        <p:nvSpPr>
          <p:cNvPr id="4" name="Marcador de posición de número de diapositiva 3"/>
          <p:cNvSpPr>
            <a:spLocks noGrp="1"/>
          </p:cNvSpPr>
          <p:nvPr>
            <p:ph type="sldNum" sz="quarter" idx="10"/>
          </p:nvPr>
        </p:nvSpPr>
        <p:spPr/>
        <p:txBody>
          <a:bodyPr rtlCol="0"/>
          <a:lstStyle/>
          <a:p>
            <a:pPr rtl="0"/>
            <a:fld id="{1B9A179D-2D27-49E2-B022-8EDDA2EFE682}" type="slidenum">
              <a:rPr lang="es-ES" smtClean="0"/>
              <a:pPr rtl="0"/>
              <a:t>1</a:t>
            </a:fld>
            <a:endParaRPr lang="es-ES" dirty="0"/>
          </a:p>
        </p:txBody>
      </p:sp>
    </p:spTree>
    <p:extLst>
      <p:ext uri="{BB962C8B-B14F-4D97-AF65-F5344CB8AC3E}">
        <p14:creationId xmlns:p14="http://schemas.microsoft.com/office/powerpoint/2010/main" xmlns=""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12</a:t>
            </a:fld>
            <a:endParaRPr lang="es-ES" dirty="0"/>
          </a:p>
        </p:txBody>
      </p:sp>
    </p:spTree>
    <p:extLst>
      <p:ext uri="{BB962C8B-B14F-4D97-AF65-F5344CB8AC3E}">
        <p14:creationId xmlns:p14="http://schemas.microsoft.com/office/powerpoint/2010/main" xmlns="" val="35103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13</a:t>
            </a:fld>
            <a:endParaRPr lang="es-ES" dirty="0"/>
          </a:p>
        </p:txBody>
      </p:sp>
    </p:spTree>
    <p:extLst>
      <p:ext uri="{BB962C8B-B14F-4D97-AF65-F5344CB8AC3E}">
        <p14:creationId xmlns:p14="http://schemas.microsoft.com/office/powerpoint/2010/main" xmlns="" val="78895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14</a:t>
            </a:fld>
            <a:endParaRPr lang="es-ES" dirty="0"/>
          </a:p>
        </p:txBody>
      </p:sp>
    </p:spTree>
    <p:extLst>
      <p:ext uri="{BB962C8B-B14F-4D97-AF65-F5344CB8AC3E}">
        <p14:creationId xmlns:p14="http://schemas.microsoft.com/office/powerpoint/2010/main" xmlns="" val="286233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16</a:t>
            </a:fld>
            <a:endParaRPr lang="es-ES" dirty="0"/>
          </a:p>
        </p:txBody>
      </p:sp>
    </p:spTree>
    <p:extLst>
      <p:ext uri="{BB962C8B-B14F-4D97-AF65-F5344CB8AC3E}">
        <p14:creationId xmlns:p14="http://schemas.microsoft.com/office/powerpoint/2010/main" xmlns="" val="2051568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17</a:t>
            </a:fld>
            <a:endParaRPr lang="es-ES" dirty="0"/>
          </a:p>
        </p:txBody>
      </p:sp>
    </p:spTree>
    <p:extLst>
      <p:ext uri="{BB962C8B-B14F-4D97-AF65-F5344CB8AC3E}">
        <p14:creationId xmlns:p14="http://schemas.microsoft.com/office/powerpoint/2010/main" xmlns="" val="6669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18</a:t>
            </a:fld>
            <a:endParaRPr lang="es-ES" dirty="0"/>
          </a:p>
        </p:txBody>
      </p:sp>
    </p:spTree>
    <p:extLst>
      <p:ext uri="{BB962C8B-B14F-4D97-AF65-F5344CB8AC3E}">
        <p14:creationId xmlns:p14="http://schemas.microsoft.com/office/powerpoint/2010/main" xmlns="" val="387262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19</a:t>
            </a:fld>
            <a:endParaRPr lang="es-ES" dirty="0"/>
          </a:p>
        </p:txBody>
      </p:sp>
    </p:spTree>
    <p:extLst>
      <p:ext uri="{BB962C8B-B14F-4D97-AF65-F5344CB8AC3E}">
        <p14:creationId xmlns:p14="http://schemas.microsoft.com/office/powerpoint/2010/main" xmlns="" val="1508958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20</a:t>
            </a:fld>
            <a:endParaRPr lang="es-ES" dirty="0"/>
          </a:p>
        </p:txBody>
      </p:sp>
    </p:spTree>
    <p:extLst>
      <p:ext uri="{BB962C8B-B14F-4D97-AF65-F5344CB8AC3E}">
        <p14:creationId xmlns:p14="http://schemas.microsoft.com/office/powerpoint/2010/main" xmlns="" val="3345007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21</a:t>
            </a:fld>
            <a:endParaRPr lang="es-ES" dirty="0"/>
          </a:p>
        </p:txBody>
      </p:sp>
    </p:spTree>
    <p:extLst>
      <p:ext uri="{BB962C8B-B14F-4D97-AF65-F5344CB8AC3E}">
        <p14:creationId xmlns:p14="http://schemas.microsoft.com/office/powerpoint/2010/main" xmlns="" val="2803435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22</a:t>
            </a:fld>
            <a:endParaRPr lang="es-ES" dirty="0"/>
          </a:p>
        </p:txBody>
      </p:sp>
    </p:spTree>
    <p:extLst>
      <p:ext uri="{BB962C8B-B14F-4D97-AF65-F5344CB8AC3E}">
        <p14:creationId xmlns:p14="http://schemas.microsoft.com/office/powerpoint/2010/main" xmlns="" val="81404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a:t>
            </a:fld>
            <a:endParaRPr lang="es-ES" dirty="0"/>
          </a:p>
        </p:txBody>
      </p:sp>
    </p:spTree>
    <p:extLst>
      <p:ext uri="{BB962C8B-B14F-4D97-AF65-F5344CB8AC3E}">
        <p14:creationId xmlns:p14="http://schemas.microsoft.com/office/powerpoint/2010/main" xmlns="" val="161965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23</a:t>
            </a:fld>
            <a:endParaRPr lang="es-ES" dirty="0"/>
          </a:p>
        </p:txBody>
      </p:sp>
    </p:spTree>
    <p:extLst>
      <p:ext uri="{BB962C8B-B14F-4D97-AF65-F5344CB8AC3E}">
        <p14:creationId xmlns:p14="http://schemas.microsoft.com/office/powerpoint/2010/main" xmlns="" val="868806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24</a:t>
            </a:fld>
            <a:endParaRPr lang="es-ES" dirty="0"/>
          </a:p>
        </p:txBody>
      </p:sp>
    </p:spTree>
    <p:extLst>
      <p:ext uri="{BB962C8B-B14F-4D97-AF65-F5344CB8AC3E}">
        <p14:creationId xmlns:p14="http://schemas.microsoft.com/office/powerpoint/2010/main" xmlns="" val="1786562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25</a:t>
            </a:fld>
            <a:endParaRPr lang="es-ES" dirty="0"/>
          </a:p>
        </p:txBody>
      </p:sp>
    </p:spTree>
    <p:extLst>
      <p:ext uri="{BB962C8B-B14F-4D97-AF65-F5344CB8AC3E}">
        <p14:creationId xmlns:p14="http://schemas.microsoft.com/office/powerpoint/2010/main" xmlns="" val="2188083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26</a:t>
            </a:fld>
            <a:endParaRPr lang="es-ES" dirty="0"/>
          </a:p>
        </p:txBody>
      </p:sp>
    </p:spTree>
    <p:extLst>
      <p:ext uri="{BB962C8B-B14F-4D97-AF65-F5344CB8AC3E}">
        <p14:creationId xmlns:p14="http://schemas.microsoft.com/office/powerpoint/2010/main" xmlns="" val="1843517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27</a:t>
            </a:fld>
            <a:endParaRPr lang="es-ES" dirty="0"/>
          </a:p>
        </p:txBody>
      </p:sp>
    </p:spTree>
    <p:extLst>
      <p:ext uri="{BB962C8B-B14F-4D97-AF65-F5344CB8AC3E}">
        <p14:creationId xmlns:p14="http://schemas.microsoft.com/office/powerpoint/2010/main" xmlns="" val="2526424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28</a:t>
            </a:fld>
            <a:endParaRPr lang="es-ES" dirty="0"/>
          </a:p>
        </p:txBody>
      </p:sp>
    </p:spTree>
    <p:extLst>
      <p:ext uri="{BB962C8B-B14F-4D97-AF65-F5344CB8AC3E}">
        <p14:creationId xmlns:p14="http://schemas.microsoft.com/office/powerpoint/2010/main" xmlns="" val="32588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29</a:t>
            </a:fld>
            <a:endParaRPr lang="es-ES" dirty="0"/>
          </a:p>
        </p:txBody>
      </p:sp>
    </p:spTree>
    <p:extLst>
      <p:ext uri="{BB962C8B-B14F-4D97-AF65-F5344CB8AC3E}">
        <p14:creationId xmlns:p14="http://schemas.microsoft.com/office/powerpoint/2010/main" xmlns="" val="2558912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31</a:t>
            </a:fld>
            <a:endParaRPr lang="es-ES" dirty="0"/>
          </a:p>
        </p:txBody>
      </p:sp>
    </p:spTree>
    <p:extLst>
      <p:ext uri="{BB962C8B-B14F-4D97-AF65-F5344CB8AC3E}">
        <p14:creationId xmlns:p14="http://schemas.microsoft.com/office/powerpoint/2010/main" xmlns="" val="2136862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32</a:t>
            </a:fld>
            <a:endParaRPr lang="es-ES" dirty="0"/>
          </a:p>
        </p:txBody>
      </p:sp>
    </p:spTree>
    <p:extLst>
      <p:ext uri="{BB962C8B-B14F-4D97-AF65-F5344CB8AC3E}">
        <p14:creationId xmlns:p14="http://schemas.microsoft.com/office/powerpoint/2010/main" xmlns="" val="3295426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33</a:t>
            </a:fld>
            <a:endParaRPr lang="es-ES" dirty="0"/>
          </a:p>
        </p:txBody>
      </p:sp>
    </p:spTree>
    <p:extLst>
      <p:ext uri="{BB962C8B-B14F-4D97-AF65-F5344CB8AC3E}">
        <p14:creationId xmlns:p14="http://schemas.microsoft.com/office/powerpoint/2010/main" xmlns="" val="318002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4</a:t>
            </a:fld>
            <a:endParaRPr lang="es-ES" dirty="0"/>
          </a:p>
        </p:txBody>
      </p:sp>
    </p:spTree>
    <p:extLst>
      <p:ext uri="{BB962C8B-B14F-4D97-AF65-F5344CB8AC3E}">
        <p14:creationId xmlns:p14="http://schemas.microsoft.com/office/powerpoint/2010/main" xmlns="" val="22566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6</a:t>
            </a:fld>
            <a:endParaRPr lang="es-ES" dirty="0"/>
          </a:p>
        </p:txBody>
      </p:sp>
    </p:spTree>
    <p:extLst>
      <p:ext uri="{BB962C8B-B14F-4D97-AF65-F5344CB8AC3E}">
        <p14:creationId xmlns:p14="http://schemas.microsoft.com/office/powerpoint/2010/main" xmlns="" val="131256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7</a:t>
            </a:fld>
            <a:endParaRPr lang="es-ES" dirty="0"/>
          </a:p>
        </p:txBody>
      </p:sp>
    </p:spTree>
    <p:extLst>
      <p:ext uri="{BB962C8B-B14F-4D97-AF65-F5344CB8AC3E}">
        <p14:creationId xmlns:p14="http://schemas.microsoft.com/office/powerpoint/2010/main" xmlns="" val="354747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8</a:t>
            </a:fld>
            <a:endParaRPr lang="es-ES" dirty="0"/>
          </a:p>
        </p:txBody>
      </p:sp>
    </p:spTree>
    <p:extLst>
      <p:ext uri="{BB962C8B-B14F-4D97-AF65-F5344CB8AC3E}">
        <p14:creationId xmlns:p14="http://schemas.microsoft.com/office/powerpoint/2010/main" xmlns="" val="1419611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9</a:t>
            </a:fld>
            <a:endParaRPr lang="es-ES" dirty="0"/>
          </a:p>
        </p:txBody>
      </p:sp>
    </p:spTree>
    <p:extLst>
      <p:ext uri="{BB962C8B-B14F-4D97-AF65-F5344CB8AC3E}">
        <p14:creationId xmlns:p14="http://schemas.microsoft.com/office/powerpoint/2010/main" xmlns="" val="59770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10</a:t>
            </a:fld>
            <a:endParaRPr lang="es-ES" dirty="0"/>
          </a:p>
        </p:txBody>
      </p:sp>
    </p:spTree>
    <p:extLst>
      <p:ext uri="{BB962C8B-B14F-4D97-AF65-F5344CB8AC3E}">
        <p14:creationId xmlns:p14="http://schemas.microsoft.com/office/powerpoint/2010/main" xmlns="" val="355810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1B9A179D-2D27-49E2-B022-8EDDA2EFE682}" type="slidenum">
              <a:rPr lang="es-ES" smtClean="0"/>
              <a:pPr rtl="0"/>
              <a:t>11</a:t>
            </a:fld>
            <a:endParaRPr lang="es-ES" dirty="0"/>
          </a:p>
        </p:txBody>
      </p:sp>
    </p:spTree>
    <p:extLst>
      <p:ext uri="{BB962C8B-B14F-4D97-AF65-F5344CB8AC3E}">
        <p14:creationId xmlns:p14="http://schemas.microsoft.com/office/powerpoint/2010/main" xmlns="" val="263700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2" name="Forma libre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noAutofit/>
          </a:bodyPr>
          <a:lstStyle/>
          <a:p>
            <a:pPr rtl="0"/>
            <a:endParaRPr lang="es-ES" sz="1800" noProof="0" dirty="0"/>
          </a:p>
        </p:txBody>
      </p:sp>
      <p:sp>
        <p:nvSpPr>
          <p:cNvPr id="7" name="Forma libre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8" name="Forma libre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95400" y="4572000"/>
            <a:ext cx="6400800" cy="1600200"/>
          </a:xfrm>
        </p:spPr>
        <p:txBody>
          <a:bodyPr rtlCol="0"/>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xmlns="" val="5125859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55134"/>
            <a:ext cx="9601200" cy="103685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hasCustomPrompt="1"/>
          </p:nvPr>
        </p:nvSpPr>
        <p:spPr>
          <a:xfrm>
            <a:off x="1295400" y="1828800"/>
            <a:ext cx="3017520" cy="4343400"/>
          </a:xfrm>
        </p:spPr>
        <p:txBody>
          <a:bodyPr rtlCol="0" anchor="ctr">
            <a:normAutofit/>
          </a:bodyPr>
          <a:lstStyle>
            <a:lvl1pPr marL="0" indent="0" rtl="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smtClean="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2385F3BE-1600-4C26-AD94-3CF9B6A369FC}" type="datetime1">
              <a:rPr lang="es-ES" noProof="0" smtClean="0"/>
              <a:pPr rtl="0"/>
              <a:t>21/05/2022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10675900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Dos imágenes con leyendas">
    <p:spTree>
      <p:nvGrpSpPr>
        <p:cNvPr id="1" name=""/>
        <p:cNvGrpSpPr/>
        <p:nvPr/>
      </p:nvGrpSpPr>
      <p:grpSpPr>
        <a:xfrm>
          <a:off x="0" y="0"/>
          <a:ext cx="0" cy="0"/>
          <a:chOff x="0" y="0"/>
          <a:chExt cx="0" cy="0"/>
        </a:xfrm>
      </p:grpSpPr>
      <p:sp>
        <p:nvSpPr>
          <p:cNvPr id="9" name="Rectángulo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12" name="Rectángulo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dirty="0"/>
          </a:p>
        </p:txBody>
      </p:sp>
      <p:sp>
        <p:nvSpPr>
          <p:cNvPr id="2" name="Título 1"/>
          <p:cNvSpPr>
            <a:spLocks noGrp="1"/>
          </p:cNvSpPr>
          <p:nvPr>
            <p:ph type="title"/>
          </p:nvPr>
        </p:nvSpPr>
        <p:spPr>
          <a:xfrm>
            <a:off x="1295400" y="255134"/>
            <a:ext cx="9601200" cy="1036850"/>
          </a:xfrm>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quiera agregar"/>
          <p:cNvSpPr>
            <a:spLocks noGrp="1"/>
          </p:cNvSpPr>
          <p:nvPr>
            <p:ph type="pic" idx="1"/>
          </p:nvPr>
        </p:nvSpPr>
        <p:spPr>
          <a:xfrm>
            <a:off x="1298448"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hasCustomPrompt="1"/>
          </p:nvPr>
        </p:nvSpPr>
        <p:spPr bwMode="invGray">
          <a:xfrm>
            <a:off x="1371273" y="5333098"/>
            <a:ext cx="4420252" cy="839102"/>
          </a:xfrm>
        </p:spPr>
        <p:txBody>
          <a:bodyPr rtlCol="0" anchor="t">
            <a:normAutofit/>
          </a:bodyPr>
          <a:lstStyle>
            <a:lvl1pPr marL="0" indent="0" rtl="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smtClean="0"/>
              <a:t>Haga clic para editar los estilos de texto maestro</a:t>
            </a:r>
          </a:p>
        </p:txBody>
      </p:sp>
      <p:sp>
        <p:nvSpPr>
          <p:cNvPr id="8" name="Marcador de posición de imagen 2" descr="Marcador de posición vacío para agregar una imagen. Haga clic en el marcador de posición y seleccione la imagen que desee agregar"/>
          <p:cNvSpPr>
            <a:spLocks noGrp="1"/>
          </p:cNvSpPr>
          <p:nvPr>
            <p:ph type="pic" idx="13"/>
          </p:nvPr>
        </p:nvSpPr>
        <p:spPr>
          <a:xfrm>
            <a:off x="6324600" y="1828801"/>
            <a:ext cx="4572000" cy="3428999"/>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dirty="0" smtClean="0"/>
              <a:t>Haga clic en el icono para agregar una imagen</a:t>
            </a:r>
            <a:endParaRPr lang="es-ES" noProof="0" dirty="0"/>
          </a:p>
        </p:txBody>
      </p:sp>
      <p:sp>
        <p:nvSpPr>
          <p:cNvPr id="13" name="Marcador de posición de texto 3"/>
          <p:cNvSpPr>
            <a:spLocks noGrp="1"/>
          </p:cNvSpPr>
          <p:nvPr>
            <p:ph type="body" sz="half" idx="14" hasCustomPrompt="1"/>
          </p:nvPr>
        </p:nvSpPr>
        <p:spPr bwMode="invGray">
          <a:xfrm>
            <a:off x="6412954" y="5333098"/>
            <a:ext cx="4420252" cy="839102"/>
          </a:xfrm>
        </p:spPr>
        <p:txBody>
          <a:bodyPr rtlCol="0" anchor="t">
            <a:normAutofit/>
          </a:bodyPr>
          <a:lstStyle>
            <a:lvl1pPr marL="0" indent="0" rtl="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smtClean="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AA9B7A0A-D96C-4738-9043-43F1E1ABEF13}" type="datetime1">
              <a:rPr lang="es-ES" noProof="0" smtClean="0"/>
              <a:pPr rtl="0"/>
              <a:t>21/05/2022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394401045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p:txBody>
          <a:bodyPr vert="eaVert"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4DEAB328-BACF-4E92-A318-E4F1B671BAAF}" type="datetime1">
              <a:rPr lang="es-ES" noProof="0" smtClean="0"/>
              <a:pPr rtl="0"/>
              <a:t>21/05/2022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10929453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ángulo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vertical 1"/>
          <p:cNvSpPr>
            <a:spLocks noGrp="1"/>
          </p:cNvSpPr>
          <p:nvPr>
            <p:ph type="title" orient="vert"/>
          </p:nvPr>
        </p:nvSpPr>
        <p:spPr>
          <a:xfrm>
            <a:off x="9871318" y="685800"/>
            <a:ext cx="1033272" cy="54864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hasCustomPrompt="1"/>
          </p:nvPr>
        </p:nvSpPr>
        <p:spPr>
          <a:xfrm>
            <a:off x="1295400" y="685800"/>
            <a:ext cx="7976754" cy="5486400"/>
          </a:xfrm>
        </p:spPr>
        <p:txBody>
          <a:bodyPr vert="eaVert"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9A714E7B-C5C3-472A-BBC4-D9BC34294828}" type="datetime1">
              <a:rPr lang="es-ES" noProof="0" smtClean="0"/>
              <a:pPr rtl="0"/>
              <a:t>21/05/2022</a:t>
            </a:fld>
            <a:endParaRPr lang="es-ES" noProof="0" dirty="0"/>
          </a:p>
        </p:txBody>
      </p:sp>
      <p:sp>
        <p:nvSpPr>
          <p:cNvPr id="6" name="Marcador de posición de número de diapositiva 5"/>
          <p:cNvSpPr>
            <a:spLocks noGrp="1"/>
          </p:cNvSpPr>
          <p:nvPr>
            <p:ph type="sldNum" sz="quarter" idx="12"/>
          </p:nvPr>
        </p:nvSpPr>
        <p:spPr/>
        <p:txBody>
          <a:bodyPr rtlCol="0"/>
          <a:lstStyle>
            <a:lvl1pPr>
              <a:defRPr>
                <a:solidFill>
                  <a:schemeClr val="bg1"/>
                </a:solidFill>
              </a:defRPr>
            </a:lvl1pPr>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180411032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hasCustomPrompt="1"/>
          </p:nvPr>
        </p:nvSpPr>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posición de fecha 3"/>
          <p:cNvSpPr>
            <a:spLocks noGrp="1"/>
          </p:cNvSpPr>
          <p:nvPr>
            <p:ph type="dt" sz="half" idx="10"/>
          </p:nvPr>
        </p:nvSpPr>
        <p:spPr/>
        <p:txBody>
          <a:bodyPr rtlCol="0"/>
          <a:lstStyle/>
          <a:p>
            <a:pPr rtl="0"/>
            <a:fld id="{90614DC5-2C16-48EA-975F-E0CE78A7BC43}" type="datetime1">
              <a:rPr lang="es-ES" noProof="0" smtClean="0"/>
              <a:pPr rtl="0"/>
              <a:t>21/05/2022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59618231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10" name="Rectángulo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es-ES" sz="1800" noProof="0" dirty="0"/>
          </a:p>
        </p:txBody>
      </p:sp>
      <p:sp>
        <p:nvSpPr>
          <p:cNvPr id="11" name="Forma libre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12" name="Forma libre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defRPr>
            </a:lvl1pPr>
          </a:lstStyle>
          <a:p>
            <a:pPr rtl="0"/>
            <a:r>
              <a:rPr lang="es-ES" noProof="0" smtClean="0"/>
              <a:t>Haga clic para modificar el estilo de título del patrón</a:t>
            </a:r>
            <a:endParaRPr lang="es-ES" noProof="0" dirty="0"/>
          </a:p>
        </p:txBody>
      </p:sp>
      <p:sp>
        <p:nvSpPr>
          <p:cNvPr id="15" name="Marcador de posición de imagen 14" descr="Marcador de posición vacío para agregar una imagen. Haga clic en el marcador de posición y seleccione la imagen que desee agregar"/>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defRPr>
            </a:lvl1pPr>
          </a:lstStyle>
          <a:p>
            <a:pPr rtl="0"/>
            <a:r>
              <a:rPr lang="es-ES" noProof="0" dirty="0" smtClean="0"/>
              <a:t>Haga clic en el icono para agregar una imagen</a:t>
            </a:r>
            <a:endParaRPr lang="es-ES" noProof="0" dirty="0"/>
          </a:p>
        </p:txBody>
      </p:sp>
      <p:sp>
        <p:nvSpPr>
          <p:cNvPr id="3" name="Subtítulo 2"/>
          <p:cNvSpPr>
            <a:spLocks noGrp="1"/>
          </p:cNvSpPr>
          <p:nvPr>
            <p:ph type="subTitle" idx="1" hasCustomPrompt="1"/>
          </p:nvPr>
        </p:nvSpPr>
        <p:spPr>
          <a:xfrm>
            <a:off x="1295401" y="4572000"/>
            <a:ext cx="5120640" cy="1600200"/>
          </a:xfrm>
        </p:spPr>
        <p:txBody>
          <a:bodyPr rtlCol="0"/>
          <a:lstStyle>
            <a:lvl1pPr marL="0" indent="0" algn="l"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rtl="0"/>
            <a:r>
              <a:rPr lang="es-ES" noProof="0" dirty="0" smtClean="0"/>
              <a:t>Haga clic para editar los estilos de texto maestro</a:t>
            </a:r>
          </a:p>
        </p:txBody>
      </p:sp>
    </p:spTree>
    <p:extLst>
      <p:ext uri="{BB962C8B-B14F-4D97-AF65-F5344CB8AC3E}">
        <p14:creationId xmlns:p14="http://schemas.microsoft.com/office/powerpoint/2010/main" xmlns="" val="240281340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ángulo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es-ES" sz="1800" noProof="0" dirty="0"/>
          </a:p>
        </p:txBody>
      </p:sp>
      <p:sp>
        <p:nvSpPr>
          <p:cNvPr id="8" name="Forma libre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9" name="Forma libre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10" name="Forma libre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es-ES" sz="1800" noProof="0" dirty="0"/>
          </a:p>
        </p:txBody>
      </p:sp>
      <p:sp>
        <p:nvSpPr>
          <p:cNvPr id="2" name="Título 1"/>
          <p:cNvSpPr>
            <a:spLocks noGrp="1"/>
          </p:cNvSpPr>
          <p:nvPr>
            <p:ph type="title"/>
          </p:nvPr>
        </p:nvSpPr>
        <p:spPr>
          <a:xfrm>
            <a:off x="1295398" y="2914650"/>
            <a:ext cx="8046720" cy="1557338"/>
          </a:xfrm>
        </p:spPr>
        <p:txBody>
          <a:bodyPr rtlCol="0" anchor="b">
            <a:normAutofit/>
          </a:bodyPr>
          <a:lstStyle>
            <a:lvl1pPr>
              <a:defRPr sz="3200">
                <a:solidFill>
                  <a:schemeClr val="tx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95398" y="4589463"/>
            <a:ext cx="8046718" cy="1011237"/>
          </a:xfrm>
        </p:spPr>
        <p:txBody>
          <a:bodyPr rtlCol="0"/>
          <a:lstStyle>
            <a:lvl1pPr marL="0" indent="0" rtl="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smtClean="0"/>
              <a:t>Haga clic para editar los estilos de texto maestro</a:t>
            </a:r>
          </a:p>
        </p:txBody>
      </p:sp>
    </p:spTree>
    <p:extLst>
      <p:ext uri="{BB962C8B-B14F-4D97-AF65-F5344CB8AC3E}">
        <p14:creationId xmlns:p14="http://schemas.microsoft.com/office/powerpoint/2010/main" xmlns="" val="151964298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hasCustomPrompt="1"/>
          </p:nvPr>
        </p:nvSpPr>
        <p:spPr>
          <a:xfrm>
            <a:off x="1295400" y="1828800"/>
            <a:ext cx="4572000" cy="4343400"/>
          </a:xfrm>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posición de contenido 3"/>
          <p:cNvSpPr>
            <a:spLocks noGrp="1"/>
          </p:cNvSpPr>
          <p:nvPr>
            <p:ph sz="half" idx="2" hasCustomPrompt="1"/>
          </p:nvPr>
        </p:nvSpPr>
        <p:spPr>
          <a:xfrm>
            <a:off x="6324600" y="1828799"/>
            <a:ext cx="4572000" cy="4343401"/>
          </a:xfrm>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C95BE25D-9E9F-400C-9B03-62FFFD378D8D}" type="datetime1">
              <a:rPr lang="es-ES" noProof="0" smtClean="0"/>
              <a:pPr rtl="0"/>
              <a:t>21/05/2022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44820609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55134"/>
            <a:ext cx="9601200" cy="1036850"/>
          </a:xfrm>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95400" y="1828800"/>
            <a:ext cx="4572000" cy="850392"/>
          </a:xfrm>
        </p:spPr>
        <p:txBody>
          <a:bodyPr rtlCol="0" anchor="ctr">
            <a:normAutofit/>
          </a:bodyPr>
          <a:lstStyle>
            <a:lvl1pPr marL="0" indent="0" rtl="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smtClean="0"/>
              <a:t>Haga clic para editar los estilos de texto maestro</a:t>
            </a:r>
          </a:p>
        </p:txBody>
      </p:sp>
      <p:sp>
        <p:nvSpPr>
          <p:cNvPr id="4" name="Marcador de posición de contenido 3"/>
          <p:cNvSpPr>
            <a:spLocks noGrp="1"/>
          </p:cNvSpPr>
          <p:nvPr>
            <p:ph sz="half" idx="2" hasCustomPrompt="1"/>
          </p:nvPr>
        </p:nvSpPr>
        <p:spPr>
          <a:xfrm>
            <a:off x="1295400" y="2705100"/>
            <a:ext cx="4572000" cy="3467100"/>
          </a:xfrm>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texto 4"/>
          <p:cNvSpPr>
            <a:spLocks noGrp="1"/>
          </p:cNvSpPr>
          <p:nvPr>
            <p:ph type="body" sz="quarter" idx="3" hasCustomPrompt="1"/>
          </p:nvPr>
        </p:nvSpPr>
        <p:spPr>
          <a:xfrm>
            <a:off x="6324600" y="1828800"/>
            <a:ext cx="4572000" cy="847725"/>
          </a:xfrm>
        </p:spPr>
        <p:txBody>
          <a:bodyPr rtlCol="0" anchor="ctr">
            <a:normAutofit/>
          </a:bodyPr>
          <a:lstStyle>
            <a:lvl1pPr marL="0" indent="0" rtl="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smtClean="0"/>
              <a:t>Haga clic para editar los estilos de texto maestro</a:t>
            </a:r>
          </a:p>
        </p:txBody>
      </p:sp>
      <p:sp>
        <p:nvSpPr>
          <p:cNvPr id="6" name="Marcador de posición de contenido 5"/>
          <p:cNvSpPr>
            <a:spLocks noGrp="1"/>
          </p:cNvSpPr>
          <p:nvPr>
            <p:ph sz="quarter" idx="4" hasCustomPrompt="1"/>
          </p:nvPr>
        </p:nvSpPr>
        <p:spPr>
          <a:xfrm>
            <a:off x="6324600" y="2705100"/>
            <a:ext cx="4572000" cy="3467100"/>
          </a:xfrm>
        </p:spPr>
        <p:txBody>
          <a:bodyPr rtlCol="0"/>
          <a:lstStyle>
            <a:lvl1pPr rtl="0">
              <a:defRPr/>
            </a:lvl1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posición de fecha 6"/>
          <p:cNvSpPr>
            <a:spLocks noGrp="1"/>
          </p:cNvSpPr>
          <p:nvPr>
            <p:ph type="dt" sz="half" idx="10"/>
          </p:nvPr>
        </p:nvSpPr>
        <p:spPr/>
        <p:txBody>
          <a:bodyPr rtlCol="0"/>
          <a:lstStyle/>
          <a:p>
            <a:pPr rtl="0"/>
            <a:fld id="{E6885B52-172F-40B5-9E8E-26A583102B6E}" type="datetime1">
              <a:rPr lang="es-ES" noProof="0" smtClean="0"/>
              <a:pPr rtl="0"/>
              <a:t>21/05/2022</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60236030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posición de fecha 2"/>
          <p:cNvSpPr>
            <a:spLocks noGrp="1"/>
          </p:cNvSpPr>
          <p:nvPr>
            <p:ph type="dt" sz="half" idx="10"/>
          </p:nvPr>
        </p:nvSpPr>
        <p:spPr/>
        <p:txBody>
          <a:bodyPr rtlCol="0"/>
          <a:lstStyle/>
          <a:p>
            <a:pPr rtl="0"/>
            <a:fld id="{A02385C8-F55B-436F-B8C0-90C40DC5DE30}" type="datetime1">
              <a:rPr lang="es-ES" noProof="0" smtClean="0"/>
              <a:pPr rtl="0"/>
              <a:t>21/05/2022</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339733702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posición de fecha 1"/>
          <p:cNvSpPr>
            <a:spLocks noGrp="1"/>
          </p:cNvSpPr>
          <p:nvPr>
            <p:ph type="dt" sz="half" idx="10"/>
          </p:nvPr>
        </p:nvSpPr>
        <p:spPr/>
        <p:txBody>
          <a:bodyPr rtlCol="0"/>
          <a:lstStyle/>
          <a:p>
            <a:pPr rtl="0"/>
            <a:fld id="{F87AC2EE-AEBA-4223-B2CE-791C561754D7}" type="datetime1">
              <a:rPr lang="es-ES" noProof="0" smtClean="0"/>
              <a:pPr rtl="0"/>
              <a:t>21/05/2022</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98363645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defRPr sz="32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hasCustomPrompt="1"/>
          </p:nvPr>
        </p:nvSpPr>
        <p:spPr>
          <a:xfrm>
            <a:off x="4728209" y="1828800"/>
            <a:ext cx="6126480" cy="4343400"/>
          </a:xfrm>
        </p:spPr>
        <p:txBody>
          <a:bodyPr rtlCol="0">
            <a:normAutofit/>
          </a:bodyPr>
          <a:lstStyle>
            <a:lvl1pPr rtl="0">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4" name="Marcador de posición de texto 3"/>
          <p:cNvSpPr>
            <a:spLocks noGrp="1"/>
          </p:cNvSpPr>
          <p:nvPr>
            <p:ph type="body" sz="half" idx="2" hasCustomPrompt="1"/>
          </p:nvPr>
        </p:nvSpPr>
        <p:spPr>
          <a:xfrm>
            <a:off x="1295400" y="1828800"/>
            <a:ext cx="3017520" cy="4343400"/>
          </a:xfrm>
        </p:spPr>
        <p:txBody>
          <a:bodyPr rtlCol="0" anchor="ctr">
            <a:normAutofit/>
          </a:bodyPr>
          <a:lstStyle>
            <a:lvl1pPr marL="0" indent="0" rtl="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smtClean="0"/>
              <a:t>Haga clic para editar los estilos de texto maestro</a:t>
            </a:r>
          </a:p>
        </p:txBody>
      </p:sp>
      <p:sp>
        <p:nvSpPr>
          <p:cNvPr id="6" name="Marcador de posición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posición de fecha 4"/>
          <p:cNvSpPr>
            <a:spLocks noGrp="1"/>
          </p:cNvSpPr>
          <p:nvPr>
            <p:ph type="dt" sz="half" idx="10"/>
          </p:nvPr>
        </p:nvSpPr>
        <p:spPr/>
        <p:txBody>
          <a:bodyPr rtlCol="0"/>
          <a:lstStyle/>
          <a:p>
            <a:pPr rtl="0"/>
            <a:fld id="{461609DB-E880-4C33-ABE6-35C228732400}" type="datetime1">
              <a:rPr lang="es-ES" noProof="0" smtClean="0"/>
              <a:pPr rtl="0"/>
              <a:t>21/05/2022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5476386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ángulo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Marcador de posición de título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es-ES" noProof="0" dirty="0" smtClean="0"/>
              <a:t>Haga clic para editar los estilos de texto maestro</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smtClean="0"/>
              <a:t>Agregar un pie de página</a:t>
            </a:r>
            <a:endParaRPr lang="es-ES" noProof="0" dirty="0"/>
          </a:p>
        </p:txBody>
      </p:sp>
      <p:sp>
        <p:nvSpPr>
          <p:cNvPr id="4" name="Marcador de posición de fecha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pPr rtl="0"/>
            <a:fld id="{84BB1B59-8596-43FD-A553-D06546BFFBF0}" type="datetime1">
              <a:rPr lang="es-ES" noProof="0" smtClean="0"/>
              <a:pPr rtl="0"/>
              <a:t>21/05/2022</a:t>
            </a:fld>
            <a:endParaRPr lang="es-ES" noProof="0" dirty="0"/>
          </a:p>
        </p:txBody>
      </p:sp>
      <p:sp>
        <p:nvSpPr>
          <p:cNvPr id="6" name="Marcador de posición de número de diapositiva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pPr rtl="0"/>
            <a:fld id="{A7F8E3F6-DE14-48B2-B2BC-6FABA9630FB8}" type="slidenum">
              <a:rPr lang="es-ES" noProof="0" smtClean="0"/>
              <a:pPr rtl="0"/>
              <a:t>‹Nº›</a:t>
            </a:fld>
            <a:endParaRPr lang="es-ES" noProof="0" dirty="0"/>
          </a:p>
        </p:txBody>
      </p:sp>
    </p:spTree>
    <p:extLst>
      <p:ext uri="{BB962C8B-B14F-4D97-AF65-F5344CB8AC3E}">
        <p14:creationId xmlns:p14="http://schemas.microsoft.com/office/powerpoint/2010/main" xmlns=""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normAutofit/>
          </a:bodyPr>
          <a:lstStyle/>
          <a:p>
            <a:pPr rtl="0"/>
            <a:r>
              <a:rPr lang="es-ES" sz="5400" b="1" dirty="0" smtClean="0">
                <a:solidFill>
                  <a:srgbClr val="FF0000"/>
                </a:solidFill>
              </a:rPr>
              <a:t>CARTA DE </a:t>
            </a:r>
            <a:br>
              <a:rPr lang="es-ES" sz="5400" b="1" dirty="0" smtClean="0">
                <a:solidFill>
                  <a:srgbClr val="FF0000"/>
                </a:solidFill>
              </a:rPr>
            </a:br>
            <a:r>
              <a:rPr lang="es-ES" sz="5400" b="1" dirty="0" smtClean="0">
                <a:solidFill>
                  <a:srgbClr val="FF0000"/>
                </a:solidFill>
              </a:rPr>
              <a:t>SANTIAGO</a:t>
            </a:r>
            <a:endParaRPr lang="es-ES" sz="5400" b="1" dirty="0">
              <a:solidFill>
                <a:srgbClr val="FF0000"/>
              </a:solidFill>
            </a:endParaRPr>
          </a:p>
        </p:txBody>
      </p:sp>
      <p:pic>
        <p:nvPicPr>
          <p:cNvPr id="5" name="Marcador de posición de imagen 4"/>
          <p:cNvPicPr>
            <a:picLocks noGrp="1" noChangeAspect="1"/>
          </p:cNvPicPr>
          <p:nvPr>
            <p:ph type="pic" sz="quarter" idx="10"/>
          </p:nvPr>
        </p:nvPicPr>
        <p:blipFill>
          <a:blip r:embed="rId3">
            <a:extLst>
              <a:ext uri="{28A0092B-C50C-407E-A947-70E740481C1C}">
                <a14:useLocalDpi xmlns:a14="http://schemas.microsoft.com/office/drawing/2010/main" xmlns="" val="0"/>
              </a:ext>
            </a:extLst>
          </a:blip>
          <a:stretch>
            <a:fillRect/>
          </a:stretch>
        </p:blipFill>
        <p:spPr>
          <a:xfrm>
            <a:off x="7283542" y="0"/>
            <a:ext cx="4368619" cy="6858000"/>
          </a:xfrm>
        </p:spPr>
      </p:pic>
      <p:sp>
        <p:nvSpPr>
          <p:cNvPr id="3" name="Subtítulo 2"/>
          <p:cNvSpPr>
            <a:spLocks noGrp="1"/>
          </p:cNvSpPr>
          <p:nvPr>
            <p:ph type="subTitle" idx="1"/>
          </p:nvPr>
        </p:nvSpPr>
        <p:spPr/>
        <p:txBody>
          <a:bodyPr rtlCol="0"/>
          <a:lstStyle/>
          <a:p>
            <a:pPr rtl="0"/>
            <a:endParaRPr lang="es-ES" b="1" dirty="0" smtClean="0">
              <a:solidFill>
                <a:srgbClr val="002060"/>
              </a:solidFill>
            </a:endParaRPr>
          </a:p>
          <a:p>
            <a:pPr rtl="0"/>
            <a:r>
              <a:rPr lang="es-ES" b="1" dirty="0" smtClean="0">
                <a:solidFill>
                  <a:srgbClr val="002060"/>
                </a:solidFill>
              </a:rPr>
              <a:t>TEMA 2</a:t>
            </a:r>
          </a:p>
          <a:p>
            <a:pPr rtl="0"/>
            <a:r>
              <a:rPr lang="es-ES" b="1" dirty="0" smtClean="0">
                <a:solidFill>
                  <a:srgbClr val="002060"/>
                </a:solidFill>
              </a:rPr>
              <a:t>CAPÍTULO 1</a:t>
            </a:r>
            <a:endParaRPr lang="es-ES" b="1" dirty="0">
              <a:solidFill>
                <a:srgbClr val="002060"/>
              </a:solidFill>
            </a:endParaRPr>
          </a:p>
        </p:txBody>
      </p:sp>
      <p:sp>
        <p:nvSpPr>
          <p:cNvPr id="4" name="Rectángulo 3"/>
          <p:cNvSpPr/>
          <p:nvPr/>
        </p:nvSpPr>
        <p:spPr>
          <a:xfrm>
            <a:off x="320041" y="319385"/>
            <a:ext cx="6096000" cy="923330"/>
          </a:xfrm>
          <a:prstGeom prst="rect">
            <a:avLst/>
          </a:prstGeom>
        </p:spPr>
        <p:txBody>
          <a:bodyPr>
            <a:spAutoFit/>
          </a:bodyPr>
          <a:lstStyle/>
          <a:p>
            <a:r>
              <a:rPr lang="es-ES" b="1" dirty="0">
                <a:solidFill>
                  <a:srgbClr val="002060"/>
                </a:solidFill>
              </a:rPr>
              <a:t>Escuela de Biblia</a:t>
            </a:r>
          </a:p>
          <a:p>
            <a:r>
              <a:rPr lang="es-ES" b="1" dirty="0">
                <a:solidFill>
                  <a:srgbClr val="002060"/>
                </a:solidFill>
              </a:rPr>
              <a:t>Parroquia Asunción Ntra. Sra.</a:t>
            </a:r>
          </a:p>
          <a:p>
            <a:r>
              <a:rPr lang="es-ES" b="1" dirty="0">
                <a:solidFill>
                  <a:srgbClr val="002060"/>
                </a:solidFill>
              </a:rPr>
              <a:t>Pozuelo de Alarcón</a:t>
            </a:r>
          </a:p>
        </p:txBody>
      </p:sp>
    </p:spTree>
    <p:extLst>
      <p:ext uri="{BB962C8B-B14F-4D97-AF65-F5344CB8AC3E}">
        <p14:creationId xmlns:p14="http://schemas.microsoft.com/office/powerpoint/2010/main" xmlns="" val="13805955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Saludo 1, 1</a:t>
            </a:r>
          </a:p>
        </p:txBody>
      </p:sp>
      <p:sp>
        <p:nvSpPr>
          <p:cNvPr id="3" name="Marcador de posición de contenido 2"/>
          <p:cNvSpPr>
            <a:spLocks noGrp="1"/>
          </p:cNvSpPr>
          <p:nvPr>
            <p:ph idx="1"/>
          </p:nvPr>
        </p:nvSpPr>
        <p:spPr>
          <a:xfrm>
            <a:off x="419101" y="1666875"/>
            <a:ext cx="11382374" cy="5191125"/>
          </a:xfrm>
        </p:spPr>
        <p:txBody>
          <a:bodyPr rtlCol="0">
            <a:normAutofit fontScale="62500" lnSpcReduction="20000"/>
          </a:bodyPr>
          <a:lstStyle/>
          <a:p>
            <a:pPr marL="0" indent="0" algn="just">
              <a:buNone/>
            </a:pPr>
            <a:endParaRPr lang="es-ES" sz="5400" b="1" i="1" dirty="0">
              <a:solidFill>
                <a:srgbClr val="0000FF"/>
              </a:solidFill>
            </a:endParaRPr>
          </a:p>
          <a:p>
            <a:pPr marL="0" indent="0" algn="just">
              <a:buNone/>
            </a:pPr>
            <a:r>
              <a:rPr lang="es-ES" sz="5400" b="1" dirty="0">
                <a:solidFill>
                  <a:srgbClr val="0000FF"/>
                </a:solidFill>
              </a:rPr>
              <a:t>Las doce tribus significan la totalidad del pueblo de Israel, las doce tribus toman sus nombres de los hijos de </a:t>
            </a:r>
            <a:r>
              <a:rPr lang="es-ES" sz="5400" b="1" dirty="0" smtClean="0">
                <a:solidFill>
                  <a:srgbClr val="0000FF"/>
                </a:solidFill>
              </a:rPr>
              <a:t>Jacob.</a:t>
            </a:r>
            <a:endParaRPr lang="es-ES" sz="5400" b="1" dirty="0">
              <a:solidFill>
                <a:srgbClr val="0000FF"/>
              </a:solidFill>
            </a:endParaRPr>
          </a:p>
          <a:p>
            <a:pPr marL="0" indent="0" algn="just">
              <a:buNone/>
            </a:pPr>
            <a:r>
              <a:rPr lang="es-ES" sz="5400" b="1" dirty="0">
                <a:solidFill>
                  <a:srgbClr val="0000FF"/>
                </a:solidFill>
              </a:rPr>
              <a:t>El término “diáspora” significa “dispersión”, y en el Antiguo Testamento designa la situación dela comunidad judía después de exilio, lleva unido el sentimiento de pérdida y desarraigo. </a:t>
            </a:r>
          </a:p>
          <a:p>
            <a:pPr marL="0" indent="0" algn="just">
              <a:buNone/>
            </a:pPr>
            <a:r>
              <a:rPr lang="es-ES" sz="5400" b="1" dirty="0">
                <a:solidFill>
                  <a:srgbClr val="0000FF"/>
                </a:solidFill>
              </a:rPr>
              <a:t>En esta época la “diáspora”  se produce por el crecimiento y desarrollo de la comunidad cristiana.</a:t>
            </a:r>
          </a:p>
          <a:p>
            <a:pPr marL="0" indent="0" algn="just">
              <a:buNone/>
            </a:pPr>
            <a:endParaRPr lang="es-ES" sz="5400" b="1" dirty="0">
              <a:solidFill>
                <a:srgbClr val="0000FF"/>
              </a:solidFill>
            </a:endParaRP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10</a:t>
            </a:fld>
            <a:endParaRPr lang="es-ES" noProof="0" dirty="0"/>
          </a:p>
        </p:txBody>
      </p:sp>
    </p:spTree>
    <p:extLst>
      <p:ext uri="{BB962C8B-B14F-4D97-AF65-F5344CB8AC3E}">
        <p14:creationId xmlns:p14="http://schemas.microsoft.com/office/powerpoint/2010/main" xmlns="" val="173907417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Saludo 1, 1</a:t>
            </a:r>
          </a:p>
        </p:txBody>
      </p:sp>
      <p:pic>
        <p:nvPicPr>
          <p:cNvPr id="5" name="Marcador de contenido 4"/>
          <p:cNvPicPr>
            <a:picLocks noGrp="1" noChangeAspect="1"/>
          </p:cNvPicPr>
          <p:nvPr>
            <p:ph idx="1"/>
          </p:nvPr>
        </p:nvPicPr>
        <p:blipFill>
          <a:blip r:embed="rId3"/>
          <a:stretch>
            <a:fillRect/>
          </a:stretch>
        </p:blipFill>
        <p:spPr>
          <a:xfrm>
            <a:off x="1487101" y="2738307"/>
            <a:ext cx="8876538" cy="2605217"/>
          </a:xfrm>
          <a:prstGeom prst="rect">
            <a:avLst/>
          </a:prstGeom>
        </p:spPr>
      </p:pic>
      <p:sp>
        <p:nvSpPr>
          <p:cNvPr id="6" name="Marcador de número de diapositiva 5"/>
          <p:cNvSpPr>
            <a:spLocks noGrp="1"/>
          </p:cNvSpPr>
          <p:nvPr>
            <p:ph type="sldNum" sz="quarter" idx="12"/>
          </p:nvPr>
        </p:nvSpPr>
        <p:spPr/>
        <p:txBody>
          <a:bodyPr/>
          <a:lstStyle/>
          <a:p>
            <a:pPr rtl="0"/>
            <a:fld id="{A7F8E3F6-DE14-48B2-B2BC-6FABA9630FB8}" type="slidenum">
              <a:rPr lang="es-ES" noProof="0" smtClean="0"/>
              <a:pPr rtl="0"/>
              <a:t>11</a:t>
            </a:fld>
            <a:endParaRPr lang="es-ES" noProof="0" dirty="0"/>
          </a:p>
        </p:txBody>
      </p:sp>
    </p:spTree>
    <p:extLst>
      <p:ext uri="{BB962C8B-B14F-4D97-AF65-F5344CB8AC3E}">
        <p14:creationId xmlns:p14="http://schemas.microsoft.com/office/powerpoint/2010/main" xmlns="" val="6207397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9039225" y="3311483"/>
            <a:ext cx="2800350" cy="16859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00FF"/>
                </a:solidFill>
              </a:rPr>
              <a:t>Leví no tiene territorio.</a:t>
            </a:r>
          </a:p>
          <a:p>
            <a:pPr algn="ctr"/>
            <a:r>
              <a:rPr lang="es-ES" dirty="0" smtClean="0">
                <a:solidFill>
                  <a:srgbClr val="0000FF"/>
                </a:solidFill>
              </a:rPr>
              <a:t>Manasés  es </a:t>
            </a:r>
            <a:r>
              <a:rPr lang="es-ES" smtClean="0">
                <a:solidFill>
                  <a:srgbClr val="0000FF"/>
                </a:solidFill>
              </a:rPr>
              <a:t>el primogénito</a:t>
            </a:r>
          </a:p>
          <a:p>
            <a:pPr algn="ctr"/>
            <a:r>
              <a:rPr lang="es-ES" smtClean="0">
                <a:solidFill>
                  <a:srgbClr val="0000FF"/>
                </a:solidFill>
              </a:rPr>
              <a:t> </a:t>
            </a:r>
            <a:r>
              <a:rPr lang="es-ES" dirty="0" smtClean="0">
                <a:solidFill>
                  <a:srgbClr val="0000FF"/>
                </a:solidFill>
              </a:rPr>
              <a:t>de José.</a:t>
            </a:r>
          </a:p>
        </p:txBody>
      </p:sp>
      <p:sp>
        <p:nvSpPr>
          <p:cNvPr id="2" name="Título 1"/>
          <p:cNvSpPr>
            <a:spLocks noGrp="1"/>
          </p:cNvSpPr>
          <p:nvPr>
            <p:ph type="title"/>
          </p:nvPr>
        </p:nvSpPr>
        <p:spPr/>
        <p:txBody>
          <a:bodyPr rtlCol="0"/>
          <a:lstStyle/>
          <a:p>
            <a:r>
              <a:rPr lang="es-ES" dirty="0"/>
              <a:t>Saludo 1, 1</a:t>
            </a:r>
          </a:p>
        </p:txBody>
      </p:sp>
      <p:sp>
        <p:nvSpPr>
          <p:cNvPr id="6" name="Marcador de número de diapositiva 5"/>
          <p:cNvSpPr>
            <a:spLocks noGrp="1"/>
          </p:cNvSpPr>
          <p:nvPr>
            <p:ph type="sldNum" sz="quarter" idx="12"/>
          </p:nvPr>
        </p:nvSpPr>
        <p:spPr/>
        <p:txBody>
          <a:bodyPr/>
          <a:lstStyle/>
          <a:p>
            <a:pPr rtl="0"/>
            <a:fld id="{A7F8E3F6-DE14-48B2-B2BC-6FABA9630FB8}" type="slidenum">
              <a:rPr lang="es-ES" noProof="0" smtClean="0"/>
              <a:pPr rtl="0"/>
              <a:t>12</a:t>
            </a:fld>
            <a:endParaRPr lang="es-ES" noProof="0" dirty="0"/>
          </a:p>
        </p:txBody>
      </p:sp>
      <p:pic>
        <p:nvPicPr>
          <p:cNvPr id="7" name="Imagen 6"/>
          <p:cNvPicPr>
            <a:picLocks noChangeAspect="1"/>
          </p:cNvPicPr>
          <p:nvPr/>
        </p:nvPicPr>
        <p:blipFill>
          <a:blip r:embed="rId3"/>
          <a:stretch>
            <a:fillRect/>
          </a:stretch>
        </p:blipFill>
        <p:spPr>
          <a:xfrm>
            <a:off x="542925" y="1998092"/>
            <a:ext cx="3905249" cy="465122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476875" y="1659573"/>
            <a:ext cx="3276600" cy="4989746"/>
          </a:xfrm>
          <a:prstGeom prst="rect">
            <a:avLst/>
          </a:prstGeom>
        </p:spPr>
      </p:pic>
    </p:spTree>
    <p:extLst>
      <p:ext uri="{BB962C8B-B14F-4D97-AF65-F5344CB8AC3E}">
        <p14:creationId xmlns:p14="http://schemas.microsoft.com/office/powerpoint/2010/main" xmlns="" val="175770470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Saludo 1, 1</a:t>
            </a:r>
          </a:p>
        </p:txBody>
      </p:sp>
      <p:sp>
        <p:nvSpPr>
          <p:cNvPr id="6" name="Marcador de número de diapositiva 5"/>
          <p:cNvSpPr>
            <a:spLocks noGrp="1"/>
          </p:cNvSpPr>
          <p:nvPr>
            <p:ph type="sldNum" sz="quarter" idx="12"/>
          </p:nvPr>
        </p:nvSpPr>
        <p:spPr/>
        <p:txBody>
          <a:bodyPr/>
          <a:lstStyle/>
          <a:p>
            <a:pPr rtl="0"/>
            <a:fld id="{A7F8E3F6-DE14-48B2-B2BC-6FABA9630FB8}" type="slidenum">
              <a:rPr lang="es-ES" noProof="0" smtClean="0"/>
              <a:pPr rtl="0"/>
              <a:t>13</a:t>
            </a:fld>
            <a:endParaRPr lang="es-ES" noProof="0"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5325" y="1771978"/>
            <a:ext cx="10553699" cy="4877341"/>
          </a:xfrm>
          <a:prstGeom prst="rect">
            <a:avLst/>
          </a:prstGeom>
        </p:spPr>
      </p:pic>
    </p:spTree>
    <p:extLst>
      <p:ext uri="{BB962C8B-B14F-4D97-AF65-F5344CB8AC3E}">
        <p14:creationId xmlns:p14="http://schemas.microsoft.com/office/powerpoint/2010/main" xmlns="" val="426592953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Saludo 1, 1</a:t>
            </a:r>
          </a:p>
        </p:txBody>
      </p:sp>
      <p:sp>
        <p:nvSpPr>
          <p:cNvPr id="6" name="Marcador de número de diapositiva 5"/>
          <p:cNvSpPr>
            <a:spLocks noGrp="1"/>
          </p:cNvSpPr>
          <p:nvPr>
            <p:ph type="sldNum" sz="quarter" idx="12"/>
          </p:nvPr>
        </p:nvSpPr>
        <p:spPr/>
        <p:txBody>
          <a:bodyPr/>
          <a:lstStyle/>
          <a:p>
            <a:pPr rtl="0"/>
            <a:fld id="{A7F8E3F6-DE14-48B2-B2BC-6FABA9630FB8}" type="slidenum">
              <a:rPr lang="es-ES" noProof="0" smtClean="0"/>
              <a:pPr rtl="0"/>
              <a:t>14</a:t>
            </a:fld>
            <a:endParaRPr lang="es-ES" noProof="0" dirty="0"/>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62049" y="1646038"/>
            <a:ext cx="9401175" cy="5288161"/>
          </a:xfrm>
          <a:prstGeom prst="rect">
            <a:avLst/>
          </a:prstGeom>
        </p:spPr>
      </p:pic>
    </p:spTree>
    <p:extLst>
      <p:ext uri="{BB962C8B-B14F-4D97-AF65-F5344CB8AC3E}">
        <p14:creationId xmlns:p14="http://schemas.microsoft.com/office/powerpoint/2010/main" xmlns="" val="24025932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685800" lvl="0" indent="-685800" algn="just">
              <a:buFont typeface="Wingdings" panose="05000000000000000000" pitchFamily="2" charset="2"/>
              <a:buChar char="Ø"/>
            </a:pPr>
            <a:r>
              <a:rPr lang="es-ES" sz="4800" b="1" dirty="0">
                <a:solidFill>
                  <a:srgbClr val="0000FF"/>
                </a:solidFill>
              </a:rPr>
              <a:t>DIFICULTADES Y RETOS DE LA COMUNIDAD</a:t>
            </a:r>
            <a:endParaRPr lang="es-ES" sz="4800" dirty="0">
              <a:solidFill>
                <a:srgbClr val="0000FF"/>
              </a:solidFill>
            </a:endParaRPr>
          </a:p>
        </p:txBody>
      </p:sp>
      <p:sp>
        <p:nvSpPr>
          <p:cNvPr id="3" name="Marcador de texto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xmlns="" val="36369752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smtClean="0"/>
              <a:t>Prueba</a:t>
            </a:r>
            <a:r>
              <a:rPr lang="es-ES" dirty="0"/>
              <a:t>, resistencia y </a:t>
            </a:r>
            <a:r>
              <a:rPr lang="es-ES" dirty="0" smtClean="0"/>
              <a:t>alegría 1, 2-12</a:t>
            </a:r>
            <a:endParaRPr lang="es-ES" dirty="0"/>
          </a:p>
        </p:txBody>
      </p:sp>
      <p:sp>
        <p:nvSpPr>
          <p:cNvPr id="3" name="Marcador de posición de contenido 2"/>
          <p:cNvSpPr>
            <a:spLocks noGrp="1"/>
          </p:cNvSpPr>
          <p:nvPr>
            <p:ph idx="1"/>
          </p:nvPr>
        </p:nvSpPr>
        <p:spPr>
          <a:xfrm>
            <a:off x="1295400" y="2352675"/>
            <a:ext cx="9601200" cy="4343400"/>
          </a:xfrm>
        </p:spPr>
        <p:txBody>
          <a:bodyPr rtlCol="0">
            <a:noAutofit/>
          </a:bodyPr>
          <a:lstStyle/>
          <a:p>
            <a:pPr marL="0" indent="0" algn="just">
              <a:buNone/>
            </a:pPr>
            <a:r>
              <a:rPr lang="es-ES" sz="2600" b="1" dirty="0">
                <a:solidFill>
                  <a:srgbClr val="002060"/>
                </a:solidFill>
              </a:rPr>
              <a:t> </a:t>
            </a:r>
            <a:r>
              <a:rPr lang="es-ES" sz="2600" b="1" i="1" dirty="0">
                <a:solidFill>
                  <a:srgbClr val="002060"/>
                </a:solidFill>
              </a:rPr>
              <a:t> </a:t>
            </a:r>
            <a:r>
              <a:rPr lang="es-ES" sz="2600" b="1" i="1" dirty="0">
                <a:solidFill>
                  <a:srgbClr val="0000FF"/>
                </a:solidFill>
              </a:rPr>
              <a:t> </a:t>
            </a:r>
            <a:r>
              <a:rPr lang="es-ES" sz="2000" b="1" i="1" dirty="0">
                <a:solidFill>
                  <a:srgbClr val="0000FF"/>
                </a:solidFill>
              </a:rPr>
              <a:t>2.Considerad como un gran gozo, hermanos míos, el estar rodeados por toda clase de pruebas, 3.sabiendo que la calidad probada de vuestra fe produce la paciencia en el sufrimiento; 4.pero la paciencia ha de ir acompañada de obras perfectas para que seáis perfectos e íntegros sin que dejéis nada que desear. 5.Si alguno de vosotros está a falta de sabiduría, que la pida a Dios, que da a todos generosamente y sin echarlo en cara, y se la dará. 6.Pero que la pida con fe, sin vacilar; porque el que vacila es semejante al oleaje del mar, movido por el viento y llevado de una a otra parte. 7.Que no piense recibir cosa alguna del Señor un hombre como éste, 8.un hombre irresoluto e inconstante en todos sus caminos. 9.El hermano de condición humilde gloríese en su exaltación; 10.y el rico, en su humillación, porque pasará como flor de hierba: 11.sale el sol con fuerza y seca la hierba y su flor cae y se pierde su hermosa apariencia; así también el rico se marchitará en sus caminos. 12.¡Feliz el hombre que soporta la prueba! Superada la prueba, recibirá la corona de la vida que ha prometido el Señor a los que le aman.</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16</a:t>
            </a:fld>
            <a:endParaRPr lang="es-ES" noProof="0" dirty="0"/>
          </a:p>
        </p:txBody>
      </p:sp>
    </p:spTree>
    <p:extLst>
      <p:ext uri="{BB962C8B-B14F-4D97-AF65-F5344CB8AC3E}">
        <p14:creationId xmlns:p14="http://schemas.microsoft.com/office/powerpoint/2010/main" xmlns="" val="280645747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a:t>Prueba, resistencia y alegría 1, 2-12</a:t>
            </a:r>
          </a:p>
        </p:txBody>
      </p:sp>
      <p:sp>
        <p:nvSpPr>
          <p:cNvPr id="3" name="Marcador de posición de contenido 2"/>
          <p:cNvSpPr>
            <a:spLocks noGrp="1"/>
          </p:cNvSpPr>
          <p:nvPr>
            <p:ph idx="1"/>
          </p:nvPr>
        </p:nvSpPr>
        <p:spPr/>
        <p:txBody>
          <a:bodyPr rtlCol="0">
            <a:normAutofit/>
          </a:bodyPr>
          <a:lstStyle/>
          <a:p>
            <a:pPr marL="0" indent="0" algn="just">
              <a:buNone/>
            </a:pPr>
            <a:r>
              <a:rPr lang="es-ES" b="1" dirty="0">
                <a:solidFill>
                  <a:srgbClr val="0000FF"/>
                </a:solidFill>
              </a:rPr>
              <a:t>Santiago trata de explicar en qué consiste la alegría que pedía en su saludo inicial.</a:t>
            </a:r>
          </a:p>
          <a:p>
            <a:pPr marL="0" indent="0" algn="just">
              <a:buNone/>
            </a:pPr>
            <a:r>
              <a:rPr lang="es-ES" b="1" dirty="0">
                <a:solidFill>
                  <a:srgbClr val="0000FF"/>
                </a:solidFill>
              </a:rPr>
              <a:t>Aquí se encuentran las dos únicas veces que aparece la palabra “prueba” en la Carta. Prueba puede significar una situación de dificultad que el ser humano atraviesa o un reto o desafió ante el que hay que demostrar estar a la altura de las circunstancias.</a:t>
            </a:r>
          </a:p>
          <a:p>
            <a:pPr marL="0" indent="0" algn="just">
              <a:buNone/>
            </a:pPr>
            <a:r>
              <a:rPr lang="es-ES" b="1" dirty="0">
                <a:solidFill>
                  <a:srgbClr val="0000FF"/>
                </a:solidFill>
              </a:rPr>
              <a:t>Va a afirmar que la propia prueba puede producir la perfección e integridad de los creyentes pasando por la resistencia, por el aguante, la paciencia, la perseverancia. Esta idea quizá sea en esta Carta, junto con el Apocalipsis, donde tenga más incidencia.</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17</a:t>
            </a:fld>
            <a:endParaRPr lang="es-ES" noProof="0" dirty="0"/>
          </a:p>
        </p:txBody>
      </p:sp>
    </p:spTree>
    <p:extLst>
      <p:ext uri="{BB962C8B-B14F-4D97-AF65-F5344CB8AC3E}">
        <p14:creationId xmlns:p14="http://schemas.microsoft.com/office/powerpoint/2010/main" xmlns="" val="12323023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a:t>Prueba, resistencia y alegría 1, 2-12</a:t>
            </a:r>
          </a:p>
        </p:txBody>
      </p:sp>
      <p:sp>
        <p:nvSpPr>
          <p:cNvPr id="3" name="Marcador de posición de contenido 2"/>
          <p:cNvSpPr>
            <a:spLocks noGrp="1"/>
          </p:cNvSpPr>
          <p:nvPr>
            <p:ph idx="1"/>
          </p:nvPr>
        </p:nvSpPr>
        <p:spPr/>
        <p:txBody>
          <a:bodyPr rtlCol="0">
            <a:normAutofit/>
          </a:bodyPr>
          <a:lstStyle/>
          <a:p>
            <a:pPr marL="0" indent="0" algn="just">
              <a:buNone/>
            </a:pPr>
            <a:r>
              <a:rPr lang="es-ES" b="1" dirty="0">
                <a:solidFill>
                  <a:srgbClr val="0000FF"/>
                </a:solidFill>
              </a:rPr>
              <a:t>La fe aparece  cuando se tiene confianza a la hora de pedir a Dios la sabiduría y está en contraposición a la duda, la ola del mar que es agitada por el viento.</a:t>
            </a:r>
          </a:p>
          <a:p>
            <a:pPr marL="0" indent="0" algn="just">
              <a:buNone/>
            </a:pPr>
            <a:r>
              <a:rPr lang="es-ES" b="1" dirty="0">
                <a:solidFill>
                  <a:srgbClr val="0000FF"/>
                </a:solidFill>
              </a:rPr>
              <a:t>Lo menos sólido es dudar de Dios, quien lo hace es denominado como “hombre doble”, el que tiene doble vida o doble alma. Esa idea de doblez ya en el Antiguo Testamento se considera como una actitud detestable.</a:t>
            </a:r>
          </a:p>
          <a:p>
            <a:pPr marL="0" indent="0" algn="just">
              <a:buNone/>
            </a:pPr>
            <a:r>
              <a:rPr lang="es-ES" b="1" dirty="0">
                <a:solidFill>
                  <a:srgbClr val="0000FF"/>
                </a:solidFill>
              </a:rPr>
              <a:t>La fe, que es lo que une a Santiago y a los destinatarios de su Carta es lo que va a permitir pedir la sabiduría con la que se podrá superar la prueba.</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18</a:t>
            </a:fld>
            <a:endParaRPr lang="es-ES" noProof="0" dirty="0"/>
          </a:p>
        </p:txBody>
      </p:sp>
    </p:spTree>
    <p:extLst>
      <p:ext uri="{BB962C8B-B14F-4D97-AF65-F5344CB8AC3E}">
        <p14:creationId xmlns:p14="http://schemas.microsoft.com/office/powerpoint/2010/main" xmlns="" val="13784566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a:t>Prueba, resistencia y alegría 1, 2-12</a:t>
            </a:r>
          </a:p>
        </p:txBody>
      </p:sp>
      <p:sp>
        <p:nvSpPr>
          <p:cNvPr id="3" name="Marcador de posición de contenido 2"/>
          <p:cNvSpPr>
            <a:spLocks noGrp="1"/>
          </p:cNvSpPr>
          <p:nvPr>
            <p:ph idx="1"/>
          </p:nvPr>
        </p:nvSpPr>
        <p:spPr>
          <a:xfrm>
            <a:off x="1390650" y="2409825"/>
            <a:ext cx="9601200" cy="4343400"/>
          </a:xfrm>
        </p:spPr>
        <p:txBody>
          <a:bodyPr rtlCol="0">
            <a:normAutofit/>
          </a:bodyPr>
          <a:lstStyle/>
          <a:p>
            <a:pPr marL="0" indent="0" algn="just">
              <a:buNone/>
            </a:pPr>
            <a:r>
              <a:rPr lang="es-ES" b="1" dirty="0">
                <a:solidFill>
                  <a:srgbClr val="0000FF"/>
                </a:solidFill>
              </a:rPr>
              <a:t>Quizá el acercamiento entre la prueba y los hermanos humildes, tenga que ver con la pobreza, que tenía la comunidad o la mayoría de sus integrantes.</a:t>
            </a:r>
          </a:p>
          <a:p>
            <a:pPr marL="0" indent="0" algn="just">
              <a:buNone/>
            </a:pPr>
            <a:r>
              <a:rPr lang="es-ES" b="1" dirty="0">
                <a:solidFill>
                  <a:srgbClr val="0000FF"/>
                </a:solidFill>
              </a:rPr>
              <a:t>La presencia de los ricos puede interpretarse como una invitación a considerar el carácter transitorio de las riquezas o como una palabra profética que anuncia su fin. La transitoriedad queda reflejada en la hierba y en la flor, imagen tomada de Isaías (Is 40,8). Lo transitorio más que la apariencia o la riqueza se refiere a la persona misma.</a:t>
            </a:r>
          </a:p>
          <a:p>
            <a:pPr marL="0" indent="0" algn="just">
              <a:buNone/>
            </a:pP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19</a:t>
            </a:fld>
            <a:endParaRPr lang="es-ES" noProof="0" dirty="0"/>
          </a:p>
        </p:txBody>
      </p:sp>
    </p:spTree>
    <p:extLst>
      <p:ext uri="{BB962C8B-B14F-4D97-AF65-F5344CB8AC3E}">
        <p14:creationId xmlns:p14="http://schemas.microsoft.com/office/powerpoint/2010/main" xmlns="" val="2986726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800" dirty="0" smtClean="0">
                <a:solidFill>
                  <a:srgbClr val="FF0000"/>
                </a:solidFill>
              </a:rPr>
              <a:t>ESQUEMA</a:t>
            </a:r>
            <a:endParaRPr lang="es-ES" sz="4800" dirty="0">
              <a:solidFill>
                <a:srgbClr val="FF0000"/>
              </a:solidFill>
            </a:endParaRPr>
          </a:p>
        </p:txBody>
      </p:sp>
      <p:sp>
        <p:nvSpPr>
          <p:cNvPr id="3" name="Marcador de texto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xmlns="" val="316532890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a:t>Prueba, resistencia y alegría 1, 2-12</a:t>
            </a:r>
          </a:p>
        </p:txBody>
      </p:sp>
      <p:pic>
        <p:nvPicPr>
          <p:cNvPr id="4" name="Marcador de contenido 3"/>
          <p:cNvPicPr>
            <a:picLocks noGrp="1" noChangeAspect="1"/>
          </p:cNvPicPr>
          <p:nvPr>
            <p:ph idx="1"/>
          </p:nvPr>
        </p:nvPicPr>
        <p:blipFill>
          <a:blip r:embed="rId3"/>
          <a:stretch>
            <a:fillRect/>
          </a:stretch>
        </p:blipFill>
        <p:spPr>
          <a:xfrm>
            <a:off x="1328285" y="1933575"/>
            <a:ext cx="9535429" cy="4528089"/>
          </a:xfrm>
          <a:prstGeom prst="rect">
            <a:avLst/>
          </a:prstGeom>
        </p:spPr>
      </p:pic>
      <p:sp>
        <p:nvSpPr>
          <p:cNvPr id="5" name="Marcador de número de diapositiva 4"/>
          <p:cNvSpPr>
            <a:spLocks noGrp="1"/>
          </p:cNvSpPr>
          <p:nvPr>
            <p:ph type="sldNum" sz="quarter" idx="12"/>
          </p:nvPr>
        </p:nvSpPr>
        <p:spPr/>
        <p:txBody>
          <a:bodyPr/>
          <a:lstStyle/>
          <a:p>
            <a:pPr rtl="0"/>
            <a:fld id="{A7F8E3F6-DE14-48B2-B2BC-6FABA9630FB8}" type="slidenum">
              <a:rPr lang="es-ES" noProof="0" smtClean="0"/>
              <a:pPr rtl="0"/>
              <a:t>20</a:t>
            </a:fld>
            <a:endParaRPr lang="es-ES" noProof="0" dirty="0"/>
          </a:p>
        </p:txBody>
      </p:sp>
    </p:spTree>
    <p:extLst>
      <p:ext uri="{BB962C8B-B14F-4D97-AF65-F5344CB8AC3E}">
        <p14:creationId xmlns:p14="http://schemas.microsoft.com/office/powerpoint/2010/main" xmlns="" val="347427281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smtClean="0"/>
              <a:t>Dios </a:t>
            </a:r>
            <a:r>
              <a:rPr lang="es-ES" dirty="0"/>
              <a:t>en la vida de los </a:t>
            </a:r>
            <a:r>
              <a:rPr lang="es-ES" dirty="0" smtClean="0"/>
              <a:t>creyentes 1, 13-18</a:t>
            </a:r>
            <a:endParaRPr lang="es-ES" dirty="0"/>
          </a:p>
        </p:txBody>
      </p:sp>
      <p:sp>
        <p:nvSpPr>
          <p:cNvPr id="3" name="Marcador de posición de contenido 2"/>
          <p:cNvSpPr>
            <a:spLocks noGrp="1"/>
          </p:cNvSpPr>
          <p:nvPr>
            <p:ph idx="1"/>
          </p:nvPr>
        </p:nvSpPr>
        <p:spPr>
          <a:xfrm>
            <a:off x="1390650" y="2409825"/>
            <a:ext cx="9601200" cy="4343400"/>
          </a:xfrm>
        </p:spPr>
        <p:txBody>
          <a:bodyPr rtlCol="0">
            <a:normAutofit/>
          </a:bodyPr>
          <a:lstStyle/>
          <a:p>
            <a:pPr marL="0" indent="0" algn="just">
              <a:buNone/>
            </a:pPr>
            <a:r>
              <a:rPr lang="es-ES" b="1" dirty="0">
                <a:solidFill>
                  <a:srgbClr val="002060"/>
                </a:solidFill>
              </a:rPr>
              <a:t> </a:t>
            </a:r>
            <a:r>
              <a:rPr lang="es-ES" b="1" i="1" dirty="0">
                <a:solidFill>
                  <a:srgbClr val="0000FF"/>
                </a:solidFill>
              </a:rPr>
              <a:t>13.Ninguno, cuando sea probado, diga: «Es Dios quien me prueba»; porque Dios ni es probado por el mal ni prueba a nadie. 14.Sino que cada uno es probado por su propia concupiscencia que le arrastra y le seduce. 15.Después la concupiscencia, cuando ha concebido, da a luz el pecado; y el pecado, una vez consumado, engendra la muerte. 16.No os engañéis, hermanos míos queridos: 17.toda dádiva buena y todo don perfecto viene de lo alto, desciende del Padre de las luces, en quien no hay cambio ni sombra de rotación. 18.Nos engendró por su propia voluntad, con Palabra de verdad, para que fuésemos como las primicias de sus criaturas.</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21</a:t>
            </a:fld>
            <a:endParaRPr lang="es-ES" noProof="0" dirty="0"/>
          </a:p>
        </p:txBody>
      </p:sp>
    </p:spTree>
    <p:extLst>
      <p:ext uri="{BB962C8B-B14F-4D97-AF65-F5344CB8AC3E}">
        <p14:creationId xmlns:p14="http://schemas.microsoft.com/office/powerpoint/2010/main" xmlns="" val="146537670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a:t>Dios en la vida de los creyentes 1, 13-18</a:t>
            </a:r>
          </a:p>
        </p:txBody>
      </p:sp>
      <p:sp>
        <p:nvSpPr>
          <p:cNvPr id="3" name="Marcador de posición de contenido 2"/>
          <p:cNvSpPr>
            <a:spLocks noGrp="1"/>
          </p:cNvSpPr>
          <p:nvPr>
            <p:ph idx="1"/>
          </p:nvPr>
        </p:nvSpPr>
        <p:spPr>
          <a:xfrm>
            <a:off x="1390650" y="2409825"/>
            <a:ext cx="9601200" cy="4343400"/>
          </a:xfrm>
        </p:spPr>
        <p:txBody>
          <a:bodyPr rtlCol="0">
            <a:normAutofit lnSpcReduction="10000"/>
          </a:bodyPr>
          <a:lstStyle/>
          <a:p>
            <a:pPr marL="0" indent="0" algn="just">
              <a:buNone/>
            </a:pPr>
            <a:r>
              <a:rPr lang="es-ES" b="1" dirty="0" smtClean="0">
                <a:solidFill>
                  <a:srgbClr val="0000FF"/>
                </a:solidFill>
              </a:rPr>
              <a:t>El </a:t>
            </a:r>
            <a:r>
              <a:rPr lang="es-ES" b="1" dirty="0">
                <a:solidFill>
                  <a:srgbClr val="0000FF"/>
                </a:solidFill>
              </a:rPr>
              <a:t>primer párrafo que atraviesa deseo y pecado culmina en MUERTE</a:t>
            </a:r>
          </a:p>
          <a:p>
            <a:pPr marL="0" indent="0" algn="just">
              <a:buNone/>
            </a:pPr>
            <a:r>
              <a:rPr lang="es-ES" b="1" dirty="0">
                <a:solidFill>
                  <a:srgbClr val="0000FF"/>
                </a:solidFill>
              </a:rPr>
              <a:t>El último, referido a Dios y a su acción, acaba en VIDA, primicia.</a:t>
            </a:r>
          </a:p>
          <a:p>
            <a:pPr marL="0" indent="0" algn="just">
              <a:buNone/>
            </a:pPr>
            <a:r>
              <a:rPr lang="es-ES" b="1" dirty="0">
                <a:solidFill>
                  <a:srgbClr val="0000FF"/>
                </a:solidFill>
              </a:rPr>
              <a:t>Según los estudiosos aquí la palabra “prueba” se puede identificar como “tentación”. Lo mismo que la superar la prueba puede llevar a los creyentes al crecimiento y a la felicidad e incluso al premio, también puede ser ocasión de fracaso, que siempre debe atribuirse a la persona.</a:t>
            </a:r>
          </a:p>
          <a:p>
            <a:pPr marL="0" indent="0" algn="just">
              <a:buNone/>
            </a:pPr>
            <a:r>
              <a:rPr lang="es-ES" b="1" dirty="0">
                <a:solidFill>
                  <a:srgbClr val="0000FF"/>
                </a:solidFill>
              </a:rPr>
              <a:t>La “prueba” puede convertirse en tentación, en atracción y engaño que a su vez produce pecado y muerte, pero NO POR ACCIÓN DE DIOS.</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22</a:t>
            </a:fld>
            <a:endParaRPr lang="es-ES" noProof="0" dirty="0"/>
          </a:p>
        </p:txBody>
      </p:sp>
    </p:spTree>
    <p:extLst>
      <p:ext uri="{BB962C8B-B14F-4D97-AF65-F5344CB8AC3E}">
        <p14:creationId xmlns:p14="http://schemas.microsoft.com/office/powerpoint/2010/main" xmlns="" val="85383772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a:t>Dios en la vida de los creyentes 1, 13-18</a:t>
            </a:r>
          </a:p>
        </p:txBody>
      </p:sp>
      <p:sp>
        <p:nvSpPr>
          <p:cNvPr id="3" name="Marcador de posición de contenido 2"/>
          <p:cNvSpPr>
            <a:spLocks noGrp="1"/>
          </p:cNvSpPr>
          <p:nvPr>
            <p:ph idx="1"/>
          </p:nvPr>
        </p:nvSpPr>
        <p:spPr>
          <a:xfrm>
            <a:off x="1390650" y="2409825"/>
            <a:ext cx="9601200" cy="4343400"/>
          </a:xfrm>
        </p:spPr>
        <p:txBody>
          <a:bodyPr rtlCol="0">
            <a:normAutofit/>
          </a:bodyPr>
          <a:lstStyle/>
          <a:p>
            <a:pPr marL="0" indent="0" algn="just">
              <a:buNone/>
            </a:pPr>
            <a:r>
              <a:rPr lang="es-ES" b="1" dirty="0">
                <a:solidFill>
                  <a:srgbClr val="0000FF"/>
                </a:solidFill>
              </a:rPr>
              <a:t>Dios no está tentado a hacer el mal y él no tienta a nadie, para algunos hay una contradicción con algunas experiencias del Antiguo Testamento, en la que Dios pone a prueba a personas o a todo el pueblo.</a:t>
            </a:r>
          </a:p>
          <a:p>
            <a:pPr marL="0" indent="0" algn="just">
              <a:buNone/>
            </a:pPr>
            <a:r>
              <a:rPr lang="es-ES" b="1" dirty="0">
                <a:solidFill>
                  <a:srgbClr val="0000FF"/>
                </a:solidFill>
              </a:rPr>
              <a:t>Santiago lo que pretende es desvincular a Dios de cualquier interés por producir en el ser humano pecado y muerte</a:t>
            </a:r>
          </a:p>
          <a:p>
            <a:pPr marL="0" indent="0" algn="just">
              <a:buNone/>
            </a:pPr>
            <a:r>
              <a:rPr lang="es-ES" b="1" dirty="0">
                <a:solidFill>
                  <a:srgbClr val="0000FF"/>
                </a:solidFill>
              </a:rPr>
              <a:t>La palabra “concupiscencia”, se refiere al “deseo”, que en griego antiguo hace referencia simplemente a los impulsos naturales. Con el paso del tiempo ha ido adquiriendo un valor peyorativo, asociado a los “malos deseos”.</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23</a:t>
            </a:fld>
            <a:endParaRPr lang="es-ES" noProof="0" dirty="0"/>
          </a:p>
        </p:txBody>
      </p:sp>
    </p:spTree>
    <p:extLst>
      <p:ext uri="{BB962C8B-B14F-4D97-AF65-F5344CB8AC3E}">
        <p14:creationId xmlns:p14="http://schemas.microsoft.com/office/powerpoint/2010/main" xmlns="" val="15726031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marL="457200" indent="-457200">
              <a:buFont typeface="Wingdings" panose="05000000000000000000" pitchFamily="2" charset="2"/>
              <a:buChar char="ü"/>
            </a:pPr>
            <a:r>
              <a:rPr lang="es-ES" dirty="0"/>
              <a:t>Dios en la vida de los creyentes 1, 13-18</a:t>
            </a:r>
          </a:p>
        </p:txBody>
      </p:sp>
      <p:sp>
        <p:nvSpPr>
          <p:cNvPr id="3" name="Marcador de posición de contenido 2"/>
          <p:cNvSpPr>
            <a:spLocks noGrp="1"/>
          </p:cNvSpPr>
          <p:nvPr>
            <p:ph idx="1"/>
          </p:nvPr>
        </p:nvSpPr>
        <p:spPr>
          <a:xfrm>
            <a:off x="1390650" y="2409825"/>
            <a:ext cx="9601200" cy="4343400"/>
          </a:xfrm>
        </p:spPr>
        <p:txBody>
          <a:bodyPr rtlCol="0">
            <a:normAutofit lnSpcReduction="10000"/>
          </a:bodyPr>
          <a:lstStyle/>
          <a:p>
            <a:pPr marL="0" indent="0" algn="just">
              <a:buNone/>
            </a:pPr>
            <a:r>
              <a:rPr lang="es-ES" b="1" dirty="0">
                <a:solidFill>
                  <a:srgbClr val="0000FF"/>
                </a:solidFill>
              </a:rPr>
              <a:t>“El padre de las luces” es un término extraño en la tradición bíblica, hace referencia al creador de los astros y de los cuerpos celestes, no parece tener que ver nada con los movimientos de los “iluminados”. Al “padre de las luces” solo puede atribuírsele la vida.</a:t>
            </a:r>
          </a:p>
          <a:p>
            <a:pPr marL="0" indent="0" algn="just">
              <a:buNone/>
            </a:pPr>
            <a:r>
              <a:rPr lang="es-ES" b="1" dirty="0">
                <a:solidFill>
                  <a:srgbClr val="0000FF"/>
                </a:solidFill>
              </a:rPr>
              <a:t>La “palabra de verdad” equivale al “Evangelio”, La buena noticia que motiva a la esperanza de la comunidad. Esta buena noticia es la bienaventuranza que acaba de proclamar.</a:t>
            </a:r>
          </a:p>
          <a:p>
            <a:pPr marL="0" indent="0" algn="just">
              <a:buNone/>
            </a:pPr>
            <a:r>
              <a:rPr lang="es-ES" b="1" dirty="0">
                <a:solidFill>
                  <a:srgbClr val="0000FF"/>
                </a:solidFill>
              </a:rPr>
              <a:t>Las primicias son los primeros frutos de la cosecha o del ganado, son el símbolo de la totalidad que corresponde a Dios.</a:t>
            </a:r>
          </a:p>
          <a:p>
            <a:pPr marL="0" indent="0" algn="just">
              <a:buNone/>
            </a:pPr>
            <a:r>
              <a:rPr lang="es-ES" b="1" dirty="0">
                <a:solidFill>
                  <a:srgbClr val="0000FF"/>
                </a:solidFill>
              </a:rPr>
              <a:t>Un Dios que solo tiene una </a:t>
            </a:r>
            <a:r>
              <a:rPr lang="es-ES" b="1" dirty="0" smtClean="0">
                <a:solidFill>
                  <a:srgbClr val="0000FF"/>
                </a:solidFill>
              </a:rPr>
              <a:t>cara: </a:t>
            </a:r>
            <a:r>
              <a:rPr lang="es-ES" b="1" dirty="0">
                <a:solidFill>
                  <a:srgbClr val="0000FF"/>
                </a:solidFill>
              </a:rPr>
              <a:t>la del don y la del bien</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24</a:t>
            </a:fld>
            <a:endParaRPr lang="es-ES" noProof="0" dirty="0"/>
          </a:p>
        </p:txBody>
      </p:sp>
    </p:spTree>
    <p:extLst>
      <p:ext uri="{BB962C8B-B14F-4D97-AF65-F5344CB8AC3E}">
        <p14:creationId xmlns:p14="http://schemas.microsoft.com/office/powerpoint/2010/main" xmlns="" val="34115857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255134"/>
            <a:ext cx="10258425" cy="1036850"/>
          </a:xfrm>
        </p:spPr>
        <p:txBody>
          <a:bodyPr rtlCol="0"/>
          <a:lstStyle/>
          <a:p>
            <a:pPr marL="457200" indent="-457200">
              <a:buFont typeface="Wingdings" panose="05000000000000000000" pitchFamily="2" charset="2"/>
              <a:buChar char="ü"/>
            </a:pPr>
            <a:r>
              <a:rPr lang="es-ES" dirty="0" smtClean="0"/>
              <a:t>La </a:t>
            </a:r>
            <a:r>
              <a:rPr lang="es-ES" dirty="0"/>
              <a:t>respuesta de los creyentes al don de </a:t>
            </a:r>
            <a:r>
              <a:rPr lang="es-ES" dirty="0" smtClean="0"/>
              <a:t>Dios 1, 19-27</a:t>
            </a:r>
            <a:endParaRPr lang="es-ES" dirty="0"/>
          </a:p>
        </p:txBody>
      </p:sp>
      <p:sp>
        <p:nvSpPr>
          <p:cNvPr id="3" name="Marcador de posición de contenido 2"/>
          <p:cNvSpPr>
            <a:spLocks noGrp="1"/>
          </p:cNvSpPr>
          <p:nvPr>
            <p:ph idx="1"/>
          </p:nvPr>
        </p:nvSpPr>
        <p:spPr>
          <a:xfrm>
            <a:off x="1390650" y="2409825"/>
            <a:ext cx="9601200" cy="4343400"/>
          </a:xfrm>
        </p:spPr>
        <p:txBody>
          <a:bodyPr rtlCol="0">
            <a:normAutofit fontScale="92500" lnSpcReduction="10000"/>
          </a:bodyPr>
          <a:lstStyle/>
          <a:p>
            <a:pPr marL="0" indent="0" algn="just">
              <a:buNone/>
            </a:pPr>
            <a:r>
              <a:rPr lang="es-ES" b="1" i="1" dirty="0">
                <a:solidFill>
                  <a:srgbClr val="0000FF"/>
                </a:solidFill>
              </a:rPr>
              <a:t>19.Tenedlo presente, hermanos míos queridos: Que cada uno sea diligente para escuchar y tardo para hablar, tardo para la ira. 20.Porque la ira del hombre no obra la justicia de Dios. 21.Por eso, desechad toda inmundicia y abundancia de mal y recibid con docilidad la Palabra sembrada en vosotros, que es capaz de salvar vuestras almas. 22.Poned por obra la Palabra y no os contentéis sólo con oírla, engañándoos a vosotros mismos. 23.Porque si alguno se contenta con oír la Palabra sin ponerla por obra, ése se parece al que contempla su imagen en un espejo: 24.se contempla, pero, en yéndose, se olvida de cómo es. 25.En cambio el que considera atentamente la Ley perfecta de la libertad y se mantiene firme, no como oyente olvidadizo sino como cumplidor de ella, ése, practicándola, será feliz. 26.Si alguno se cree religioso, pero no pone freno a su lengua, sino que engaña a su propio corazón, su religión es vana. 27.La religión pura e intachable ante Dios Padre es ésta: visitar a los huérfanos y a las viudas en su tribulación y conservarse incontaminado del mundo."</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25</a:t>
            </a:fld>
            <a:endParaRPr lang="es-ES" noProof="0" dirty="0"/>
          </a:p>
        </p:txBody>
      </p:sp>
    </p:spTree>
    <p:extLst>
      <p:ext uri="{BB962C8B-B14F-4D97-AF65-F5344CB8AC3E}">
        <p14:creationId xmlns:p14="http://schemas.microsoft.com/office/powerpoint/2010/main" xmlns="" val="292365429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255134"/>
            <a:ext cx="10086975" cy="1036850"/>
          </a:xfrm>
        </p:spPr>
        <p:txBody>
          <a:bodyPr rtlCol="0"/>
          <a:lstStyle/>
          <a:p>
            <a:pPr marL="457200" indent="-457200">
              <a:buFont typeface="Wingdings" panose="05000000000000000000" pitchFamily="2" charset="2"/>
              <a:buChar char="ü"/>
            </a:pPr>
            <a:r>
              <a:rPr lang="es-ES" dirty="0"/>
              <a:t>La respuesta de los creyentes al don de Dios 1, 19-27</a:t>
            </a:r>
          </a:p>
        </p:txBody>
      </p:sp>
      <p:sp>
        <p:nvSpPr>
          <p:cNvPr id="3" name="Marcador de posición de contenido 2"/>
          <p:cNvSpPr>
            <a:spLocks noGrp="1"/>
          </p:cNvSpPr>
          <p:nvPr>
            <p:ph idx="1"/>
          </p:nvPr>
        </p:nvSpPr>
        <p:spPr>
          <a:xfrm>
            <a:off x="1390650" y="2409825"/>
            <a:ext cx="9601200" cy="4343400"/>
          </a:xfrm>
        </p:spPr>
        <p:txBody>
          <a:bodyPr rtlCol="0">
            <a:normAutofit/>
          </a:bodyPr>
          <a:lstStyle/>
          <a:p>
            <a:pPr marL="0" indent="0" algn="just">
              <a:buNone/>
            </a:pPr>
            <a:r>
              <a:rPr lang="es-ES" b="1" dirty="0">
                <a:solidFill>
                  <a:srgbClr val="0000FF"/>
                </a:solidFill>
              </a:rPr>
              <a:t>La moderación en el hablar, el control del discurso es característico de los textos educativos del oriente antiguo, que también se refleja en la propia Biblia.</a:t>
            </a:r>
          </a:p>
          <a:p>
            <a:pPr marL="0" indent="0" algn="just">
              <a:buNone/>
            </a:pPr>
            <a:r>
              <a:rPr lang="es-ES" b="1" dirty="0">
                <a:solidFill>
                  <a:srgbClr val="0000FF"/>
                </a:solidFill>
              </a:rPr>
              <a:t>La rapidez en el habla se identifica con las formas precipitadas, con la falta de reflexión y por tanto con la falta de prudencia y sabiduría.</a:t>
            </a:r>
          </a:p>
          <a:p>
            <a:pPr marL="0" indent="0" algn="just">
              <a:buNone/>
            </a:pPr>
            <a:r>
              <a:rPr lang="es-ES" b="1" dirty="0">
                <a:solidFill>
                  <a:srgbClr val="0000FF"/>
                </a:solidFill>
              </a:rPr>
              <a:t>La escucha atenta unida a la contención y reflexión de las propias palabras, es una garantía del aprendizaje y el camino para llegar a la sabiduría.</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26</a:t>
            </a:fld>
            <a:endParaRPr lang="es-ES" noProof="0" dirty="0"/>
          </a:p>
        </p:txBody>
      </p:sp>
    </p:spTree>
    <p:extLst>
      <p:ext uri="{BB962C8B-B14F-4D97-AF65-F5344CB8AC3E}">
        <p14:creationId xmlns:p14="http://schemas.microsoft.com/office/powerpoint/2010/main" xmlns="" val="270106985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255134"/>
            <a:ext cx="10182225" cy="1036850"/>
          </a:xfrm>
        </p:spPr>
        <p:txBody>
          <a:bodyPr rtlCol="0"/>
          <a:lstStyle/>
          <a:p>
            <a:pPr marL="457200" indent="-457200">
              <a:buFont typeface="Wingdings" panose="05000000000000000000" pitchFamily="2" charset="2"/>
              <a:buChar char="ü"/>
            </a:pPr>
            <a:r>
              <a:rPr lang="es-ES" dirty="0"/>
              <a:t>La respuesta de los creyentes al don de Dios 1, 19-27</a:t>
            </a:r>
          </a:p>
        </p:txBody>
      </p:sp>
      <p:sp>
        <p:nvSpPr>
          <p:cNvPr id="3" name="Marcador de posición de contenido 2"/>
          <p:cNvSpPr>
            <a:spLocks noGrp="1"/>
          </p:cNvSpPr>
          <p:nvPr>
            <p:ph idx="1"/>
          </p:nvPr>
        </p:nvSpPr>
        <p:spPr>
          <a:xfrm>
            <a:off x="1390650" y="2409825"/>
            <a:ext cx="9601200" cy="4343400"/>
          </a:xfrm>
        </p:spPr>
        <p:txBody>
          <a:bodyPr rtlCol="0">
            <a:normAutofit/>
          </a:bodyPr>
          <a:lstStyle/>
          <a:p>
            <a:pPr marL="0" indent="0" algn="just">
              <a:buNone/>
            </a:pPr>
            <a:r>
              <a:rPr lang="es-ES" b="1" dirty="0">
                <a:solidFill>
                  <a:srgbClr val="0000FF"/>
                </a:solidFill>
              </a:rPr>
              <a:t>Hay una tercera recomendación: que la persona sea lenta a la ira. Fórmula que recuerda una característica de Dios en el Antiguo testamento. Lento a la ira significa ser paciente y rico en misericordia. Es por tanto una actitud inteligente, constructiva y reflejo de una paciencia como la de Dios, contrapuesta a la cólera.</a:t>
            </a:r>
          </a:p>
          <a:p>
            <a:pPr marL="0" indent="0" algn="just">
              <a:buNone/>
            </a:pPr>
            <a:r>
              <a:rPr lang="es-ES" b="1" dirty="0">
                <a:solidFill>
                  <a:srgbClr val="0000FF"/>
                </a:solidFill>
              </a:rPr>
              <a:t>La ira del hombre produce violencia y no justicia, ejemplo de Caín., su ira ha introducido la violencia que ha llevado a la destrucción.</a:t>
            </a:r>
          </a:p>
          <a:p>
            <a:pPr marL="0" indent="0" algn="just">
              <a:buNone/>
            </a:pPr>
            <a:r>
              <a:rPr lang="es-ES" b="1" dirty="0">
                <a:solidFill>
                  <a:srgbClr val="0000FF"/>
                </a:solidFill>
              </a:rPr>
              <a:t>Ya que la violencia es inútil Santiago vuelve a recomendar “acoger la palabra”, que ha sido sembrada y que ya forma parte de la comunidad. Una palabra que es capaz de salvar y que puede favorecer una vida feliz.</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27</a:t>
            </a:fld>
            <a:endParaRPr lang="es-ES" noProof="0" dirty="0"/>
          </a:p>
        </p:txBody>
      </p:sp>
    </p:spTree>
    <p:extLst>
      <p:ext uri="{BB962C8B-B14F-4D97-AF65-F5344CB8AC3E}">
        <p14:creationId xmlns:p14="http://schemas.microsoft.com/office/powerpoint/2010/main" xmlns="" val="146011605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399" y="255134"/>
            <a:ext cx="10201275" cy="1036850"/>
          </a:xfrm>
        </p:spPr>
        <p:txBody>
          <a:bodyPr rtlCol="0"/>
          <a:lstStyle/>
          <a:p>
            <a:pPr marL="457200" indent="-457200">
              <a:buFont typeface="Wingdings" panose="05000000000000000000" pitchFamily="2" charset="2"/>
              <a:buChar char="ü"/>
            </a:pPr>
            <a:r>
              <a:rPr lang="es-ES" dirty="0"/>
              <a:t>La respuesta de los creyentes al don de Dios 1, 19-27</a:t>
            </a:r>
          </a:p>
        </p:txBody>
      </p:sp>
      <p:sp>
        <p:nvSpPr>
          <p:cNvPr id="3" name="Marcador de posición de contenido 2"/>
          <p:cNvSpPr>
            <a:spLocks noGrp="1"/>
          </p:cNvSpPr>
          <p:nvPr>
            <p:ph idx="1"/>
          </p:nvPr>
        </p:nvSpPr>
        <p:spPr>
          <a:xfrm>
            <a:off x="1390650" y="2409825"/>
            <a:ext cx="9601200" cy="4343400"/>
          </a:xfrm>
        </p:spPr>
        <p:txBody>
          <a:bodyPr rtlCol="0">
            <a:normAutofit/>
          </a:bodyPr>
          <a:lstStyle/>
          <a:p>
            <a:pPr marL="0" indent="0" algn="just">
              <a:buNone/>
            </a:pPr>
            <a:r>
              <a:rPr lang="es-ES" b="1" dirty="0">
                <a:solidFill>
                  <a:srgbClr val="0000FF"/>
                </a:solidFill>
              </a:rPr>
              <a:t>Acoger la palabra no es guardar los libros, escucharla con atención y respeto, es más es ESCUCHAR-CUMPLIR-EJECUTAR-REALIZAR.</a:t>
            </a:r>
          </a:p>
          <a:p>
            <a:pPr marL="0" indent="0" algn="just">
              <a:buNone/>
            </a:pPr>
            <a:r>
              <a:rPr lang="es-ES" b="1" dirty="0">
                <a:solidFill>
                  <a:srgbClr val="0000FF"/>
                </a:solidFill>
              </a:rPr>
              <a:t>Escuchar sin poner en práctica es una actividad inútil y sin más trascendencia que la del instante (mirarse en el espejo).</a:t>
            </a:r>
          </a:p>
          <a:p>
            <a:pPr marL="0" indent="0" algn="just">
              <a:buNone/>
            </a:pPr>
            <a:r>
              <a:rPr lang="es-ES" b="1" dirty="0">
                <a:solidFill>
                  <a:srgbClr val="0000FF"/>
                </a:solidFill>
              </a:rPr>
              <a:t>Santiago propone que cada uno se fije, es decir observe con detenimiento, que haga el esfuerzo de ver y que permanezca con constancia en su actividad o actitud. (Mt 7, 24-27).</a:t>
            </a:r>
          </a:p>
          <a:p>
            <a:pPr marL="0" indent="0" algn="just">
              <a:buNone/>
            </a:pPr>
            <a:r>
              <a:rPr lang="es-ES" b="1" dirty="0">
                <a:solidFill>
                  <a:srgbClr val="0000FF"/>
                </a:solidFill>
              </a:rPr>
              <a:t>La palabra se identifica con la ley de la libertad, de la que hablará con más precisión en el Capítulo 2. Aquí solamente la enuncia.</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28</a:t>
            </a:fld>
            <a:endParaRPr lang="es-ES" noProof="0" dirty="0"/>
          </a:p>
        </p:txBody>
      </p:sp>
    </p:spTree>
    <p:extLst>
      <p:ext uri="{BB962C8B-B14F-4D97-AF65-F5344CB8AC3E}">
        <p14:creationId xmlns:p14="http://schemas.microsoft.com/office/powerpoint/2010/main" xmlns="" val="23784893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55134"/>
            <a:ext cx="10172700" cy="1036850"/>
          </a:xfrm>
        </p:spPr>
        <p:txBody>
          <a:bodyPr rtlCol="0"/>
          <a:lstStyle/>
          <a:p>
            <a:pPr marL="457200" indent="-457200">
              <a:buFont typeface="Wingdings" panose="05000000000000000000" pitchFamily="2" charset="2"/>
              <a:buChar char="ü"/>
            </a:pPr>
            <a:r>
              <a:rPr lang="es-ES" dirty="0"/>
              <a:t>La respuesta de los creyentes al don de Dios 1, 19-27</a:t>
            </a:r>
          </a:p>
        </p:txBody>
      </p:sp>
      <p:sp>
        <p:nvSpPr>
          <p:cNvPr id="3" name="Marcador de posición de contenido 2"/>
          <p:cNvSpPr>
            <a:spLocks noGrp="1"/>
          </p:cNvSpPr>
          <p:nvPr>
            <p:ph idx="1"/>
          </p:nvPr>
        </p:nvSpPr>
        <p:spPr>
          <a:xfrm>
            <a:off x="1390650" y="2409825"/>
            <a:ext cx="9601200" cy="4343400"/>
          </a:xfrm>
        </p:spPr>
        <p:txBody>
          <a:bodyPr rtlCol="0">
            <a:normAutofit fontScale="92500" lnSpcReduction="20000"/>
          </a:bodyPr>
          <a:lstStyle/>
          <a:p>
            <a:pPr marL="0" indent="0" algn="just">
              <a:buNone/>
            </a:pPr>
            <a:r>
              <a:rPr lang="es-ES" b="1" dirty="0">
                <a:solidFill>
                  <a:srgbClr val="0000FF"/>
                </a:solidFill>
              </a:rPr>
              <a:t>Acaba el capítulo con unas sentencias sobre la religiosidad.</a:t>
            </a:r>
          </a:p>
          <a:p>
            <a:pPr marL="0" indent="0" algn="just">
              <a:buNone/>
            </a:pPr>
            <a:r>
              <a:rPr lang="es-ES" b="1" dirty="0">
                <a:solidFill>
                  <a:srgbClr val="0000FF"/>
                </a:solidFill>
              </a:rPr>
              <a:t>Hay una supuesta religiosidad o religión vacía, asociada al uso inmoderado de la lengua y al autoengaño. El que practica una religión de boca engaña a su corazón, aquí vuelve a aparecer el hombre-doble.</a:t>
            </a:r>
          </a:p>
          <a:p>
            <a:pPr marL="0" indent="0" algn="just">
              <a:buNone/>
            </a:pPr>
            <a:r>
              <a:rPr lang="es-ES" b="1" dirty="0">
                <a:solidFill>
                  <a:srgbClr val="0000FF"/>
                </a:solidFill>
              </a:rPr>
              <a:t>En contraposición hay una religión auténtica desde el punto de vista de Dios, una religión calificada como “pura”, que lleva consigo hacerse cargo de los huérfanos y de las viudas, o lo que es lo mismo de los más vulnerables, recordemos que estamos en una sociedad agrícola y patriarcal.</a:t>
            </a:r>
          </a:p>
          <a:p>
            <a:pPr marL="0" indent="0" algn="just">
              <a:buNone/>
            </a:pPr>
            <a:r>
              <a:rPr lang="es-ES" b="1" dirty="0" smtClean="0">
                <a:solidFill>
                  <a:srgbClr val="0000FF"/>
                </a:solidFill>
              </a:rPr>
              <a:t>Las </a:t>
            </a:r>
            <a:r>
              <a:rPr lang="es-ES" b="1" dirty="0">
                <a:solidFill>
                  <a:srgbClr val="0000FF"/>
                </a:solidFill>
              </a:rPr>
              <a:t>dos religiones se definen con el mismo nombre, por lo que este no es suficiente para diferenciarlas.</a:t>
            </a:r>
          </a:p>
          <a:p>
            <a:pPr marL="0" indent="0" algn="just">
              <a:buNone/>
            </a:pPr>
            <a:r>
              <a:rPr lang="es-ES" b="1" dirty="0">
                <a:solidFill>
                  <a:srgbClr val="0000FF"/>
                </a:solidFill>
              </a:rPr>
              <a:t>También el Cristianismo se puede convertir en una religión idolátrica, falsa e inútil si se reduce al discurso sobre Dios y se olvida de hacer realidad la paternidad de Dios que se hace cargo de los más débiles.</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29</a:t>
            </a:fld>
            <a:endParaRPr lang="es-ES" noProof="0" dirty="0"/>
          </a:p>
        </p:txBody>
      </p:sp>
    </p:spTree>
    <p:extLst>
      <p:ext uri="{BB962C8B-B14F-4D97-AF65-F5344CB8AC3E}">
        <p14:creationId xmlns:p14="http://schemas.microsoft.com/office/powerpoint/2010/main" xmlns="" val="165318851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ESQUEMA</a:t>
            </a:r>
            <a:endParaRPr lang="es-ES" dirty="0"/>
          </a:p>
        </p:txBody>
      </p:sp>
      <p:sp>
        <p:nvSpPr>
          <p:cNvPr id="8" name="Rectángulo 7"/>
          <p:cNvSpPr/>
          <p:nvPr/>
        </p:nvSpPr>
        <p:spPr>
          <a:xfrm>
            <a:off x="533400" y="2562136"/>
            <a:ext cx="11334750" cy="3416320"/>
          </a:xfrm>
          <a:prstGeom prst="rect">
            <a:avLst/>
          </a:prstGeom>
        </p:spPr>
        <p:txBody>
          <a:bodyPr wrap="square">
            <a:spAutoFit/>
          </a:bodyPr>
          <a:lstStyle/>
          <a:p>
            <a:pPr algn="just"/>
            <a:r>
              <a:rPr lang="es-ES" sz="3600" b="1" dirty="0">
                <a:solidFill>
                  <a:srgbClr val="0000FF"/>
                </a:solidFill>
              </a:rPr>
              <a:t>Forma una </a:t>
            </a:r>
            <a:r>
              <a:rPr lang="es-ES" sz="3600" b="1" dirty="0" smtClean="0">
                <a:solidFill>
                  <a:srgbClr val="0000FF"/>
                </a:solidFill>
              </a:rPr>
              <a:t>unidad.</a:t>
            </a:r>
          </a:p>
          <a:p>
            <a:pPr algn="just"/>
            <a:r>
              <a:rPr lang="es-ES" sz="3600" b="1" dirty="0" smtClean="0">
                <a:solidFill>
                  <a:srgbClr val="0000FF"/>
                </a:solidFill>
              </a:rPr>
              <a:t>Viene </a:t>
            </a:r>
            <a:r>
              <a:rPr lang="es-ES" sz="3600" b="1" dirty="0">
                <a:solidFill>
                  <a:srgbClr val="0000FF"/>
                </a:solidFill>
              </a:rPr>
              <a:t>a ser el sumario de todo el contenido </a:t>
            </a:r>
            <a:r>
              <a:rPr lang="es-ES" sz="3600" b="1" dirty="0" smtClean="0">
                <a:solidFill>
                  <a:srgbClr val="0000FF"/>
                </a:solidFill>
              </a:rPr>
              <a:t>que </a:t>
            </a:r>
            <a:r>
              <a:rPr lang="es-ES" sz="3600" b="1" dirty="0">
                <a:solidFill>
                  <a:srgbClr val="0000FF"/>
                </a:solidFill>
              </a:rPr>
              <a:t>se desarrollará después en la </a:t>
            </a:r>
            <a:r>
              <a:rPr lang="es-ES" sz="3600" b="1" dirty="0" smtClean="0">
                <a:solidFill>
                  <a:srgbClr val="0000FF"/>
                </a:solidFill>
              </a:rPr>
              <a:t>Carta.</a:t>
            </a:r>
          </a:p>
          <a:p>
            <a:pPr algn="just"/>
            <a:r>
              <a:rPr lang="es-ES" sz="3600" b="1" dirty="0">
                <a:solidFill>
                  <a:srgbClr val="0000FF"/>
                </a:solidFill>
              </a:rPr>
              <a:t>E</a:t>
            </a:r>
            <a:r>
              <a:rPr lang="es-ES" sz="3600" b="1" dirty="0" smtClean="0">
                <a:solidFill>
                  <a:srgbClr val="0000FF"/>
                </a:solidFill>
              </a:rPr>
              <a:t>nuncia </a:t>
            </a:r>
            <a:r>
              <a:rPr lang="es-ES" sz="3600" b="1" dirty="0">
                <a:solidFill>
                  <a:srgbClr val="0000FF"/>
                </a:solidFill>
              </a:rPr>
              <a:t>los temas </a:t>
            </a:r>
            <a:r>
              <a:rPr lang="es-ES" sz="3600" b="1" dirty="0" smtClean="0">
                <a:solidFill>
                  <a:srgbClr val="0000FF"/>
                </a:solidFill>
              </a:rPr>
              <a:t>fundamentales.</a:t>
            </a:r>
          </a:p>
          <a:p>
            <a:pPr algn="just"/>
            <a:r>
              <a:rPr lang="es-ES" sz="3600" b="1" dirty="0">
                <a:solidFill>
                  <a:srgbClr val="0000FF"/>
                </a:solidFill>
              </a:rPr>
              <a:t>E</a:t>
            </a:r>
            <a:r>
              <a:rPr lang="es-ES" sz="3600" b="1" dirty="0" smtClean="0">
                <a:solidFill>
                  <a:srgbClr val="0000FF"/>
                </a:solidFill>
              </a:rPr>
              <a:t>stablece </a:t>
            </a:r>
            <a:r>
              <a:rPr lang="es-ES" sz="3600" b="1" dirty="0">
                <a:solidFill>
                  <a:srgbClr val="0000FF"/>
                </a:solidFill>
              </a:rPr>
              <a:t>un marco de comprensión ofreciendo referencias.</a:t>
            </a:r>
          </a:p>
        </p:txBody>
      </p:sp>
      <p:sp>
        <p:nvSpPr>
          <p:cNvPr id="9" name="Marcador de número de diapositiva 8"/>
          <p:cNvSpPr>
            <a:spLocks noGrp="1"/>
          </p:cNvSpPr>
          <p:nvPr>
            <p:ph type="sldNum" sz="quarter" idx="12"/>
          </p:nvPr>
        </p:nvSpPr>
        <p:spPr/>
        <p:txBody>
          <a:bodyPr/>
          <a:lstStyle/>
          <a:p>
            <a:pPr rtl="0"/>
            <a:fld id="{A7F8E3F6-DE14-48B2-B2BC-6FABA9630FB8}" type="slidenum">
              <a:rPr lang="es-ES" noProof="0" smtClean="0"/>
              <a:pPr rtl="0"/>
              <a:t>3</a:t>
            </a:fld>
            <a:endParaRPr lang="es-ES" noProof="0" dirty="0"/>
          </a:p>
        </p:txBody>
      </p:sp>
    </p:spTree>
    <p:extLst>
      <p:ext uri="{BB962C8B-B14F-4D97-AF65-F5344CB8AC3E}">
        <p14:creationId xmlns:p14="http://schemas.microsoft.com/office/powerpoint/2010/main" xmlns="" val="358414648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9224" y="3962400"/>
            <a:ext cx="6760843" cy="1557338"/>
          </a:xfrm>
        </p:spPr>
        <p:txBody>
          <a:bodyPr>
            <a:normAutofit fontScale="90000"/>
          </a:bodyPr>
          <a:lstStyle/>
          <a:p>
            <a:pPr lvl="0" algn="just"/>
            <a:r>
              <a:rPr lang="es-ES" sz="4800" b="1" dirty="0">
                <a:solidFill>
                  <a:srgbClr val="0000FF"/>
                </a:solidFill>
              </a:rPr>
              <a:t>CUESTIONES PARA LA REFLEXIÓN PERSONAL</a:t>
            </a:r>
            <a:br>
              <a:rPr lang="es-ES" sz="4800" b="1" dirty="0">
                <a:solidFill>
                  <a:srgbClr val="0000FF"/>
                </a:solidFill>
              </a:rPr>
            </a:br>
            <a:r>
              <a:rPr lang="es-ES" sz="4800" b="1" dirty="0">
                <a:solidFill>
                  <a:srgbClr val="0000FF"/>
                </a:solidFill>
              </a:rPr>
              <a:t>Y EL DIÁLOGO EN GRUPO</a:t>
            </a:r>
          </a:p>
        </p:txBody>
      </p:sp>
    </p:spTree>
    <p:extLst>
      <p:ext uri="{BB962C8B-B14F-4D97-AF65-F5344CB8AC3E}">
        <p14:creationId xmlns:p14="http://schemas.microsoft.com/office/powerpoint/2010/main" xmlns="" val="389940104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smtClean="0"/>
              <a:t>PARA REFLEXIONAR</a:t>
            </a:r>
            <a:endParaRPr lang="es-ES" dirty="0"/>
          </a:p>
        </p:txBody>
      </p:sp>
      <p:sp>
        <p:nvSpPr>
          <p:cNvPr id="3" name="Marcador de posición de contenido 2"/>
          <p:cNvSpPr>
            <a:spLocks noGrp="1"/>
          </p:cNvSpPr>
          <p:nvPr>
            <p:ph idx="1"/>
          </p:nvPr>
        </p:nvSpPr>
        <p:spPr>
          <a:xfrm>
            <a:off x="1390650" y="2409825"/>
            <a:ext cx="9601200" cy="4343400"/>
          </a:xfrm>
        </p:spPr>
        <p:txBody>
          <a:bodyPr rtlCol="0">
            <a:normAutofit/>
          </a:bodyPr>
          <a:lstStyle/>
          <a:p>
            <a:pPr algn="just">
              <a:buFont typeface="Wingdings" panose="05000000000000000000" pitchFamily="2" charset="2"/>
              <a:buChar char="§"/>
            </a:pPr>
            <a:r>
              <a:rPr lang="es-ES" b="1" dirty="0" smtClean="0">
                <a:solidFill>
                  <a:srgbClr val="0000FF"/>
                </a:solidFill>
              </a:rPr>
              <a:t>FE</a:t>
            </a:r>
            <a:r>
              <a:rPr lang="es-ES" b="1" dirty="0">
                <a:solidFill>
                  <a:srgbClr val="0000FF"/>
                </a:solidFill>
              </a:rPr>
              <a:t>, DIFICULTAD Y BIENAVENTURANZA</a:t>
            </a:r>
          </a:p>
          <a:p>
            <a:pPr algn="just">
              <a:buFont typeface="Wingdings" panose="05000000000000000000" pitchFamily="2" charset="2"/>
              <a:buChar char="v"/>
            </a:pPr>
            <a:r>
              <a:rPr lang="es-ES" b="1" dirty="0" smtClean="0">
                <a:solidFill>
                  <a:srgbClr val="0000FF"/>
                </a:solidFill>
              </a:rPr>
              <a:t>¿Qué </a:t>
            </a:r>
            <a:r>
              <a:rPr lang="es-ES" b="1" dirty="0">
                <a:solidFill>
                  <a:srgbClr val="0000FF"/>
                </a:solidFill>
              </a:rPr>
              <a:t>dificultades te parece que atraviesa hoy la comunidad cristiana?</a:t>
            </a:r>
          </a:p>
          <a:p>
            <a:pPr algn="just">
              <a:buFont typeface="Wingdings" panose="05000000000000000000" pitchFamily="2" charset="2"/>
              <a:buChar char="v"/>
            </a:pPr>
            <a:r>
              <a:rPr lang="es-ES" b="1" dirty="0" smtClean="0">
                <a:solidFill>
                  <a:srgbClr val="0000FF"/>
                </a:solidFill>
              </a:rPr>
              <a:t>¿Qué </a:t>
            </a:r>
            <a:r>
              <a:rPr lang="es-ES" b="1" dirty="0">
                <a:solidFill>
                  <a:srgbClr val="0000FF"/>
                </a:solidFill>
              </a:rPr>
              <a:t>actitudes, opciones o acciones te parece que ayudarían a superarlas?</a:t>
            </a:r>
          </a:p>
          <a:p>
            <a:pPr algn="just">
              <a:buFont typeface="Wingdings" panose="05000000000000000000" pitchFamily="2" charset="2"/>
              <a:buChar char="v"/>
            </a:pPr>
            <a:r>
              <a:rPr lang="es-ES" b="1" dirty="0" smtClean="0">
                <a:solidFill>
                  <a:srgbClr val="0000FF"/>
                </a:solidFill>
              </a:rPr>
              <a:t>¿Podría </a:t>
            </a:r>
            <a:r>
              <a:rPr lang="es-ES" b="1" dirty="0">
                <a:solidFill>
                  <a:srgbClr val="0000FF"/>
                </a:solidFill>
              </a:rPr>
              <a:t>cada una de ellas convertirse en una oportunidad? ¿En qué sentido?</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31</a:t>
            </a:fld>
            <a:endParaRPr lang="es-ES" noProof="0" dirty="0"/>
          </a:p>
        </p:txBody>
      </p:sp>
    </p:spTree>
    <p:extLst>
      <p:ext uri="{BB962C8B-B14F-4D97-AF65-F5344CB8AC3E}">
        <p14:creationId xmlns:p14="http://schemas.microsoft.com/office/powerpoint/2010/main" xmlns="" val="218831205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PARA REFLEXIONAR</a:t>
            </a:r>
          </a:p>
        </p:txBody>
      </p:sp>
      <p:sp>
        <p:nvSpPr>
          <p:cNvPr id="3" name="Marcador de posición de contenido 2"/>
          <p:cNvSpPr>
            <a:spLocks noGrp="1"/>
          </p:cNvSpPr>
          <p:nvPr>
            <p:ph idx="1"/>
          </p:nvPr>
        </p:nvSpPr>
        <p:spPr>
          <a:xfrm>
            <a:off x="1390650" y="2409825"/>
            <a:ext cx="9601200" cy="4343400"/>
          </a:xfrm>
        </p:spPr>
        <p:txBody>
          <a:bodyPr rtlCol="0">
            <a:normAutofit/>
          </a:bodyPr>
          <a:lstStyle/>
          <a:p>
            <a:pPr algn="just">
              <a:buFont typeface="Wingdings" panose="05000000000000000000" pitchFamily="2" charset="2"/>
              <a:buChar char="§"/>
            </a:pPr>
            <a:r>
              <a:rPr lang="es-ES" b="1" dirty="0" smtClean="0">
                <a:solidFill>
                  <a:srgbClr val="0000FF"/>
                </a:solidFill>
              </a:rPr>
              <a:t>LA </a:t>
            </a:r>
            <a:r>
              <a:rPr lang="es-ES" b="1" dirty="0">
                <a:solidFill>
                  <a:srgbClr val="0000FF"/>
                </a:solidFill>
              </a:rPr>
              <a:t>IMAGEN DE DIOS</a:t>
            </a:r>
          </a:p>
          <a:p>
            <a:pPr algn="just">
              <a:buFont typeface="Wingdings" panose="05000000000000000000" pitchFamily="2" charset="2"/>
              <a:buChar char="v"/>
            </a:pPr>
            <a:r>
              <a:rPr lang="es-ES" b="1" dirty="0" smtClean="0">
                <a:solidFill>
                  <a:srgbClr val="0000FF"/>
                </a:solidFill>
              </a:rPr>
              <a:t>Haz </a:t>
            </a:r>
            <a:r>
              <a:rPr lang="es-ES" b="1" dirty="0">
                <a:solidFill>
                  <a:srgbClr val="0000FF"/>
                </a:solidFill>
              </a:rPr>
              <a:t>una lista de las imágenes de Dios que se desprenden del texto de Santiago, 1 13-18 y compárala con las imágenes de Dios que descubres en la actualidad, en la sociedad y en la Iglesia.</a:t>
            </a:r>
          </a:p>
          <a:p>
            <a:pPr algn="just">
              <a:buFont typeface="Wingdings" panose="05000000000000000000" pitchFamily="2" charset="2"/>
              <a:buChar char="v"/>
            </a:pPr>
            <a:r>
              <a:rPr lang="es-ES" b="1" dirty="0" smtClean="0">
                <a:solidFill>
                  <a:srgbClr val="0000FF"/>
                </a:solidFill>
              </a:rPr>
              <a:t>¿Con </a:t>
            </a:r>
            <a:r>
              <a:rPr lang="es-ES" b="1" dirty="0">
                <a:solidFill>
                  <a:srgbClr val="0000FF"/>
                </a:solidFill>
              </a:rPr>
              <a:t>cuáles concuerda tu propia imagen de Dios?</a:t>
            </a:r>
          </a:p>
          <a:p>
            <a:pPr algn="just">
              <a:buFont typeface="Wingdings" panose="05000000000000000000" pitchFamily="2" charset="2"/>
              <a:buChar char="v"/>
            </a:pPr>
            <a:r>
              <a:rPr lang="es-ES" b="1" dirty="0" smtClean="0">
                <a:solidFill>
                  <a:srgbClr val="0000FF"/>
                </a:solidFill>
              </a:rPr>
              <a:t>¿Qué </a:t>
            </a:r>
            <a:r>
              <a:rPr lang="es-ES" b="1" dirty="0">
                <a:solidFill>
                  <a:srgbClr val="0000FF"/>
                </a:solidFill>
              </a:rPr>
              <a:t>opinión te merece a la luz de los criterios que expone Santiago?</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32</a:t>
            </a:fld>
            <a:endParaRPr lang="es-ES" noProof="0" dirty="0"/>
          </a:p>
        </p:txBody>
      </p:sp>
    </p:spTree>
    <p:extLst>
      <p:ext uri="{BB962C8B-B14F-4D97-AF65-F5344CB8AC3E}">
        <p14:creationId xmlns:p14="http://schemas.microsoft.com/office/powerpoint/2010/main" xmlns="" val="27622183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PARA REFLEXIONAR</a:t>
            </a:r>
          </a:p>
        </p:txBody>
      </p:sp>
      <p:sp>
        <p:nvSpPr>
          <p:cNvPr id="3" name="Marcador de posición de contenido 2"/>
          <p:cNvSpPr>
            <a:spLocks noGrp="1"/>
          </p:cNvSpPr>
          <p:nvPr>
            <p:ph idx="1"/>
          </p:nvPr>
        </p:nvSpPr>
        <p:spPr>
          <a:xfrm>
            <a:off x="1295400" y="1647825"/>
            <a:ext cx="9601200" cy="5143500"/>
          </a:xfrm>
        </p:spPr>
        <p:txBody>
          <a:bodyPr rtlCol="0">
            <a:normAutofit lnSpcReduction="10000"/>
          </a:bodyPr>
          <a:lstStyle/>
          <a:p>
            <a:pPr algn="just">
              <a:buFont typeface="Wingdings" panose="05000000000000000000" pitchFamily="2" charset="2"/>
              <a:buChar char="§"/>
            </a:pPr>
            <a:r>
              <a:rPr lang="es-ES" b="1" dirty="0" smtClean="0">
                <a:solidFill>
                  <a:srgbClr val="0000FF"/>
                </a:solidFill>
              </a:rPr>
              <a:t>RELIGIOSIDAD</a:t>
            </a:r>
            <a:endParaRPr lang="es-ES" b="1" dirty="0">
              <a:solidFill>
                <a:srgbClr val="0000FF"/>
              </a:solidFill>
            </a:endParaRPr>
          </a:p>
          <a:p>
            <a:pPr algn="just">
              <a:buFont typeface="Wingdings" panose="05000000000000000000" pitchFamily="2" charset="2"/>
              <a:buChar char="v"/>
            </a:pPr>
            <a:r>
              <a:rPr lang="es-ES" b="1" dirty="0" smtClean="0">
                <a:solidFill>
                  <a:srgbClr val="0000FF"/>
                </a:solidFill>
              </a:rPr>
              <a:t>Actualiza </a:t>
            </a:r>
            <a:r>
              <a:rPr lang="es-ES" b="1" dirty="0">
                <a:solidFill>
                  <a:srgbClr val="0000FF"/>
                </a:solidFill>
              </a:rPr>
              <a:t>desde tu experiencia y tu lenguaje los elementos que configuran los dos tipos de religión/religiosidad de los que habla Santiago. Completa el siguiente cuadro</a:t>
            </a:r>
          </a:p>
          <a:p>
            <a:pPr algn="just">
              <a:buFont typeface="Wingdings" panose="05000000000000000000" pitchFamily="2" charset="2"/>
              <a:buChar char="v"/>
            </a:pPr>
            <a:endParaRPr lang="es-ES" b="1" dirty="0">
              <a:solidFill>
                <a:srgbClr val="0000FF"/>
              </a:solidFill>
            </a:endParaRPr>
          </a:p>
          <a:p>
            <a:pPr algn="just">
              <a:buFont typeface="Wingdings" panose="05000000000000000000" pitchFamily="2" charset="2"/>
              <a:buChar char="v"/>
            </a:pPr>
            <a:endParaRPr lang="es-ES" b="1" dirty="0">
              <a:solidFill>
                <a:srgbClr val="0000FF"/>
              </a:solidFill>
            </a:endParaRPr>
          </a:p>
          <a:p>
            <a:pPr algn="just">
              <a:buFont typeface="Wingdings" panose="05000000000000000000" pitchFamily="2" charset="2"/>
              <a:buChar char="v"/>
            </a:pPr>
            <a:endParaRPr lang="es-ES" b="1" dirty="0" smtClean="0">
              <a:solidFill>
                <a:srgbClr val="0000FF"/>
              </a:solidFill>
            </a:endParaRPr>
          </a:p>
          <a:p>
            <a:pPr algn="just">
              <a:buFont typeface="Wingdings" panose="05000000000000000000" pitchFamily="2" charset="2"/>
              <a:buChar char="v"/>
            </a:pPr>
            <a:endParaRPr lang="es-ES" b="1" dirty="0">
              <a:solidFill>
                <a:srgbClr val="0000FF"/>
              </a:solidFill>
            </a:endParaRPr>
          </a:p>
          <a:p>
            <a:pPr algn="just">
              <a:buFont typeface="Wingdings" panose="05000000000000000000" pitchFamily="2" charset="2"/>
              <a:buChar char="v"/>
            </a:pPr>
            <a:r>
              <a:rPr lang="es-ES" b="1" dirty="0" smtClean="0">
                <a:solidFill>
                  <a:srgbClr val="0000FF"/>
                </a:solidFill>
              </a:rPr>
              <a:t>¿Cuál </a:t>
            </a:r>
            <a:r>
              <a:rPr lang="es-ES" b="1" dirty="0">
                <a:solidFill>
                  <a:srgbClr val="0000FF"/>
                </a:solidFill>
              </a:rPr>
              <a:t>es para ti la “palabra” que aporta salvación, dignidad y luz a tu propia vida?</a:t>
            </a:r>
          </a:p>
          <a:p>
            <a:pPr marL="0" indent="0" algn="just">
              <a:buNone/>
            </a:pPr>
            <a:r>
              <a:rPr lang="es-ES" b="1" dirty="0" smtClean="0">
                <a:solidFill>
                  <a:srgbClr val="0000FF"/>
                </a:solidFill>
              </a:rPr>
              <a:t>¿Qué </a:t>
            </a:r>
            <a:r>
              <a:rPr lang="es-ES" b="1" dirty="0">
                <a:solidFill>
                  <a:srgbClr val="0000FF"/>
                </a:solidFill>
              </a:rPr>
              <a:t>lugar ocupa en tu vida y en tu comunidad la Palabra de Dios</a:t>
            </a:r>
          </a:p>
          <a:p>
            <a:pPr algn="just">
              <a:buFont typeface="Wingdings" panose="05000000000000000000" pitchFamily="2" charset="2"/>
              <a:buChar char="§"/>
            </a:pPr>
            <a:endParaRPr lang="es-ES" b="1" dirty="0">
              <a:solidFill>
                <a:srgbClr val="002060"/>
              </a:solidFill>
            </a:endParaRPr>
          </a:p>
          <a:p>
            <a:pPr algn="just">
              <a:buFont typeface="Wingdings" panose="05000000000000000000" pitchFamily="2" charset="2"/>
              <a:buChar char="§"/>
            </a:pPr>
            <a:endParaRPr lang="es-ES" b="1" dirty="0">
              <a:solidFill>
                <a:srgbClr val="002060"/>
              </a:solidFill>
            </a:endParaRPr>
          </a:p>
        </p:txBody>
      </p:sp>
      <p:graphicFrame>
        <p:nvGraphicFramePr>
          <p:cNvPr id="6" name="Tabla 5"/>
          <p:cNvGraphicFramePr>
            <a:graphicFrameLocks noGrp="1"/>
          </p:cNvGraphicFramePr>
          <p:nvPr>
            <p:extLst>
              <p:ext uri="{D42A27DB-BD31-4B8C-83A1-F6EECF244321}">
                <p14:modId xmlns:p14="http://schemas.microsoft.com/office/powerpoint/2010/main" xmlns="" val="329329632"/>
              </p:ext>
            </p:extLst>
          </p:nvPr>
        </p:nvGraphicFramePr>
        <p:xfrm>
          <a:off x="1727200" y="3329516"/>
          <a:ext cx="8128000" cy="1840654"/>
        </p:xfrm>
        <a:graphic>
          <a:graphicData uri="http://schemas.openxmlformats.org/drawingml/2006/table">
            <a:tbl>
              <a:tblPr firstRow="1" bandRow="1">
                <a:tableStyleId>{C4B1156A-380E-4F78-BDF5-A606A8083BF9}</a:tableStyleId>
              </a:tblPr>
              <a:tblGrid>
                <a:gridCol w="4064000"/>
                <a:gridCol w="4064000"/>
              </a:tblGrid>
              <a:tr h="651934">
                <a:tc>
                  <a:txBody>
                    <a:bodyPr/>
                    <a:lstStyle/>
                    <a:p>
                      <a:pPr algn="ctr"/>
                      <a:r>
                        <a:rPr lang="es-ES" sz="1600" b="1" kern="1200" dirty="0" smtClean="0">
                          <a:solidFill>
                            <a:srgbClr val="002060"/>
                          </a:solidFill>
                          <a:effectLst>
                            <a:outerShdw blurRad="38100" dist="38100" dir="2700000" algn="tl">
                              <a:srgbClr val="000000">
                                <a:alpha val="43137"/>
                              </a:srgbClr>
                            </a:outerShdw>
                          </a:effectLst>
                          <a:latin typeface="+mn-lt"/>
                          <a:ea typeface="+mn-ea"/>
                          <a:cs typeface="+mn-cs"/>
                        </a:rPr>
                        <a:t>ELEMENTOS RELIGIOSIDAD VACÍA</a:t>
                      </a:r>
                      <a:endParaRPr lang="es-ES" sz="1600" b="1" kern="1200" dirty="0">
                        <a:solidFill>
                          <a:srgbClr val="002060"/>
                        </a:solidFill>
                        <a:effectLst>
                          <a:outerShdw blurRad="38100" dist="38100" dir="2700000" algn="tl">
                            <a:srgbClr val="000000">
                              <a:alpha val="43137"/>
                            </a:srgbClr>
                          </a:outerShdw>
                        </a:effectLst>
                        <a:latin typeface="+mn-lt"/>
                        <a:ea typeface="+mn-ea"/>
                        <a:cs typeface="+mn-cs"/>
                      </a:endParaRPr>
                    </a:p>
                  </a:txBody>
                  <a:tcPr/>
                </a:tc>
                <a:tc>
                  <a:txBody>
                    <a:bodyPr/>
                    <a:lstStyle/>
                    <a:p>
                      <a:pPr marL="0" algn="ctr" defTabSz="914400" rtl="0" eaLnBrk="1" latinLnBrk="0" hangingPunct="1"/>
                      <a:r>
                        <a:rPr lang="es-ES" sz="1600" b="1" kern="1200" dirty="0" smtClean="0">
                          <a:solidFill>
                            <a:srgbClr val="002060"/>
                          </a:solidFill>
                          <a:effectLst>
                            <a:outerShdw blurRad="38100" dist="38100" dir="2700000" algn="tl">
                              <a:srgbClr val="000000">
                                <a:alpha val="43137"/>
                              </a:srgbClr>
                            </a:outerShdw>
                          </a:effectLst>
                          <a:latin typeface="+mn-lt"/>
                          <a:ea typeface="+mn-ea"/>
                          <a:cs typeface="+mn-cs"/>
                        </a:rPr>
                        <a:t>ELEMENTOS RELIGIOSIDAD PURA</a:t>
                      </a:r>
                    </a:p>
                    <a:p>
                      <a:pPr algn="ctr"/>
                      <a:endParaRPr lang="es-ES" sz="1200" dirty="0">
                        <a:solidFill>
                          <a:srgbClr val="0000FF"/>
                        </a:solidFill>
                        <a:effectLst>
                          <a:outerShdw blurRad="38100" dist="38100" dir="2700000" algn="tl">
                            <a:srgbClr val="000000">
                              <a:alpha val="43137"/>
                            </a:srgbClr>
                          </a:outerShdw>
                        </a:effectLst>
                      </a:endParaRPr>
                    </a:p>
                  </a:txBody>
                  <a:tcPr/>
                </a:tc>
              </a:tr>
              <a:tr h="370840">
                <a:tc>
                  <a:txBody>
                    <a:bodyPr/>
                    <a:lstStyle/>
                    <a:p>
                      <a:endParaRPr lang="es-ES" dirty="0" smtClean="0"/>
                    </a:p>
                    <a:p>
                      <a:endParaRPr lang="es-ES" dirty="0" smtClean="0"/>
                    </a:p>
                    <a:p>
                      <a:endParaRPr lang="es-ES" dirty="0" smtClean="0"/>
                    </a:p>
                    <a:p>
                      <a:endParaRPr lang="es-ES" dirty="0"/>
                    </a:p>
                  </a:txBody>
                  <a:tcPr/>
                </a:tc>
                <a:tc>
                  <a:txBody>
                    <a:bodyPr/>
                    <a:lstStyle/>
                    <a:p>
                      <a:endParaRPr lang="es-ES" dirty="0"/>
                    </a:p>
                  </a:txBody>
                  <a:tcPr/>
                </a:tc>
              </a:tr>
            </a:tbl>
          </a:graphicData>
        </a:graphic>
      </p:graphicFrame>
      <p:sp>
        <p:nvSpPr>
          <p:cNvPr id="7" name="Marcador de número de diapositiva 6"/>
          <p:cNvSpPr>
            <a:spLocks noGrp="1"/>
          </p:cNvSpPr>
          <p:nvPr>
            <p:ph type="sldNum" sz="quarter" idx="12"/>
          </p:nvPr>
        </p:nvSpPr>
        <p:spPr/>
        <p:txBody>
          <a:bodyPr/>
          <a:lstStyle/>
          <a:p>
            <a:pPr rtl="0"/>
            <a:fld id="{A7F8E3F6-DE14-48B2-B2BC-6FABA9630FB8}" type="slidenum">
              <a:rPr lang="es-ES" noProof="0" smtClean="0"/>
              <a:pPr rtl="0"/>
              <a:t>33</a:t>
            </a:fld>
            <a:endParaRPr lang="es-ES" noProof="0" dirty="0"/>
          </a:p>
        </p:txBody>
      </p:sp>
    </p:spTree>
    <p:extLst>
      <p:ext uri="{BB962C8B-B14F-4D97-AF65-F5344CB8AC3E}">
        <p14:creationId xmlns:p14="http://schemas.microsoft.com/office/powerpoint/2010/main" xmlns="" val="359357198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ESQUEMA</a:t>
            </a:r>
            <a:endParaRPr lang="es-ES" dirty="0"/>
          </a:p>
        </p:txBody>
      </p:sp>
      <p:sp>
        <p:nvSpPr>
          <p:cNvPr id="8" name="Rectángulo 7"/>
          <p:cNvSpPr/>
          <p:nvPr/>
        </p:nvSpPr>
        <p:spPr>
          <a:xfrm>
            <a:off x="857250" y="1971586"/>
            <a:ext cx="11334750" cy="3693319"/>
          </a:xfrm>
          <a:prstGeom prst="rect">
            <a:avLst/>
          </a:prstGeom>
        </p:spPr>
        <p:txBody>
          <a:bodyPr wrap="square">
            <a:spAutoFit/>
          </a:bodyPr>
          <a:lstStyle/>
          <a:p>
            <a:r>
              <a:rPr lang="es-ES" b="1" dirty="0"/>
              <a:t> </a:t>
            </a:r>
            <a:endParaRPr lang="es-ES" sz="1400" dirty="0"/>
          </a:p>
          <a:p>
            <a:r>
              <a:rPr lang="es-ES" b="1" dirty="0"/>
              <a:t> </a:t>
            </a:r>
            <a:endParaRPr lang="es-ES" sz="1400" dirty="0"/>
          </a:p>
          <a:p>
            <a:pPr marL="571500" lvl="0" indent="-571500">
              <a:buFont typeface="Wingdings" panose="05000000000000000000" pitchFamily="2" charset="2"/>
              <a:buChar char="Ø"/>
            </a:pPr>
            <a:r>
              <a:rPr lang="es-ES" sz="3600" b="1" dirty="0">
                <a:solidFill>
                  <a:srgbClr val="0000FF"/>
                </a:solidFill>
              </a:rPr>
              <a:t>SALUDO</a:t>
            </a:r>
            <a:endParaRPr lang="es-ES" sz="1600" b="1" dirty="0">
              <a:solidFill>
                <a:srgbClr val="0000FF"/>
              </a:solidFill>
            </a:endParaRPr>
          </a:p>
          <a:p>
            <a:pPr marL="571500" lvl="0" indent="-571500">
              <a:buFont typeface="Wingdings" panose="05000000000000000000" pitchFamily="2" charset="2"/>
              <a:buChar char="Ø"/>
            </a:pPr>
            <a:r>
              <a:rPr lang="es-ES" sz="3600" b="1" dirty="0">
                <a:solidFill>
                  <a:srgbClr val="0000FF"/>
                </a:solidFill>
              </a:rPr>
              <a:t>DIFICULTADES Y RETOS DE LA COMUNIDAD</a:t>
            </a:r>
            <a:endParaRPr lang="es-ES" sz="1600" b="1" dirty="0">
              <a:solidFill>
                <a:srgbClr val="0000FF"/>
              </a:solidFill>
            </a:endParaRPr>
          </a:p>
          <a:p>
            <a:pPr marL="1028700" lvl="1" indent="-571500">
              <a:buFont typeface="Wingdings" panose="05000000000000000000" pitchFamily="2" charset="2"/>
              <a:buChar char="ü"/>
            </a:pPr>
            <a:r>
              <a:rPr lang="es-ES" sz="3600" b="1" dirty="0">
                <a:solidFill>
                  <a:srgbClr val="0000FF"/>
                </a:solidFill>
              </a:rPr>
              <a:t>Prueba, resistencia y alegría</a:t>
            </a:r>
            <a:endParaRPr lang="es-ES" sz="1600" b="1" dirty="0">
              <a:solidFill>
                <a:srgbClr val="0000FF"/>
              </a:solidFill>
            </a:endParaRPr>
          </a:p>
          <a:p>
            <a:pPr marL="1028700" lvl="1" indent="-571500">
              <a:buFont typeface="Wingdings" panose="05000000000000000000" pitchFamily="2" charset="2"/>
              <a:buChar char="ü"/>
            </a:pPr>
            <a:r>
              <a:rPr lang="es-ES" sz="3600" b="1" dirty="0">
                <a:solidFill>
                  <a:srgbClr val="0000FF"/>
                </a:solidFill>
              </a:rPr>
              <a:t>Dios en la vida de los creyentes</a:t>
            </a:r>
            <a:endParaRPr lang="es-ES" sz="1600" b="1" dirty="0">
              <a:solidFill>
                <a:srgbClr val="0000FF"/>
              </a:solidFill>
            </a:endParaRPr>
          </a:p>
          <a:p>
            <a:pPr marL="1028700" lvl="1" indent="-571500">
              <a:buFont typeface="Wingdings" panose="05000000000000000000" pitchFamily="2" charset="2"/>
              <a:buChar char="ü"/>
            </a:pPr>
            <a:r>
              <a:rPr lang="es-ES" sz="3600" b="1" dirty="0">
                <a:solidFill>
                  <a:srgbClr val="0000FF"/>
                </a:solidFill>
              </a:rPr>
              <a:t>La respuesta de los creyentes al don de Dios</a:t>
            </a:r>
            <a:endParaRPr lang="es-ES" sz="1600" b="1" dirty="0">
              <a:solidFill>
                <a:srgbClr val="0000FF"/>
              </a:solidFill>
            </a:endParaRPr>
          </a:p>
          <a:p>
            <a:r>
              <a:rPr lang="es-ES" sz="1100" b="1" dirty="0"/>
              <a:t>	</a:t>
            </a:r>
            <a:r>
              <a:rPr lang="es-ES" b="1" dirty="0"/>
              <a:t>		</a:t>
            </a:r>
            <a:endParaRPr lang="es-ES" sz="800" dirty="0"/>
          </a:p>
        </p:txBody>
      </p:sp>
      <p:sp>
        <p:nvSpPr>
          <p:cNvPr id="3" name="Marcador de número de diapositiva 2"/>
          <p:cNvSpPr>
            <a:spLocks noGrp="1"/>
          </p:cNvSpPr>
          <p:nvPr>
            <p:ph type="sldNum" sz="quarter" idx="12"/>
          </p:nvPr>
        </p:nvSpPr>
        <p:spPr/>
        <p:txBody>
          <a:bodyPr/>
          <a:lstStyle/>
          <a:p>
            <a:pPr rtl="0"/>
            <a:fld id="{A7F8E3F6-DE14-48B2-B2BC-6FABA9630FB8}" type="slidenum">
              <a:rPr lang="es-ES" noProof="0" smtClean="0"/>
              <a:pPr rtl="0"/>
              <a:t>4</a:t>
            </a:fld>
            <a:endParaRPr lang="es-ES" noProof="0" dirty="0"/>
          </a:p>
        </p:txBody>
      </p:sp>
    </p:spTree>
    <p:extLst>
      <p:ext uri="{BB962C8B-B14F-4D97-AF65-F5344CB8AC3E}">
        <p14:creationId xmlns:p14="http://schemas.microsoft.com/office/powerpoint/2010/main" xmlns="" val="1662135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685800" lvl="0" indent="-685800">
              <a:buFont typeface="Wingdings" panose="05000000000000000000" pitchFamily="2" charset="2"/>
              <a:buChar char="Ø"/>
            </a:pPr>
            <a:r>
              <a:rPr lang="es-ES" sz="4800" b="1" dirty="0">
                <a:solidFill>
                  <a:srgbClr val="0000FF"/>
                </a:solidFill>
              </a:rPr>
              <a:t>SALUDO</a:t>
            </a:r>
            <a:endParaRPr lang="es-ES" sz="4800" dirty="0">
              <a:solidFill>
                <a:srgbClr val="0000FF"/>
              </a:solidFill>
            </a:endParaRPr>
          </a:p>
        </p:txBody>
      </p:sp>
      <p:sp>
        <p:nvSpPr>
          <p:cNvPr id="3" name="Marcador de texto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xmlns="" val="52966028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Saludo 1, 1</a:t>
            </a:r>
            <a:endParaRPr lang="es-ES" dirty="0"/>
          </a:p>
        </p:txBody>
      </p:sp>
      <p:sp>
        <p:nvSpPr>
          <p:cNvPr id="3" name="Marcador de posición de contenido 2"/>
          <p:cNvSpPr>
            <a:spLocks noGrp="1"/>
          </p:cNvSpPr>
          <p:nvPr>
            <p:ph idx="1"/>
          </p:nvPr>
        </p:nvSpPr>
        <p:spPr>
          <a:xfrm>
            <a:off x="1295400" y="2514600"/>
            <a:ext cx="9601200" cy="4343400"/>
          </a:xfrm>
        </p:spPr>
        <p:txBody>
          <a:bodyPr rtlCol="0">
            <a:normAutofit/>
          </a:bodyPr>
          <a:lstStyle/>
          <a:p>
            <a:pPr marL="0" indent="0" algn="just">
              <a:buNone/>
            </a:pPr>
            <a:r>
              <a:rPr lang="es-ES" sz="5400" b="1" i="1" dirty="0">
                <a:solidFill>
                  <a:srgbClr val="0000FF"/>
                </a:solidFill>
              </a:rPr>
              <a:t>"1.Santiago, siervo de Dios y del Señor Jesucristo, saluda a las doce tribus de la Dispersión.</a:t>
            </a:r>
            <a:endParaRPr lang="es-ES" sz="5400" dirty="0">
              <a:solidFill>
                <a:srgbClr val="0000FF"/>
              </a:solidFill>
            </a:endParaRPr>
          </a:p>
          <a:p>
            <a:pPr marL="0" indent="0" algn="just">
              <a:buNone/>
            </a:pP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6</a:t>
            </a:fld>
            <a:endParaRPr lang="es-ES" noProof="0" dirty="0"/>
          </a:p>
        </p:txBody>
      </p:sp>
    </p:spTree>
    <p:extLst>
      <p:ext uri="{BB962C8B-B14F-4D97-AF65-F5344CB8AC3E}">
        <p14:creationId xmlns:p14="http://schemas.microsoft.com/office/powerpoint/2010/main" xmlns="" val="363987235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smtClean="0"/>
              <a:t>Saludo 1, 1</a:t>
            </a:r>
            <a:endParaRPr lang="es-ES" dirty="0"/>
          </a:p>
        </p:txBody>
      </p:sp>
      <p:sp>
        <p:nvSpPr>
          <p:cNvPr id="3" name="Marcador de posición de contenido 2"/>
          <p:cNvSpPr>
            <a:spLocks noGrp="1"/>
          </p:cNvSpPr>
          <p:nvPr>
            <p:ph idx="1"/>
          </p:nvPr>
        </p:nvSpPr>
        <p:spPr>
          <a:xfrm>
            <a:off x="1295399" y="2514600"/>
            <a:ext cx="10506075" cy="4343400"/>
          </a:xfrm>
        </p:spPr>
        <p:txBody>
          <a:bodyPr rtlCol="0">
            <a:normAutofit fontScale="47500" lnSpcReduction="20000"/>
          </a:bodyPr>
          <a:lstStyle/>
          <a:p>
            <a:pPr marL="0" indent="0" algn="just">
              <a:buNone/>
            </a:pPr>
            <a:endParaRPr lang="es-ES" sz="5400" b="1" i="1" dirty="0">
              <a:solidFill>
                <a:srgbClr val="0000FF"/>
              </a:solidFill>
            </a:endParaRPr>
          </a:p>
          <a:p>
            <a:pPr marL="0" indent="0" algn="just">
              <a:buNone/>
            </a:pPr>
            <a:r>
              <a:rPr lang="es-ES" sz="5400" b="1" dirty="0">
                <a:solidFill>
                  <a:srgbClr val="0000FF"/>
                </a:solidFill>
              </a:rPr>
              <a:t>En un primer momento parece la introducción de una carta, aunque no tiene la complejidad de las cartas de S. Pablo. </a:t>
            </a:r>
            <a:endParaRPr lang="es-ES" sz="5400" b="1" dirty="0" smtClean="0">
              <a:solidFill>
                <a:srgbClr val="0000FF"/>
              </a:solidFill>
            </a:endParaRPr>
          </a:p>
          <a:p>
            <a:pPr marL="0" indent="0" algn="just">
              <a:buNone/>
            </a:pPr>
            <a:r>
              <a:rPr lang="es-ES" sz="5400" b="1" dirty="0" smtClean="0">
                <a:solidFill>
                  <a:srgbClr val="0000FF"/>
                </a:solidFill>
              </a:rPr>
              <a:t>Se </a:t>
            </a:r>
            <a:r>
              <a:rPr lang="es-ES" sz="5400" b="1" dirty="0">
                <a:solidFill>
                  <a:srgbClr val="0000FF"/>
                </a:solidFill>
              </a:rPr>
              <a:t>parece a las enviadas por la comunidad de Jerusalén a las otras comunidades establecidas fuera de Palestina, tras el Concilio de Jerusalén, que terminó con un discurso de Santiago que plantea las condiciones de admisión de los gentiles, como queda reflejado en el libro de Hechos de los Apóstoles.</a:t>
            </a:r>
          </a:p>
          <a:p>
            <a:pPr marL="0" indent="0" algn="just">
              <a:buNone/>
            </a:pPr>
            <a:r>
              <a:rPr lang="es-ES" sz="5400" b="1" dirty="0">
                <a:solidFill>
                  <a:srgbClr val="0000FF"/>
                </a:solidFill>
              </a:rPr>
              <a:t>Tradicionalmente se identifica al autor con Santiago, el hermano del Señor, dirigente de la comunidad de Jerusalén después de S. Pedro.</a:t>
            </a:r>
          </a:p>
          <a:p>
            <a:pPr marL="0" indent="0" algn="just">
              <a:buNone/>
            </a:pPr>
            <a:endParaRPr lang="es-ES" b="1" dirty="0">
              <a:solidFill>
                <a:srgbClr val="002060"/>
              </a:solidFill>
            </a:endParaRP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7</a:t>
            </a:fld>
            <a:endParaRPr lang="es-ES" noProof="0" dirty="0"/>
          </a:p>
        </p:txBody>
      </p:sp>
    </p:spTree>
    <p:extLst>
      <p:ext uri="{BB962C8B-B14F-4D97-AF65-F5344CB8AC3E}">
        <p14:creationId xmlns:p14="http://schemas.microsoft.com/office/powerpoint/2010/main" xmlns="" val="68602290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Saludo 1, 1</a:t>
            </a:r>
          </a:p>
        </p:txBody>
      </p:sp>
      <p:sp>
        <p:nvSpPr>
          <p:cNvPr id="3" name="Marcador de posición de contenido 2"/>
          <p:cNvSpPr>
            <a:spLocks noGrp="1"/>
          </p:cNvSpPr>
          <p:nvPr>
            <p:ph idx="1"/>
          </p:nvPr>
        </p:nvSpPr>
        <p:spPr>
          <a:xfrm>
            <a:off x="419101" y="1666875"/>
            <a:ext cx="11382374" cy="5191125"/>
          </a:xfrm>
        </p:spPr>
        <p:txBody>
          <a:bodyPr rtlCol="0">
            <a:normAutofit fontScale="47500" lnSpcReduction="20000"/>
          </a:bodyPr>
          <a:lstStyle/>
          <a:p>
            <a:pPr marL="0" indent="0" algn="just">
              <a:buNone/>
            </a:pPr>
            <a:endParaRPr lang="es-ES" sz="5400" b="1" i="1" dirty="0">
              <a:solidFill>
                <a:srgbClr val="0000FF"/>
              </a:solidFill>
            </a:endParaRPr>
          </a:p>
          <a:p>
            <a:pPr marL="0" indent="0" algn="just">
              <a:buNone/>
            </a:pPr>
            <a:r>
              <a:rPr lang="es-ES" sz="5400" b="1" dirty="0">
                <a:solidFill>
                  <a:srgbClr val="0000FF"/>
                </a:solidFill>
              </a:rPr>
              <a:t>En algunas traducciones en lugar de “siervo” aparece “esclavo”.</a:t>
            </a:r>
          </a:p>
          <a:p>
            <a:pPr marL="0" indent="0" algn="just">
              <a:buNone/>
            </a:pPr>
            <a:r>
              <a:rPr lang="es-ES" sz="5400" b="1" dirty="0" smtClean="0">
                <a:solidFill>
                  <a:srgbClr val="0000FF"/>
                </a:solidFill>
              </a:rPr>
              <a:t>En </a:t>
            </a:r>
            <a:r>
              <a:rPr lang="es-ES" sz="5400" b="1" dirty="0">
                <a:solidFill>
                  <a:srgbClr val="0000FF"/>
                </a:solidFill>
              </a:rPr>
              <a:t>términos jurídicos un esclavo es el estado de la persona sometida a otra, aunque en Israel el servicio del esclavo no era deshonroso, jurídicamente era igual al hijo mayor y tenía derecho al mismo trato que su </a:t>
            </a:r>
            <a:r>
              <a:rPr lang="es-ES" sz="5400" b="1" dirty="0" smtClean="0">
                <a:solidFill>
                  <a:srgbClr val="0000FF"/>
                </a:solidFill>
              </a:rPr>
              <a:t>dueño. En </a:t>
            </a:r>
            <a:r>
              <a:rPr lang="es-ES" sz="5400" b="1" dirty="0">
                <a:solidFill>
                  <a:srgbClr val="0000FF"/>
                </a:solidFill>
              </a:rPr>
              <a:t>el Antiguo Testamento se establecía que debía estar en la casa como un jornalero.</a:t>
            </a:r>
          </a:p>
          <a:p>
            <a:pPr marL="0" indent="0" algn="just">
              <a:buNone/>
            </a:pPr>
            <a:r>
              <a:rPr lang="es-ES" sz="5400" b="1" dirty="0">
                <a:solidFill>
                  <a:srgbClr val="0000FF"/>
                </a:solidFill>
              </a:rPr>
              <a:t>En términos religiosos expresa una relación personal en términos de pertenencia y servicio. Por ejemplo se cita como esclavos-siervos del Señor a Abraham, Moisés, Josué, David y a los profetas, es decir a personas relevantes de la historia de Israel, que han tenido una especial relación con Dios y con su pueblo.  Personajes dispuestos a sumir una misión de parte de Dios. Es posible por tanto que Santiago reivindique una cierta autoridad sobre los destinatarios.</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8</a:t>
            </a:fld>
            <a:endParaRPr lang="es-ES" noProof="0" dirty="0"/>
          </a:p>
        </p:txBody>
      </p:sp>
    </p:spTree>
    <p:extLst>
      <p:ext uri="{BB962C8B-B14F-4D97-AF65-F5344CB8AC3E}">
        <p14:creationId xmlns:p14="http://schemas.microsoft.com/office/powerpoint/2010/main" xmlns="" val="113151793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Saludo 1, 1</a:t>
            </a:r>
          </a:p>
        </p:txBody>
      </p:sp>
      <p:sp>
        <p:nvSpPr>
          <p:cNvPr id="3" name="Marcador de posición de contenido 2"/>
          <p:cNvSpPr>
            <a:spLocks noGrp="1"/>
          </p:cNvSpPr>
          <p:nvPr>
            <p:ph idx="1"/>
          </p:nvPr>
        </p:nvSpPr>
        <p:spPr>
          <a:xfrm>
            <a:off x="419101" y="1666875"/>
            <a:ext cx="11382374" cy="5191125"/>
          </a:xfrm>
        </p:spPr>
        <p:txBody>
          <a:bodyPr rtlCol="0">
            <a:normAutofit fontScale="47500" lnSpcReduction="20000"/>
          </a:bodyPr>
          <a:lstStyle/>
          <a:p>
            <a:pPr marL="0" indent="0" algn="just">
              <a:buNone/>
            </a:pPr>
            <a:endParaRPr lang="es-ES" sz="5400" b="1" i="1" dirty="0">
              <a:solidFill>
                <a:srgbClr val="0000FF"/>
              </a:solidFill>
            </a:endParaRPr>
          </a:p>
          <a:p>
            <a:pPr marL="0" indent="0" algn="just">
              <a:buNone/>
            </a:pPr>
            <a:r>
              <a:rPr lang="es-ES" sz="5400" b="1" dirty="0">
                <a:solidFill>
                  <a:srgbClr val="0000FF"/>
                </a:solidFill>
              </a:rPr>
              <a:t>A continuación se menciona a Jesucristo, esta es la primera de las dos veces que la Carta menciona a Jesús (2,1). Por esta razón se consideraba que la Carta era un escrito originariamente judío, con solo estas dos referencias cristianas.</a:t>
            </a:r>
          </a:p>
          <a:p>
            <a:pPr marL="0" indent="0" algn="just">
              <a:buNone/>
            </a:pPr>
            <a:r>
              <a:rPr lang="es-ES" sz="5400" b="1" dirty="0">
                <a:solidFill>
                  <a:srgbClr val="0000FF"/>
                </a:solidFill>
              </a:rPr>
              <a:t>Incluye el apelativo Cristo, que para los judíos significa “mesías”, el ungido por Dios.</a:t>
            </a:r>
          </a:p>
          <a:p>
            <a:pPr marL="0" indent="0" algn="just">
              <a:buNone/>
            </a:pPr>
            <a:r>
              <a:rPr lang="es-ES" sz="5400" b="1" dirty="0">
                <a:solidFill>
                  <a:srgbClr val="0000FF"/>
                </a:solidFill>
              </a:rPr>
              <a:t>Santiago no reivindica para sí otros títulos (líder, anciano, apóstol, hermano de Jesús), su autoridad proviene del servicio a Dios y a Jesucristo.</a:t>
            </a:r>
          </a:p>
          <a:p>
            <a:pPr marL="0" indent="0" algn="just">
              <a:buNone/>
            </a:pPr>
            <a:r>
              <a:rPr lang="es-ES" sz="5400" b="1" dirty="0">
                <a:solidFill>
                  <a:srgbClr val="0000FF"/>
                </a:solidFill>
              </a:rPr>
              <a:t>El saludo que realiza debe interpretarse como la típica forma griega que significa “alegrarse”</a:t>
            </a:r>
          </a:p>
          <a:p>
            <a:pPr marL="0" indent="0" algn="just">
              <a:buNone/>
            </a:pPr>
            <a:r>
              <a:rPr lang="es-ES" sz="5400" b="1" dirty="0">
                <a:solidFill>
                  <a:srgbClr val="0000FF"/>
                </a:solidFill>
              </a:rPr>
              <a:t>Por ejemplo Pablo utiliza los términos “gracia y  paz”, semejante al Shalom judío y en otras ocasiones añade “misericordia”</a:t>
            </a:r>
          </a:p>
        </p:txBody>
      </p:sp>
      <p:sp>
        <p:nvSpPr>
          <p:cNvPr id="4" name="Marcador de número de diapositiva 3"/>
          <p:cNvSpPr>
            <a:spLocks noGrp="1"/>
          </p:cNvSpPr>
          <p:nvPr>
            <p:ph type="sldNum" sz="quarter" idx="12"/>
          </p:nvPr>
        </p:nvSpPr>
        <p:spPr/>
        <p:txBody>
          <a:bodyPr/>
          <a:lstStyle/>
          <a:p>
            <a:pPr rtl="0"/>
            <a:fld id="{A7F8E3F6-DE14-48B2-B2BC-6FABA9630FB8}" type="slidenum">
              <a:rPr lang="es-ES" noProof="0" smtClean="0"/>
              <a:pPr rtl="0"/>
              <a:t>9</a:t>
            </a:fld>
            <a:endParaRPr lang="es-ES" noProof="0" dirty="0"/>
          </a:p>
        </p:txBody>
      </p:sp>
    </p:spTree>
    <p:extLst>
      <p:ext uri="{BB962C8B-B14F-4D97-AF65-F5344CB8AC3E}">
        <p14:creationId xmlns:p14="http://schemas.microsoft.com/office/powerpoint/2010/main" xmlns="" val="10863336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Dirección de ventas 16 X 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9194_TF03431374.potx" id="{2F4881FE-CC89-4BA2-8CDB-3DBC2C76D3AE}" vid="{483BB0BA-DA05-41FE-B907-E782209F8221}"/>
    </a:ext>
  </a:extLst>
</a:theme>
</file>

<file path=ppt/theme/theme2.xml><?xml version="1.0" encoding="utf-8"?>
<a:theme xmlns:a="http://schemas.openxmlformats.org/drawingml/2006/main" name="Tema de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dirección empresarial (panorámica)</Template>
  <TotalTime>1342</TotalTime>
  <Words>2743</Words>
  <Application>Microsoft Office PowerPoint</Application>
  <PresentationFormat>Personalizado</PresentationFormat>
  <Paragraphs>188</Paragraphs>
  <Slides>33</Slides>
  <Notes>29</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Dirección de ventas 16 X 9</vt:lpstr>
      <vt:lpstr>CARTA DE  SANTIAGO</vt:lpstr>
      <vt:lpstr>ESQUEMA</vt:lpstr>
      <vt:lpstr>ESQUEMA</vt:lpstr>
      <vt:lpstr>ESQUEMA</vt:lpstr>
      <vt:lpstr>SALUDO</vt:lpstr>
      <vt:lpstr>Saludo 1, 1</vt:lpstr>
      <vt:lpstr>Saludo 1, 1</vt:lpstr>
      <vt:lpstr>Saludo 1, 1</vt:lpstr>
      <vt:lpstr>Saludo 1, 1</vt:lpstr>
      <vt:lpstr>Saludo 1, 1</vt:lpstr>
      <vt:lpstr>Saludo 1, 1</vt:lpstr>
      <vt:lpstr>Saludo 1, 1</vt:lpstr>
      <vt:lpstr>Saludo 1, 1</vt:lpstr>
      <vt:lpstr>Saludo 1, 1</vt:lpstr>
      <vt:lpstr>DIFICULTADES Y RETOS DE LA COMUNIDAD</vt:lpstr>
      <vt:lpstr>Prueba, resistencia y alegría 1, 2-12</vt:lpstr>
      <vt:lpstr>Prueba, resistencia y alegría 1, 2-12</vt:lpstr>
      <vt:lpstr>Prueba, resistencia y alegría 1, 2-12</vt:lpstr>
      <vt:lpstr>Prueba, resistencia y alegría 1, 2-12</vt:lpstr>
      <vt:lpstr>Prueba, resistencia y alegría 1, 2-12</vt:lpstr>
      <vt:lpstr>Dios en la vida de los creyentes 1, 13-18</vt:lpstr>
      <vt:lpstr>Dios en la vida de los creyentes 1, 13-18</vt:lpstr>
      <vt:lpstr>Dios en la vida de los creyentes 1, 13-18</vt:lpstr>
      <vt:lpstr>Dios en la vida de los creyentes 1, 13-18</vt:lpstr>
      <vt:lpstr>La respuesta de los creyentes al don de Dios 1, 19-27</vt:lpstr>
      <vt:lpstr>La respuesta de los creyentes al don de Dios 1, 19-27</vt:lpstr>
      <vt:lpstr>La respuesta de los creyentes al don de Dios 1, 19-27</vt:lpstr>
      <vt:lpstr>La respuesta de los creyentes al don de Dios 1, 19-27</vt:lpstr>
      <vt:lpstr>La respuesta de los creyentes al don de Dios 1, 19-27</vt:lpstr>
      <vt:lpstr>CUESTIONES PARA LA REFLEXIÓN PERSONAL Y EL DIÁLOGO EN GRUPO</vt:lpstr>
      <vt:lpstr>PARA REFLEXIONAR</vt:lpstr>
      <vt:lpstr>PARA REFLEXIONAR</vt:lpstr>
      <vt:lpstr>PARA REFLEXIONAR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CARTA DE  SANTIAGO</dc:title>
  <dc:creator>Cuenta Microsoft</dc:creator>
  <cp:lastModifiedBy>Manuel Hernandez</cp:lastModifiedBy>
  <cp:revision>32</cp:revision>
  <dcterms:created xsi:type="dcterms:W3CDTF">2022-05-03T23:12:54Z</dcterms:created>
  <dcterms:modified xsi:type="dcterms:W3CDTF">2022-05-21T14:49:59Z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