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73" r:id="rId6"/>
    <p:sldId id="285" r:id="rId7"/>
    <p:sldId id="274" r:id="rId8"/>
    <p:sldId id="275" r:id="rId9"/>
    <p:sldId id="282" r:id="rId10"/>
    <p:sldId id="283" r:id="rId11"/>
    <p:sldId id="276" r:id="rId12"/>
    <p:sldId id="281" r:id="rId13"/>
    <p:sldId id="287" r:id="rId14"/>
    <p:sldId id="288" r:id="rId15"/>
    <p:sldId id="286" r:id="rId16"/>
    <p:sldId id="289" r:id="rId1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55" d="100"/>
          <a:sy n="55" d="100"/>
        </p:scale>
        <p:origin x="-658" y="-86"/>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24/03/2022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24/03/2022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412442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242919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257707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xmlns="" val="29023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295001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129907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243629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24/03/2022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24/03/2022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24/03/2022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24/03/2022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24/03/2022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24/03/2022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24/03/2022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24/03/2022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24/03/2022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24/03/2022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24/03/2022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13	</a:t>
            </a:r>
          </a:p>
          <a:p>
            <a:pPr rtl="0"/>
            <a:endParaRPr lang="es-ES" sz="4000" b="1" dirty="0" smtClean="0"/>
          </a:p>
          <a:p>
            <a:pPr algn="r" rtl="0"/>
            <a:r>
              <a:rPr lang="es-ES" sz="4000" b="1" dirty="0" smtClean="0"/>
              <a:t>LA CAÍDA DE BABILONIA</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FOFUNDIZAR</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981844" y="1639425"/>
            <a:ext cx="6109612" cy="4118050"/>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EL MILENARISMO</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t>Se encuentra ya en el Antiguo Testamento, en las descripciones que hacen algunos profetas del “Día del Señor”, que es la victoria definitiva de Dios, en la que derrotados los enemigos de Israel se establecerá el reino de Dios, que se vincula a la venida del Mesías.</a:t>
            </a:r>
          </a:p>
          <a:p>
            <a:pPr algn="just">
              <a:lnSpc>
                <a:spcPct val="90000"/>
              </a:lnSpc>
            </a:pPr>
            <a:endParaRPr lang="es-ES" sz="2400" dirty="0"/>
          </a:p>
          <a:p>
            <a:pPr algn="just">
              <a:lnSpc>
                <a:spcPct val="90000"/>
              </a:lnSpc>
            </a:pPr>
            <a:r>
              <a:rPr lang="es-ES" sz="2400" dirty="0" smtClean="0"/>
              <a:t>Juan a estas imágenes del fin del mundo va a aportar un significado simbólico.</a:t>
            </a:r>
            <a:endParaRPr lang="es-ES" sz="2000"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390556" y="2708920"/>
            <a:ext cx="4368485" cy="2808312"/>
          </a:xfrm>
        </p:spPr>
      </p:pic>
    </p:spTree>
    <p:extLst>
      <p:ext uri="{BB962C8B-B14F-4D97-AF65-F5344CB8AC3E}">
        <p14:creationId xmlns:p14="http://schemas.microsoft.com/office/powerpoint/2010/main" xmlns="" val="197128021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FOFUNDIZAR</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981844" y="1639425"/>
            <a:ext cx="6109612" cy="4450449"/>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EL MILENARISMO</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t>A partir de los siglo IV y V, por influencia de San Agustín, comienza una lectura simbólico-alegórica del “milenio”.</a:t>
            </a:r>
          </a:p>
          <a:p>
            <a:pPr algn="just">
              <a:lnSpc>
                <a:spcPct val="90000"/>
              </a:lnSpc>
            </a:pPr>
            <a:endParaRPr lang="es-ES" sz="2400" dirty="0"/>
          </a:p>
          <a:p>
            <a:pPr algn="just">
              <a:lnSpc>
                <a:spcPct val="90000"/>
              </a:lnSpc>
            </a:pPr>
            <a:r>
              <a:rPr lang="es-ES" sz="2400" dirty="0" smtClean="0"/>
              <a:t>Para San Agustín ese período será el que transcurre entre la resurrección de Cristo y la “PARUSÍA”, su venida definitiva.</a:t>
            </a:r>
          </a:p>
          <a:p>
            <a:pPr algn="just">
              <a:lnSpc>
                <a:spcPct val="90000"/>
              </a:lnSpc>
            </a:pPr>
            <a:endParaRPr lang="es-ES" sz="2400" dirty="0"/>
          </a:p>
          <a:p>
            <a:pPr algn="just">
              <a:lnSpc>
                <a:spcPct val="90000"/>
              </a:lnSpc>
            </a:pPr>
            <a:r>
              <a:rPr lang="es-ES" sz="2400" dirty="0" smtClean="0"/>
              <a:t>Este tipo de lectura quedó convalidado en el siglo XIII por Santo Tomás de Aquino en su “Suma Teológica”.</a:t>
            </a:r>
            <a:endParaRPr lang="es-ES" sz="4000"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822604" y="2204864"/>
            <a:ext cx="3384376" cy="2195599"/>
          </a:xfrm>
        </p:spPr>
      </p:pic>
      <p:pic>
        <p:nvPicPr>
          <p:cNvPr id="7"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62564" y="4938713"/>
            <a:ext cx="2857500" cy="1600200"/>
          </a:xfrm>
          <a:prstGeom prst="rect">
            <a:avLst/>
          </a:prstGeom>
        </p:spPr>
      </p:pic>
    </p:spTree>
    <p:extLst>
      <p:ext uri="{BB962C8B-B14F-4D97-AF65-F5344CB8AC3E}">
        <p14:creationId xmlns:p14="http://schemas.microsoft.com/office/powerpoint/2010/main" xmlns="" val="273592580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FOFUNDIZAR</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2" name="CuadroTexto 1"/>
          <p:cNvSpPr txBox="1"/>
          <p:nvPr/>
        </p:nvSpPr>
        <p:spPr>
          <a:xfrm>
            <a:off x="981844" y="1639425"/>
            <a:ext cx="6264696" cy="5281446"/>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EL MILENARISMO</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t>Los apocalipsis bíblicos no son escenarios pesimistas de la destrucción del mundo. No pretenden difundir el miedo y el terror y paralizar a las personas.</a:t>
            </a:r>
          </a:p>
          <a:p>
            <a:pPr algn="just">
              <a:lnSpc>
                <a:spcPct val="90000"/>
              </a:lnSpc>
            </a:pPr>
            <a:endParaRPr lang="es-ES" sz="2400" dirty="0"/>
          </a:p>
          <a:p>
            <a:pPr algn="just">
              <a:lnSpc>
                <a:spcPct val="90000"/>
              </a:lnSpc>
            </a:pPr>
            <a:r>
              <a:rPr lang="es-ES" sz="2400" dirty="0" smtClean="0"/>
              <a:t>Pretenden mantener la esperanza en la fidelidad de Dios, suceda lo que suceda, al final de todo se halla Dios.</a:t>
            </a:r>
          </a:p>
          <a:p>
            <a:pPr algn="just">
              <a:lnSpc>
                <a:spcPct val="90000"/>
              </a:lnSpc>
            </a:pPr>
            <a:endParaRPr lang="es-ES" sz="2400" dirty="0"/>
          </a:p>
          <a:p>
            <a:pPr algn="just">
              <a:lnSpc>
                <a:spcPct val="90000"/>
              </a:lnSpc>
            </a:pPr>
            <a:r>
              <a:rPr lang="es-ES" sz="2400" dirty="0" smtClean="0"/>
              <a:t>Es un mensaje de esperanza</a:t>
            </a:r>
          </a:p>
          <a:p>
            <a:pPr algn="just">
              <a:lnSpc>
                <a:spcPct val="90000"/>
              </a:lnSpc>
            </a:pPr>
            <a:endParaRPr lang="es-ES" sz="4400" dirty="0"/>
          </a:p>
          <a:p>
            <a:pPr algn="just">
              <a:lnSpc>
                <a:spcPct val="90000"/>
              </a:lnSpc>
            </a:pPr>
            <a:endParaRPr lang="es-ES" sz="4000"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750596" y="2420888"/>
            <a:ext cx="3893606" cy="3312368"/>
          </a:xfrm>
        </p:spPr>
      </p:pic>
    </p:spTree>
    <p:extLst>
      <p:ext uri="{BB962C8B-B14F-4D97-AF65-F5344CB8AC3E}">
        <p14:creationId xmlns:p14="http://schemas.microsoft.com/office/powerpoint/2010/main" xmlns="" val="170197106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FOFUNDIZAR</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13</a:t>
            </a:fld>
            <a:endParaRPr lang="es-ES" noProof="0" dirty="0"/>
          </a:p>
        </p:txBody>
      </p:sp>
      <p:sp>
        <p:nvSpPr>
          <p:cNvPr id="2" name="CuadroTexto 1"/>
          <p:cNvSpPr txBox="1"/>
          <p:nvPr/>
        </p:nvSpPr>
        <p:spPr>
          <a:xfrm>
            <a:off x="981844" y="1639425"/>
            <a:ext cx="6109612" cy="4284250"/>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EL MILENARISMO</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800" dirty="0" smtClean="0"/>
              <a:t>Las imágenes del fin del mundo y de la venida del Señor asustan a las personas que tienen una vida tranquila y asegurada.</a:t>
            </a:r>
          </a:p>
          <a:p>
            <a:pPr algn="just">
              <a:lnSpc>
                <a:spcPct val="90000"/>
              </a:lnSpc>
            </a:pPr>
            <a:endParaRPr lang="es-ES" sz="2800" dirty="0"/>
          </a:p>
          <a:p>
            <a:pPr algn="just">
              <a:lnSpc>
                <a:spcPct val="90000"/>
              </a:lnSpc>
            </a:pPr>
            <a:r>
              <a:rPr lang="es-ES" sz="2800" dirty="0" smtClean="0"/>
              <a:t>Esas mismas imágenes animan y fortalecen a las personas y grupos que ya sufren los dolores descritos en el Apocalipsis.</a:t>
            </a:r>
            <a:endParaRPr lang="es-ES" sz="2400"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5400000">
            <a:off x="7779050" y="1816370"/>
            <a:ext cx="3574795" cy="4495800"/>
          </a:xfrm>
        </p:spPr>
      </p:pic>
    </p:spTree>
    <p:extLst>
      <p:ext uri="{BB962C8B-B14F-4D97-AF65-F5344CB8AC3E}">
        <p14:creationId xmlns:p14="http://schemas.microsoft.com/office/powerpoint/2010/main" xmlns="" val="429333792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688632" cy="4495800"/>
          </a:xfrm>
        </p:spPr>
        <p:txBody>
          <a:bodyPr rtlCol="0">
            <a:normAutofit/>
          </a:bodyPr>
          <a:lstStyle/>
          <a:p>
            <a:pPr marL="0" indent="0" algn="just">
              <a:buNone/>
            </a:pPr>
            <a:endParaRPr lang="es-ES" b="1" dirty="0" smtClean="0"/>
          </a:p>
          <a:p>
            <a:pPr marL="0" indent="0" algn="just">
              <a:buNone/>
            </a:pPr>
            <a:r>
              <a:rPr lang="es-ES" b="1" dirty="0" smtClean="0"/>
              <a:t>El enfrentamiento entre el Bien y el Mal llega a su fase final.</a:t>
            </a:r>
          </a:p>
          <a:p>
            <a:pPr marL="0" indent="0" algn="just">
              <a:buNone/>
            </a:pPr>
            <a:endParaRPr lang="es-ES" b="1" dirty="0"/>
          </a:p>
          <a:p>
            <a:pPr marL="0" indent="0" algn="just">
              <a:buNone/>
            </a:pPr>
            <a:r>
              <a:rPr lang="es-ES" b="1" dirty="0" smtClean="0"/>
              <a:t>El signo más grande de este fin de la historia será la caída/destrucción de Babilonia/Roma y de sus estructuras injustas, que provocará lágrimas en unos y gozo en otros.</a:t>
            </a: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2</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2708920"/>
            <a:ext cx="4133779" cy="3096344"/>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18, 9-20</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a:t>
            </a:r>
            <a:r>
              <a:rPr lang="es-ES" sz="1800" b="1" dirty="0"/>
              <a:t>9.Llorarán, harán duelo por ella los reyes de la tierra, los que con ella fornicaron y se dieron al lujo, cuando vean la humareda de sus llamas; 10.se quedarán a distancia horrorizados ante su suplicio, y dirán: «¡Ay, ay, la Gran Ciudad! ¡Babilonia, ciudad poderosa, que en una hora ha llegado tu juicio!» 11.Lloran y se lamentan por ella los mercaderes de la tierra, porque nadie compra ya sus cargamentos: 12.cargamentos de oro y plata, piedras preciosas y perlas, lino y púrpura, seda y escarlata, toda clase de maderas olorosas y toda clase de objetos de marfil, toda clase de objetos de madera preciosa, de bronce, de hierro y de mármol; 13.cinamomo, amomo, perfumes, mirra, incienso, vino, aceite, harina, trigo, bestias de carga, ovejas, caballos y carros; esclavos y mercancía humana. 14.Y los frutos en sazón que codiciaba tu alma, se han alejado de ti; y toda magnificencia y esplendor se han terminado para ti, y nunca jamás aparecerán. 15.Los mercaderes de estas cosas, los que a costa de ella se habían enriquecido, se quedarán a distancia horrorizados ante su suplicio, llorando y lamentándose: 16.«¡Ay, ay, la Gran Ciudad, vestida de lino, púrpura y escarlata, resplandeciente de oro, piedras preciosas y perlas, 17.que en una hora ha sido arruinada tanta riqueza!» Todos los capitanes, oficiales de barco y los marineros, y cuantos se ocupan en trabajos del mar, se quedaron a distancia 18.y gritaban al ver la humareda de sus llamas: «¿Quién como la Gran Ciudad?» 19.Y echando polvo sobre sus cabezas, gritaban llorando y lamentándose: «¡Ay, ay, la Gran Ciudad, con cuya opulencia se enriquecieron cuantos tenían las naves en el mar; que en una hora ha sido asolada!» 20.Alégrate por ella, cielo, y vosotros, los santos, los apóstoles y los profetas, porque al condenarla a ella, Dios ha juzgado vuestra causa."</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23373092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700808"/>
            <a:ext cx="4289103" cy="4655543"/>
          </a:xfrm>
        </p:spPr>
        <p:txBody>
          <a:bodyPr rtlCol="0">
            <a:normAutofit/>
          </a:bodyPr>
          <a:lstStyle/>
          <a:p>
            <a:pPr marL="0" indent="0" algn="just">
              <a:buNone/>
            </a:pPr>
            <a:r>
              <a:rPr lang="es-ES" b="1" dirty="0" smtClean="0"/>
              <a:t>Este capítulo está compuesto en forma de tríptico, se presenta el juicio y la ejecución de la sentencia en contra de la ciudad pecadora.</a:t>
            </a:r>
          </a:p>
          <a:p>
            <a:pPr marL="0" indent="0" algn="just">
              <a:buNone/>
            </a:pPr>
            <a:r>
              <a:rPr lang="es-ES" b="1" dirty="0" smtClean="0"/>
              <a:t>Hay dos proclamaciones de juicio, al principio (1-8) y al final (21-24), que sirven de marco a una serie de lamentos ante la ruina de la “gran prostituta”.</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30516" y="2060848"/>
            <a:ext cx="4349354" cy="3528392"/>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1952836"/>
            <a:ext cx="7272808" cy="4032448"/>
          </a:xfrm>
        </p:spPr>
        <p:txBody>
          <a:bodyPr rtlCol="0">
            <a:normAutofit/>
          </a:bodyPr>
          <a:lstStyle/>
          <a:p>
            <a:pPr marL="0" indent="0" algn="just">
              <a:buNone/>
            </a:pPr>
            <a:r>
              <a:rPr lang="es-ES" b="1" dirty="0" smtClean="0"/>
              <a:t>Tres grupos de personas:</a:t>
            </a:r>
          </a:p>
          <a:p>
            <a:pPr marL="342900" indent="-342900" algn="just">
              <a:buFont typeface="Wingdings" panose="05000000000000000000" pitchFamily="2" charset="2"/>
              <a:buChar char="v"/>
            </a:pPr>
            <a:r>
              <a:rPr lang="es-ES" b="1" dirty="0" smtClean="0"/>
              <a:t>Reyes</a:t>
            </a:r>
          </a:p>
          <a:p>
            <a:pPr marL="342900" indent="-342900" algn="just">
              <a:buFont typeface="Wingdings" panose="05000000000000000000" pitchFamily="2" charset="2"/>
              <a:buChar char="v"/>
            </a:pPr>
            <a:r>
              <a:rPr lang="es-ES" b="1" dirty="0" smtClean="0"/>
              <a:t>Mercaderes</a:t>
            </a:r>
          </a:p>
          <a:p>
            <a:pPr marL="342900" indent="-342900" algn="just">
              <a:buFont typeface="Wingdings" panose="05000000000000000000" pitchFamily="2" charset="2"/>
              <a:buChar char="v"/>
            </a:pPr>
            <a:r>
              <a:rPr lang="es-ES" b="1" dirty="0" smtClean="0"/>
              <a:t>Navegantes</a:t>
            </a:r>
          </a:p>
          <a:p>
            <a:pPr marL="0" indent="0" algn="just">
              <a:buNone/>
            </a:pPr>
            <a:r>
              <a:rPr lang="es-ES" b="1" dirty="0" smtClean="0"/>
              <a:t>Representantes del poder político, económico y comercial contemplan y lamentan el desastre de la ciudad.</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5860" y="2060848"/>
            <a:ext cx="3257550" cy="3219239"/>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323903"/>
            <a:ext cx="7272808" cy="4032448"/>
          </a:xfrm>
        </p:spPr>
        <p:txBody>
          <a:bodyPr rtlCol="0">
            <a:normAutofit/>
          </a:bodyPr>
          <a:lstStyle/>
          <a:p>
            <a:pPr marL="0" indent="0" algn="just">
              <a:buNone/>
            </a:pPr>
            <a:r>
              <a:rPr lang="es-ES" b="1" dirty="0" smtClean="0"/>
              <a:t>Estos versículos son un discurso de denuncia frente al poder económico del Imperio y de su expresión por vía del comercio.</a:t>
            </a:r>
          </a:p>
          <a:p>
            <a:pPr marL="0" indent="0" algn="just">
              <a:buNone/>
            </a:pPr>
            <a:r>
              <a:rPr lang="es-ES" b="1" dirty="0" smtClean="0"/>
              <a:t>Cada ciudad podía participar de la seguridad y protección pagando los impuestos que imponía.</a:t>
            </a:r>
          </a:p>
          <a:p>
            <a:pPr marL="0" indent="0" algn="just">
              <a:buNone/>
            </a:pPr>
            <a:r>
              <a:rPr lang="es-ES" b="1" dirty="0" smtClean="0"/>
              <a:t>Las alianzas se realizan entre el Imperio y las clases poderosas, mientras tanto la mayoría de la población se empobrecía por las cargas que tenía que soportar</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6</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5860" y="2492896"/>
            <a:ext cx="3168352" cy="3240360"/>
          </a:xfrm>
          <a:prstGeom prst="rect">
            <a:avLst/>
          </a:prstGeom>
        </p:spPr>
      </p:pic>
    </p:spTree>
    <p:extLst>
      <p:ext uri="{BB962C8B-B14F-4D97-AF65-F5344CB8AC3E}">
        <p14:creationId xmlns:p14="http://schemas.microsoft.com/office/powerpoint/2010/main" xmlns="" val="275997079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323903"/>
            <a:ext cx="7272808" cy="4032448"/>
          </a:xfrm>
        </p:spPr>
        <p:txBody>
          <a:bodyPr rtlCol="0">
            <a:normAutofit/>
          </a:bodyPr>
          <a:lstStyle/>
          <a:p>
            <a:pPr marL="0" indent="0" algn="just">
              <a:buNone/>
            </a:pPr>
            <a:r>
              <a:rPr lang="es-ES" b="1" dirty="0" smtClean="0"/>
              <a:t>Es un juicio moral al sistema económico-político del Imperio.</a:t>
            </a:r>
          </a:p>
          <a:p>
            <a:pPr marL="0" indent="0" algn="just">
              <a:buNone/>
            </a:pPr>
            <a:r>
              <a:rPr lang="es-ES" b="1" dirty="0" smtClean="0"/>
              <a:t>En el listado valorativo de los productos en la cúspide está el oro y la plata y en la parte inferior están los esclavos y la mercancía humana.</a:t>
            </a:r>
          </a:p>
          <a:p>
            <a:pPr marL="0" indent="0" algn="just">
              <a:buNone/>
            </a:pPr>
            <a:r>
              <a:rPr lang="es-ES" b="1" dirty="0" smtClean="0"/>
              <a:t>El apocalipsis muestra la debilidad de este sistema al señalar que: </a:t>
            </a:r>
            <a:r>
              <a:rPr lang="es-ES" b="1" dirty="0" smtClean="0">
                <a:effectLst>
                  <a:outerShdw blurRad="38100" dist="38100" dir="2700000" algn="tl">
                    <a:srgbClr val="000000">
                      <a:alpha val="43137"/>
                    </a:srgbClr>
                  </a:outerShdw>
                </a:effectLst>
              </a:rPr>
              <a:t>“una hora ha bastado para devastar tanta riqueza”.</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7</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13892" y="2357786"/>
            <a:ext cx="2779072" cy="3375470"/>
          </a:xfrm>
          <a:prstGeom prst="rect">
            <a:avLst/>
          </a:prstGeom>
        </p:spPr>
      </p:pic>
    </p:spTree>
    <p:extLst>
      <p:ext uri="{BB962C8B-B14F-4D97-AF65-F5344CB8AC3E}">
        <p14:creationId xmlns:p14="http://schemas.microsoft.com/office/powerpoint/2010/main" xmlns="" val="199595253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1293813" y="1888257"/>
            <a:ext cx="5592687" cy="4118050"/>
          </a:xfrm>
          <a:prstGeom prst="rect">
            <a:avLst/>
          </a:prstGeom>
          <a:noFill/>
        </p:spPr>
        <p:txBody>
          <a:bodyPr wrap="square" rtlCol="0">
            <a:spAutoFit/>
          </a:bodyPr>
          <a:lstStyle/>
          <a:p>
            <a:pPr algn="ctr"/>
            <a:endParaRPr lang="es-ES" sz="2400" b="1" dirty="0">
              <a:effectLst>
                <a:outerShdw blurRad="38100" dist="38100" dir="2700000" algn="tl">
                  <a:srgbClr val="000000">
                    <a:alpha val="43137"/>
                  </a:srgbClr>
                </a:outerShdw>
              </a:effectLst>
            </a:endParaRPr>
          </a:p>
          <a:p>
            <a:pPr algn="just">
              <a:lnSpc>
                <a:spcPct val="90000"/>
              </a:lnSpc>
            </a:pPr>
            <a:endParaRPr lang="es-ES" sz="2400" dirty="0"/>
          </a:p>
          <a:p>
            <a:pPr algn="just">
              <a:lnSpc>
                <a:spcPct val="90000"/>
              </a:lnSpc>
            </a:pPr>
            <a:r>
              <a:rPr lang="es-ES" sz="2400" b="1" dirty="0" smtClean="0"/>
              <a:t>El Apocalipsis invita a la comunidad a no rendirse ante el poder del Imperio, a defender los valores del Evangelio, porque Dios finalmente vencerá.</a:t>
            </a:r>
          </a:p>
          <a:p>
            <a:pPr algn="just">
              <a:lnSpc>
                <a:spcPct val="90000"/>
              </a:lnSpc>
            </a:pPr>
            <a:endParaRPr lang="es-ES" sz="2400" b="1" dirty="0"/>
          </a:p>
          <a:p>
            <a:pPr algn="just">
              <a:lnSpc>
                <a:spcPct val="90000"/>
              </a:lnSpc>
            </a:pPr>
            <a:r>
              <a:rPr lang="es-ES" sz="2400" b="1" dirty="0" smtClean="0"/>
              <a:t>Dios defiende la causa de los creyentes, los apóstoles y los profetas y estos es motivo de alegría y celebración.</a:t>
            </a:r>
            <a:endParaRPr lang="es-ES" b="1"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05143" y="2696432"/>
            <a:ext cx="4553233" cy="2880320"/>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FOFUNDIZAR</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981844" y="1639425"/>
            <a:ext cx="6109612" cy="3841052"/>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EL MILENARISMO</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4400" dirty="0" smtClean="0"/>
              <a:t>Es la expectativa de un Reino de Cristo en la tierra, que durará mil años y que ha de preceder al Juicio Final.</a:t>
            </a:r>
            <a:endParaRPr lang="es-ES" sz="4000" dirty="0"/>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462564" y="1858399"/>
            <a:ext cx="4176464" cy="4497952"/>
          </a:xfr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4873beb7-5857-4685-be1f-d57550cc96cc"/>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2453</TotalTime>
  <Words>1015</Words>
  <Application>Microsoft Office PowerPoint</Application>
  <PresentationFormat>Personalizado</PresentationFormat>
  <Paragraphs>93</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Serenidad 16x9</vt:lpstr>
      <vt:lpstr>APOCALIPSIS  </vt:lpstr>
      <vt:lpstr>AMBIENTACIÓN</vt:lpstr>
      <vt:lpstr>Ap 18, 9-20</vt:lpstr>
      <vt:lpstr>EXPLICACIÓN DEL PASAJE</vt:lpstr>
      <vt:lpstr>EXPLICACIÓN DEL PASAJE</vt:lpstr>
      <vt:lpstr>EXPLICACIÓN DEL PASAJE</vt:lpstr>
      <vt:lpstr>EXPLICACIÓN DEL PASAJE</vt:lpstr>
      <vt:lpstr>EXPLICACIÓN DEL PASAJE</vt:lpstr>
      <vt:lpstr>PARA FOFUNDIZAR</vt:lpstr>
      <vt:lpstr>PARA FOFUNDIZAR</vt:lpstr>
      <vt:lpstr>PARA FOFUNDIZAR</vt:lpstr>
      <vt:lpstr>PARA FOFUNDIZAR</vt:lpstr>
      <vt:lpstr>PARA FOFUNDIZAR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60</cp:revision>
  <dcterms:created xsi:type="dcterms:W3CDTF">2021-11-11T23:29:02Z</dcterms:created>
  <dcterms:modified xsi:type="dcterms:W3CDTF">2022-03-24T09:58:51Z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