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3" r:id="rId6"/>
    <p:sldId id="274" r:id="rId7"/>
    <p:sldId id="275" r:id="rId8"/>
    <p:sldId id="282" r:id="rId9"/>
    <p:sldId id="283" r:id="rId10"/>
    <p:sldId id="276" r:id="rId11"/>
    <p:sldId id="281" r:id="rId12"/>
    <p:sldId id="284" r:id="rId13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1" autoAdjust="0"/>
    <p:restoredTop sz="94280" autoAdjust="0"/>
  </p:normalViewPr>
  <p:slideViewPr>
    <p:cSldViewPr>
      <p:cViewPr varScale="1">
        <p:scale>
          <a:sx n="117" d="100"/>
          <a:sy n="117" d="100"/>
        </p:scale>
        <p:origin x="-240" y="-8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D89C0C2-8A3B-4968-9009-5AE0FCA939F8}" type="datetime1">
              <a:rPr lang="es-ES" smtClean="0"/>
              <a:pPr algn="r" rtl="0"/>
              <a:t>17/03/2022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7A11987-E5A7-42B0-A14C-FA9C541A1496}" type="datetime1">
              <a:rPr lang="es-ES" noProof="0" smtClean="0"/>
              <a:pPr/>
              <a:t>17/03/2022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pPr rtl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2714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0443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9243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9002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9907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36296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85316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3775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2448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91F0F81-6AD3-4676-8142-35BE90659801}" type="datetime1">
              <a:rPr lang="es-ES" noProof="0" smtClean="0"/>
              <a:pPr/>
              <a:t>17/03/2022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73A17E0-71C4-45C9-9F37-7038309A9A2B}" type="datetime1">
              <a:rPr lang="es-ES" noProof="0" smtClean="0"/>
              <a:pPr/>
              <a:t>17/03/2022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DE29A42-201B-4C55-A45B-C484A0829DCD}" type="datetime1">
              <a:rPr lang="es-ES" noProof="0" smtClean="0"/>
              <a:pPr/>
              <a:t>17/03/2022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175BC1A-E6AB-41CD-AB8C-5241B871C45B}" type="datetime1">
              <a:rPr lang="es-ES" noProof="0" smtClean="0"/>
              <a:pPr/>
              <a:t>17/03/2022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B2E5002-D2EE-4113-8385-720391F0E9B5}" type="datetime1">
              <a:rPr lang="es-ES" noProof="0" smtClean="0"/>
              <a:pPr/>
              <a:t>17/03/2022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E07EF36-9B33-4408-B909-7F0C4D513031}" type="datetime1">
              <a:rPr lang="es-ES" noProof="0" smtClean="0"/>
              <a:pPr/>
              <a:t>17/03/2022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019251E-8BB0-432A-B352-C2085E27E8B6}" type="datetime1">
              <a:rPr lang="es-ES" noProof="0" smtClean="0"/>
              <a:pPr/>
              <a:t>17/03/2022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730043F-F0C2-4DE2-BE79-989283D9966D}" type="datetime1">
              <a:rPr lang="es-ES" noProof="0" smtClean="0"/>
              <a:pPr/>
              <a:t>17/03/2022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7CB757-B142-4209-AA30-6FBE9E44086F}" type="datetime1">
              <a:rPr lang="es-ES" noProof="0" smtClean="0"/>
              <a:pPr/>
              <a:t>17/03/2022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CAE66C3-9086-4DFC-9523-A263014CC56D}" type="datetime1">
              <a:rPr lang="es-ES" noProof="0" smtClean="0"/>
              <a:pPr/>
              <a:t>17/03/2022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12812" y="8467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dirty="0"/>
              <a:t>Editar estilos de texto del patrón</a:t>
            </a:r>
          </a:p>
          <a:p>
            <a:pPr lvl="1" rtl="0"/>
            <a:r>
              <a:rPr lang="es-ES" dirty="0"/>
              <a:t>Segundo </a:t>
            </a:r>
            <a:r>
              <a:rPr lang="es-ES" noProof="0" dirty="0" smtClean="0"/>
              <a:t>nivel</a:t>
            </a:r>
          </a:p>
          <a:p>
            <a:pPr lvl="2" rtl="0"/>
            <a:r>
              <a:rPr lang="es-ES" dirty="0" smtClean="0"/>
              <a:t>Tercer </a:t>
            </a:r>
            <a:r>
              <a:rPr lang="es-ES" dirty="0"/>
              <a:t>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DD7855DF-F168-4B8C-AAF1-2BE53C0D7A9F}" type="datetime1">
              <a:rPr lang="es-ES" smtClean="0"/>
              <a:pPr/>
              <a:t>17/03/2022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APOCALIPSIS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14" y="3717032"/>
            <a:ext cx="10561238" cy="2451720"/>
          </a:xfrm>
        </p:spPr>
        <p:txBody>
          <a:bodyPr rtlCol="0">
            <a:normAutofit/>
          </a:bodyPr>
          <a:lstStyle/>
          <a:p>
            <a:pPr rtl="0"/>
            <a:r>
              <a:rPr lang="es-ES" sz="4000" b="1" dirty="0" smtClean="0"/>
              <a:t>TEMA 11	</a:t>
            </a:r>
          </a:p>
          <a:p>
            <a:pPr rtl="0"/>
            <a:endParaRPr lang="es-ES" sz="4000" b="1" dirty="0" smtClean="0"/>
          </a:p>
          <a:p>
            <a:pPr algn="r" rtl="0"/>
            <a:r>
              <a:rPr lang="es-ES" sz="4000" b="1" dirty="0" smtClean="0"/>
              <a:t>EL CÁNTICO DE LOS VENCEDORES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208352"/>
            <a:ext cx="3255546" cy="688908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AMBIENTACIÓN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166420" y="2132856"/>
            <a:ext cx="5688632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 smtClean="0"/>
          </a:p>
          <a:p>
            <a:pPr marL="0" indent="0" algn="just">
              <a:buNone/>
            </a:pPr>
            <a:r>
              <a:rPr lang="es-ES" b="1" dirty="0" smtClean="0"/>
              <a:t>Juan escribió el Apocalipsis para que fuera leído durante las celebraciones de la comunidad.</a:t>
            </a:r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r>
              <a:rPr lang="es-ES" b="1" dirty="0" smtClean="0"/>
              <a:t>Su contenido está lleno de oraciones y en sus páginas brotan himnos, cantos y acciones de gracia. </a:t>
            </a:r>
            <a:endParaRPr lang="es-ES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</a:t>
            </a:fld>
            <a:endParaRPr lang="es-ES" noProof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53"/>
          <a:stretch/>
        </p:blipFill>
        <p:spPr>
          <a:xfrm>
            <a:off x="1413892" y="2162200"/>
            <a:ext cx="4450680" cy="34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32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877317" y="1700808"/>
            <a:ext cx="4289103" cy="4655543"/>
          </a:xfrm>
        </p:spPr>
        <p:txBody>
          <a:bodyPr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 LITÚRGICO</a:t>
            </a:r>
          </a:p>
          <a:p>
            <a:pPr marL="0" indent="0" algn="just">
              <a:buNone/>
            </a:pPr>
            <a:r>
              <a:rPr lang="es-ES" b="1" dirty="0" smtClean="0"/>
              <a:t>Han sido elaborados para el uso comunitario, por lo que son testimonio de fe de toda la comunidad.</a:t>
            </a:r>
          </a:p>
          <a:p>
            <a:pPr marL="0" indent="0" algn="just">
              <a:buNone/>
            </a:pPr>
            <a:r>
              <a:rPr lang="es-ES" b="1" dirty="0" smtClean="0"/>
              <a:t>Son además inspiración y modelo de celebración para las comunidades.</a:t>
            </a:r>
          </a:p>
          <a:p>
            <a:pPr marL="0" indent="0" algn="just">
              <a:buNone/>
            </a:pPr>
            <a:r>
              <a:rPr lang="es-ES" b="1" dirty="0" smtClean="0"/>
              <a:t>La liturgia que se celebra en el cielo se hace presente en la de las comunidades que leen el libro.</a:t>
            </a:r>
          </a:p>
          <a:p>
            <a:pPr marL="0" indent="0" algn="just">
              <a:buNone/>
            </a:pPr>
            <a:r>
              <a:rPr lang="es-ES" b="1" dirty="0" smtClean="0"/>
              <a:t>La fuerza de Dios del templo celestial fortalece a la comunidad.</a:t>
            </a: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3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549" y="1549928"/>
            <a:ext cx="4176464" cy="48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53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74190" y="214821"/>
            <a:ext cx="9601200" cy="1143000"/>
          </a:xfrm>
        </p:spPr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4582244" y="1952836"/>
            <a:ext cx="7272808" cy="4032448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 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ALABANZA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b="1" dirty="0" smtClean="0"/>
              <a:t>Los cuatro vivientes entonan incesantemente, noche y día “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Santo, Santo, Santo</a:t>
            </a:r>
            <a:r>
              <a:rPr lang="es-ES" b="1" dirty="0" smtClean="0"/>
              <a:t>”. Dan gloria a Dios.</a:t>
            </a:r>
          </a:p>
          <a:p>
            <a:pPr marL="0" indent="0" algn="just">
              <a:buNone/>
            </a:pPr>
            <a:r>
              <a:rPr lang="es-ES" b="1" dirty="0" smtClean="0"/>
              <a:t>Los ancianos arrojan sus coronas en señal de sumisión y se postran ante Él.</a:t>
            </a:r>
            <a:endParaRPr lang="es-ES" b="1" dirty="0"/>
          </a:p>
          <a:p>
            <a:pPr marL="0" indent="0" algn="just">
              <a:buNone/>
            </a:pPr>
            <a:r>
              <a:rPr lang="es-ES" b="1" dirty="0" smtClean="0"/>
              <a:t>Al Señor se le rinde gloria, honor y poder por ser el Creador del Universo.</a:t>
            </a:r>
            <a:endParaRPr lang="es-ES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4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852" y="2492896"/>
            <a:ext cx="338086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01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74190" y="214821"/>
            <a:ext cx="9601200" cy="1143000"/>
          </a:xfrm>
        </p:spPr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4582244" y="2323903"/>
            <a:ext cx="7272808" cy="403244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b="1" dirty="0" smtClean="0"/>
              <a:t>Los cuatro vivientes y los ancianos también se postran ante el Cordero y entonan un canto acompañados de cítaras.</a:t>
            </a:r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r>
              <a:rPr lang="es-ES" b="1" dirty="0" smtClean="0"/>
              <a:t>Ahora proclaman al Cordero digno de recibir el Libro  y abrir sus sellos, es decir digno de culminar la Revelación Divina.</a:t>
            </a:r>
            <a:endParaRPr lang="es-ES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5</a:t>
            </a:fld>
            <a:endParaRPr lang="es-ES" noProof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1844824"/>
            <a:ext cx="2839270" cy="39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97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74190" y="214821"/>
            <a:ext cx="9601200" cy="1143000"/>
          </a:xfrm>
        </p:spPr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4582244" y="2323903"/>
            <a:ext cx="7272808" cy="403244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b="1" dirty="0" smtClean="0"/>
              <a:t>Los himnos y cantos que preceden a las acciones salvíficas de Dios hacen presentes la Redención.</a:t>
            </a:r>
          </a:p>
          <a:p>
            <a:pPr marL="0" indent="0" algn="just">
              <a:buNone/>
            </a:pPr>
            <a:r>
              <a:rPr lang="es-ES" b="1" dirty="0" smtClean="0"/>
              <a:t>Según avanza la victoria de Dios sube el tono de alabanza hasta explotar finalmente con el </a:t>
            </a: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¡¡¡ALELUYA!!!</a:t>
            </a: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AMÉN</a:t>
            </a: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¡¡¡ALELUYA, ALELUYA!!!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6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4190" y="2708920"/>
            <a:ext cx="3049313" cy="30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95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7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93813" y="1888257"/>
            <a:ext cx="55926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 PROFÉTICO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El Apocalipsis es un libro de resistencia.</a:t>
            </a:r>
          </a:p>
          <a:p>
            <a:pPr algn="just">
              <a:lnSpc>
                <a:spcPct val="90000"/>
              </a:lnSpc>
            </a:pPr>
            <a:endParaRPr lang="es-ES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/>
              <a:t>En un mundo de predominio del poder romano se anuncia que Dios es el único Señor y Dueño de la Historia y que su poder supera al de todos los Imperios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4532" y="2227732"/>
            <a:ext cx="4737775" cy="34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92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8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981844" y="1639425"/>
            <a:ext cx="61096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200" dirty="0" smtClean="0"/>
              <a:t>El Apocalipsis es un mensaje de esperanza que nace de la certeza de la victoria de Jesús sobre el mundo, que conduce a los creyentes a: </a:t>
            </a:r>
          </a:p>
          <a:p>
            <a:pPr algn="just">
              <a:lnSpc>
                <a:spcPct val="90000"/>
              </a:lnSpc>
            </a:pPr>
            <a:endParaRPr lang="es-ES" sz="2200" dirty="0" smtClean="0"/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2200" dirty="0"/>
              <a:t>C</a:t>
            </a:r>
            <a:r>
              <a:rPr lang="es-ES" sz="2200" dirty="0" smtClean="0"/>
              <a:t>ombatir el mal.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2200" dirty="0" smtClean="0"/>
              <a:t>Testimoniar la fuerza de la Resurrección de Cristo.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sz="2200" dirty="0" smtClean="0"/>
              <a:t>Transformar el mundo con su ayuda.</a:t>
            </a:r>
            <a:endParaRPr lang="es-ES" sz="2400" dirty="0"/>
          </a:p>
          <a:p>
            <a:pPr algn="just">
              <a:lnSpc>
                <a:spcPct val="90000"/>
              </a:lnSpc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45"/>
          <a:stretch/>
        </p:blipFill>
        <p:spPr>
          <a:xfrm>
            <a:off x="7822604" y="1767075"/>
            <a:ext cx="3730231" cy="41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48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9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25860" y="2060848"/>
            <a:ext cx="6109612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200" dirty="0" smtClean="0"/>
              <a:t>Casi todos los cánticos del Apocalipsis están presentes en el rezo de la Liturgia de las Horas.</a:t>
            </a:r>
          </a:p>
          <a:p>
            <a:pPr algn="just">
              <a:lnSpc>
                <a:spcPct val="90000"/>
              </a:lnSpc>
            </a:pPr>
            <a:endParaRPr lang="es-ES" sz="2200" dirty="0"/>
          </a:p>
          <a:p>
            <a:pPr algn="just">
              <a:lnSpc>
                <a:spcPct val="90000"/>
              </a:lnSpc>
            </a:pPr>
            <a:r>
              <a:rPr lang="es-ES" sz="2200" dirty="0" smtClean="0"/>
              <a:t>Muchos cantos litúrgicos de las celebraciones en diversas partes del mundo están inspirados en los himnos de la liturgia celestial descrita por el vidente de Patmos.</a:t>
            </a:r>
          </a:p>
          <a:p>
            <a:pPr algn="just">
              <a:lnSpc>
                <a:spcPct val="90000"/>
              </a:lnSpc>
            </a:pPr>
            <a:endParaRPr lang="es-ES" sz="2200" dirty="0"/>
          </a:p>
          <a:p>
            <a:pPr algn="just">
              <a:lnSpc>
                <a:spcPct val="90000"/>
              </a:lnSpc>
            </a:pPr>
            <a:r>
              <a:rPr lang="es-ES" sz="2200" dirty="0" smtClean="0"/>
              <a:t>Su mensaje es UNIVERSAL</a:t>
            </a:r>
            <a:endParaRPr lang="es-ES" sz="2400" dirty="0"/>
          </a:p>
          <a:p>
            <a:pPr algn="just">
              <a:lnSpc>
                <a:spcPct val="90000"/>
              </a:lnSpc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2604" y="1941959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48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dad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95_TF02801109_TF02801109.potx" id="{9FBDB577-EDB5-47D0-B7BE-9604726EA1D8}" vid="{FD95FE31-2317-4F86-A249-17807466737E}"/>
    </a:ext>
  </a:extLst>
</a:theme>
</file>

<file path=ppt/theme/theme2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la naturaleza de serenidad (panorámica)</Template>
  <TotalTime>2386</TotalTime>
  <Words>424</Words>
  <Application>Microsoft Office PowerPoint</Application>
  <PresentationFormat>Personalizado</PresentationFormat>
  <Paragraphs>73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Serenidad 16x9</vt:lpstr>
      <vt:lpstr>APOCALIPSIS  </vt:lpstr>
      <vt:lpstr>AMBIENTACIÓN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EXPLICACIÓN DEL PASAJE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APOCALIPSIS</dc:title>
  <dc:creator>Cuenta Microsoft</dc:creator>
  <cp:lastModifiedBy>Manuel Hernandez</cp:lastModifiedBy>
  <cp:revision>52</cp:revision>
  <dcterms:created xsi:type="dcterms:W3CDTF">2021-11-11T23:29:02Z</dcterms:created>
  <dcterms:modified xsi:type="dcterms:W3CDTF">2022-03-17T16:01:00Z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