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7" r:id="rId5"/>
    <p:sldId id="272" r:id="rId6"/>
    <p:sldId id="286" r:id="rId7"/>
    <p:sldId id="273" r:id="rId8"/>
    <p:sldId id="274" r:id="rId9"/>
    <p:sldId id="275" r:id="rId10"/>
    <p:sldId id="276" r:id="rId11"/>
    <p:sldId id="281" r:id="rId12"/>
    <p:sldId id="282" r:id="rId13"/>
    <p:sldId id="284" r:id="rId14"/>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280" autoAdjust="0"/>
  </p:normalViewPr>
  <p:slideViewPr>
    <p:cSldViewPr>
      <p:cViewPr varScale="1">
        <p:scale>
          <a:sx n="117" d="100"/>
          <a:sy n="117" d="100"/>
        </p:scale>
        <p:origin x="-240" y="-86"/>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pPr algn="r" rtl="0"/>
              <a:t>16/03/2022</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16/03/2022</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pPr rtl="0"/>
              <a:t>1</a:t>
            </a:fld>
            <a:endParaRPr lang="es-ES" dirty="0"/>
          </a:p>
        </p:txBody>
      </p:sp>
    </p:spTree>
    <p:extLst>
      <p:ext uri="{BB962C8B-B14F-4D97-AF65-F5344CB8AC3E}">
        <p14:creationId xmlns:p14="http://schemas.microsoft.com/office/powerpoint/2010/main" xmlns="" val="202714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10</a:t>
            </a:fld>
            <a:endParaRPr lang="es-ES" dirty="0"/>
          </a:p>
        </p:txBody>
      </p:sp>
    </p:spTree>
    <p:extLst>
      <p:ext uri="{BB962C8B-B14F-4D97-AF65-F5344CB8AC3E}">
        <p14:creationId xmlns:p14="http://schemas.microsoft.com/office/powerpoint/2010/main" xmlns="" val="287190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xmlns="" val="329068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xmlns="" val="410113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xmlns="" val="100443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xmlns="" val="419243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xmlns="" val="399002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xmlns="" val="238531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xmlns="" val="193775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9</a:t>
            </a:fld>
            <a:endParaRPr lang="es-ES" dirty="0"/>
          </a:p>
        </p:txBody>
      </p:sp>
    </p:spTree>
    <p:extLst>
      <p:ext uri="{BB962C8B-B14F-4D97-AF65-F5344CB8AC3E}">
        <p14:creationId xmlns:p14="http://schemas.microsoft.com/office/powerpoint/2010/main" xmlns="" val="3725287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691F0F81-6AD3-4676-8142-35BE90659801}" type="datetime1">
              <a:rPr lang="es-ES" noProof="0" smtClean="0"/>
              <a:pPr/>
              <a:t>16/03/2022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373A17E0-71C4-45C9-9F37-7038309A9A2B}" type="datetime1">
              <a:rPr lang="es-ES" noProof="0" smtClean="0"/>
              <a:pPr/>
              <a:t>16/03/2022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DE29A42-201B-4C55-A45B-C484A0829DCD}" type="datetime1">
              <a:rPr lang="es-ES" noProof="0" smtClean="0"/>
              <a:pPr/>
              <a:t>16/03/2022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175BC1A-E6AB-41CD-AB8C-5241B871C45B}" type="datetime1">
              <a:rPr lang="es-ES" noProof="0" smtClean="0"/>
              <a:pPr/>
              <a:t>16/03/2022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9B2E5002-D2EE-4113-8385-720391F0E9B5}" type="datetime1">
              <a:rPr lang="es-ES" noProof="0" smtClean="0"/>
              <a:pPr/>
              <a:t>16/03/2022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3E07EF36-9B33-4408-B909-7F0C4D513031}" type="datetime1">
              <a:rPr lang="es-ES" noProof="0" smtClean="0"/>
              <a:pPr/>
              <a:t>16/03/2022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1019251E-8BB0-432A-B352-C2085E27E8B6}" type="datetime1">
              <a:rPr lang="es-ES" noProof="0" smtClean="0"/>
              <a:pPr/>
              <a:t>16/03/2022</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4730043F-F0C2-4DE2-BE79-989283D9966D}" type="datetime1">
              <a:rPr lang="es-ES" noProof="0" smtClean="0"/>
              <a:pPr/>
              <a:t>16/03/2022</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BD7CB757-B142-4209-AA30-6FBE9E44086F}" type="datetime1">
              <a:rPr lang="es-ES" noProof="0" smtClean="0"/>
              <a:pPr/>
              <a:t>16/03/2022</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CAE66C3-9086-4DFC-9523-A263014CC56D}" type="datetime1">
              <a:rPr lang="es-ES" noProof="0" smtClean="0"/>
              <a:pPr/>
              <a:t>16/03/2022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912812" y="8467"/>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posición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dirty="0" smtClean="0"/>
              <a:t>Haga clic para modificar el estilo de título del patrón</a:t>
            </a:r>
            <a:endParaRPr lang="es-ES" dirty="0"/>
          </a:p>
        </p:txBody>
      </p:sp>
      <p:sp>
        <p:nvSpPr>
          <p:cNvPr id="3" name="Marcador de posición de texto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smtClean="0"/>
              <a:t>nivel</a:t>
            </a:r>
          </a:p>
          <a:p>
            <a:pPr lvl="2" rtl="0"/>
            <a:r>
              <a:rPr lang="es-ES" dirty="0" smtClean="0"/>
              <a:t>Tercer </a:t>
            </a:r>
            <a:r>
              <a:rPr lang="es-ES" dirty="0"/>
              <a:t>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DD7855DF-F168-4B8C-AAF1-2BE53C0D7A9F}" type="datetime1">
              <a:rPr lang="es-ES" smtClean="0"/>
              <a:pPr/>
              <a:t>16/03/2022</a:t>
            </a:fld>
            <a:endParaRPr lang="es-ES" dirty="0"/>
          </a:p>
        </p:txBody>
      </p:sp>
      <p:sp>
        <p:nvSpPr>
          <p:cNvPr id="5" name="Marcador de posición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APOCALIPSIS</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1293814" y="3717032"/>
            <a:ext cx="10561238" cy="2451720"/>
          </a:xfrm>
        </p:spPr>
        <p:txBody>
          <a:bodyPr rtlCol="0">
            <a:normAutofit/>
          </a:bodyPr>
          <a:lstStyle/>
          <a:p>
            <a:pPr rtl="0"/>
            <a:r>
              <a:rPr lang="es-ES" sz="4000" b="1" dirty="0" smtClean="0"/>
              <a:t>TEMA 10	</a:t>
            </a:r>
          </a:p>
          <a:p>
            <a:pPr rtl="0"/>
            <a:endParaRPr lang="es-ES" sz="4000" b="1" dirty="0" smtClean="0"/>
          </a:p>
          <a:p>
            <a:pPr algn="r" rtl="0"/>
            <a:r>
              <a:rPr lang="es-ES" sz="4000" b="1" smtClean="0"/>
              <a:t>LA MUJER Y EL DRAGÓN</a:t>
            </a:r>
            <a:endParaRPr lang="es-ES" dirty="0"/>
          </a:p>
        </p:txBody>
      </p:sp>
      <p:pic>
        <p:nvPicPr>
          <p:cNvPr id="4" name="Imagen 3"/>
          <p:cNvPicPr>
            <a:picLocks noChangeAspect="1"/>
          </p:cNvPicPr>
          <p:nvPr/>
        </p:nvPicPr>
        <p:blipFill>
          <a:blip r:embed="rId3"/>
          <a:stretch>
            <a:fillRect/>
          </a:stretch>
        </p:blipFill>
        <p:spPr>
          <a:xfrm>
            <a:off x="261764" y="208352"/>
            <a:ext cx="3255546" cy="688908"/>
          </a:xfrm>
          <a:prstGeom prst="rect">
            <a:avLst/>
          </a:prstGeom>
        </p:spPr>
      </p:pic>
      <p:sp>
        <p:nvSpPr>
          <p:cNvPr id="5" name="Marcador de número de diapositiva 4"/>
          <p:cNvSpPr>
            <a:spLocks noGrp="1"/>
          </p:cNvSpPr>
          <p:nvPr>
            <p:ph type="sldNum" sz="quarter" idx="12"/>
          </p:nvPr>
        </p:nvSpPr>
        <p:spPr/>
        <p:txBody>
          <a:bodyPr/>
          <a:lstStyle/>
          <a:p>
            <a:fld id="{81FEFA0A-2F20-4B60-98C6-5FFDA469AA1C}" type="slidenum">
              <a:rPr lang="es-ES" noProof="0" smtClean="0"/>
              <a:pPr/>
              <a:t>1</a:t>
            </a:fld>
            <a:endParaRPr lang="es-ES" noProof="0" dirty="0"/>
          </a:p>
        </p:txBody>
      </p:sp>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10</a:t>
            </a:fld>
            <a:endParaRPr lang="es-ES" noProof="0" dirty="0"/>
          </a:p>
        </p:txBody>
      </p:sp>
      <p:sp>
        <p:nvSpPr>
          <p:cNvPr id="2" name="CuadroTexto 1"/>
          <p:cNvSpPr txBox="1"/>
          <p:nvPr/>
        </p:nvSpPr>
        <p:spPr>
          <a:xfrm>
            <a:off x="5662364" y="2631187"/>
            <a:ext cx="6007263" cy="2585323"/>
          </a:xfrm>
          <a:prstGeom prst="rect">
            <a:avLst/>
          </a:prstGeom>
          <a:noFill/>
        </p:spPr>
        <p:txBody>
          <a:bodyPr wrap="square" rtlCol="0">
            <a:spAutoFit/>
          </a:bodyPr>
          <a:lstStyle/>
          <a:p>
            <a:pPr algn="just">
              <a:lnSpc>
                <a:spcPct val="90000"/>
              </a:lnSpc>
            </a:pPr>
            <a:r>
              <a:rPr lang="es-ES" sz="2000" dirty="0" smtClean="0"/>
              <a:t>Satanás no se da por vencido y dedicará su furia a perseguir a la mujer y a sus descendientes, es decir a los miembros del pueblo de Dios..</a:t>
            </a:r>
          </a:p>
          <a:p>
            <a:pPr algn="just">
              <a:lnSpc>
                <a:spcPct val="90000"/>
              </a:lnSpc>
            </a:pPr>
            <a:endParaRPr lang="es-ES" sz="2000" dirty="0"/>
          </a:p>
          <a:p>
            <a:pPr algn="just">
              <a:lnSpc>
                <a:spcPct val="90000"/>
              </a:lnSpc>
            </a:pPr>
            <a:r>
              <a:rPr lang="es-ES" sz="2000" dirty="0" smtClean="0"/>
              <a:t>La mujer será conducida al desierto sobre alas de águila. Allí estará protegida y alimentada durante los tres años que dure su persecución. Es decir durante un periodo limitado y no para siempre.</a:t>
            </a:r>
            <a:endParaRPr lang="es-ES" sz="2000" dirty="0"/>
          </a:p>
          <a:p>
            <a:pPr algn="just">
              <a:lnSpc>
                <a:spcPct val="90000"/>
              </a:lnSpc>
            </a:pPr>
            <a:endParaRPr lang="es-ES" sz="2000" dirty="0"/>
          </a:p>
        </p:txBody>
      </p:sp>
      <p:pic>
        <p:nvPicPr>
          <p:cNvPr id="3" name="Imagen 2"/>
          <p:cNvPicPr>
            <a:picLocks noChangeAspect="1"/>
          </p:cNvPicPr>
          <p:nvPr/>
        </p:nvPicPr>
        <p:blipFill>
          <a:blip r:embed="rId3"/>
          <a:stretch>
            <a:fillRect/>
          </a:stretch>
        </p:blipFill>
        <p:spPr>
          <a:xfrm>
            <a:off x="1396632" y="1644008"/>
            <a:ext cx="4243184" cy="4797968"/>
          </a:xfrm>
          <a:prstGeom prst="rect">
            <a:avLst/>
          </a:prstGeom>
        </p:spPr>
      </p:pic>
    </p:spTree>
    <p:extLst>
      <p:ext uri="{BB962C8B-B14F-4D97-AF65-F5344CB8AC3E}">
        <p14:creationId xmlns:p14="http://schemas.microsoft.com/office/powerpoint/2010/main" xmlns="" val="248027616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err="1" smtClean="0">
                <a:solidFill>
                  <a:srgbClr val="002060"/>
                </a:solidFill>
              </a:rPr>
              <a:t>Ap</a:t>
            </a:r>
            <a:r>
              <a:rPr lang="es-ES" b="1" dirty="0" smtClean="0">
                <a:solidFill>
                  <a:srgbClr val="002060"/>
                </a:solidFill>
              </a:rPr>
              <a:t> 12, 1-18</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just">
              <a:buNone/>
            </a:pPr>
            <a:r>
              <a:rPr lang="es-ES" sz="1900" b="1" dirty="0"/>
              <a:t> </a:t>
            </a:r>
            <a:r>
              <a:rPr lang="es-ES" sz="2000" b="1" dirty="0" smtClean="0"/>
              <a:t>"1.Una </a:t>
            </a:r>
            <a:r>
              <a:rPr lang="es-ES" sz="2000" b="1" dirty="0"/>
              <a:t>gran señal apareció en el cielo: una Mujer, vestida del sol, con la luna bajo sus pies, y una corona de doce estrellas sobre su cabeza</a:t>
            </a:r>
            <a:r>
              <a:rPr lang="es-ES" sz="2000" b="1" dirty="0" smtClean="0"/>
              <a:t>; </a:t>
            </a:r>
            <a:r>
              <a:rPr lang="es-ES" sz="2000" b="1" dirty="0"/>
              <a:t>2.está encinta, y grita con los dolores del parto y con el tormento de dar a luz. 3.Y apareció otra señal en el cielo: un gran Dragón rojo, con siete cabezas y diez cuernos, y sobre sus cabezas siete diademas. 4.Su cola arrastra la tercera parte de las estrellas del cielo y las precipitó sobre la tierra. El Dragón se detuvo delante de la Mujer que iba a dar a luz, para devorar a su Hijo en cuanto lo diera a luz. 5.La mujer dio a luz un Hijo varón, el que ha de regir a todas las naciones con cetro de hierro; y su hijo fue arrebatado hasta Dios y hasta su </a:t>
            </a:r>
            <a:r>
              <a:rPr lang="es-ES" sz="2000" b="1" dirty="0" smtClean="0"/>
              <a:t>trono </a:t>
            </a:r>
            <a:r>
              <a:rPr lang="es-ES" sz="2000" b="1" dirty="0"/>
              <a:t>6.Y la mujer huyó al desierto, donde tiene un lugar preparado por Dios para ser allí alimentada 1.260 días. 7.Entonces se entabló una batalla en el cielo: Miguel y sus </a:t>
            </a:r>
            <a:r>
              <a:rPr lang="es-ES" sz="2000" b="1" dirty="0" smtClean="0"/>
              <a:t>Ángeles </a:t>
            </a:r>
            <a:r>
              <a:rPr lang="es-ES" sz="2000" b="1" dirty="0"/>
              <a:t>combatieron con el Dragón. También el Dragón y sus </a:t>
            </a:r>
            <a:r>
              <a:rPr lang="es-ES" sz="2000" b="1" dirty="0" smtClean="0"/>
              <a:t>Ángeles </a:t>
            </a:r>
            <a:r>
              <a:rPr lang="es-ES" sz="2000" b="1" dirty="0"/>
              <a:t>combatieron, 8.pero no prevalecieron y no hubo ya en el cielo lugar para ellos. 9.Y fue arrojado el gran Dragón, la Serpiente antigua, el llamado Diablo y Satanás, el seductor del mundo entero; fue arrojado a la tierra y sus </a:t>
            </a:r>
            <a:r>
              <a:rPr lang="es-ES" sz="2000" b="1" dirty="0" err="1"/>
              <a:t>Angeles</a:t>
            </a:r>
            <a:r>
              <a:rPr lang="es-ES" sz="2000" b="1" dirty="0"/>
              <a:t> fueron arrojados con él. </a:t>
            </a:r>
          </a:p>
          <a:p>
            <a:pPr marL="0" indent="0" algn="just">
              <a:buNone/>
            </a:pPr>
            <a:endParaRPr lang="es-ES" sz="20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2</a:t>
            </a:fld>
            <a:endParaRPr lang="es-ES" noProof="0" dirty="0"/>
          </a:p>
        </p:txBody>
      </p:sp>
    </p:spTree>
    <p:extLst>
      <p:ext uri="{BB962C8B-B14F-4D97-AF65-F5344CB8AC3E}">
        <p14:creationId xmlns:p14="http://schemas.microsoft.com/office/powerpoint/2010/main" xmlns="" val="127082159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a:r>
              <a:rPr lang="es-ES" b="1" dirty="0" err="1" smtClean="0">
                <a:solidFill>
                  <a:srgbClr val="002060"/>
                </a:solidFill>
              </a:rPr>
              <a:t>Ap</a:t>
            </a:r>
            <a:r>
              <a:rPr lang="es-ES" b="1" dirty="0" smtClean="0">
                <a:solidFill>
                  <a:srgbClr val="002060"/>
                </a:solidFill>
              </a:rPr>
              <a:t> </a:t>
            </a:r>
            <a:r>
              <a:rPr lang="es-ES" b="1" dirty="0">
                <a:solidFill>
                  <a:srgbClr val="002060"/>
                </a:solidFill>
              </a:rPr>
              <a:t>12, 1-18</a:t>
            </a: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just">
              <a:buNone/>
            </a:pPr>
            <a:r>
              <a:rPr lang="es-ES" sz="1900" b="1" dirty="0"/>
              <a:t>"10.Oí entonces una fuerte voz que decía en el cielo: «Ahora ya ha llegado la salvación, el poder y el reinado de nuestro Dios y la potestad de su Cristo, porque ha sido arrojado el acusador de nuestros hermanos, el que los acusaba día y noche delante de nuestro Dios. 11.Ellos lo vencieron gracias a la sangre del Cordero y a la palabra de testimonio que dieron, porque despreciaron su vida ante la muerte. 12.Por eso, regocijaos, cielos y los que en ellos habitáis. ¡Ay de la tierra y del mar! porque el Diablo ha bajado donde vosotros con gran furor, sabiendo que le queda poco tiempo.» 13.Cuando el Dragón vio que había sido arrojado a la tierra, persiguió a la Mujer que había dado a luz al Hijo varón. 14.Pero se le dieron a la Mujer las dos alas del águila grande para volar al desierto, a su lugar, lejos del Dragón, donde tiene que ser alimentada un tiempo y tiempos y medio tiempo. 15.Entonces el Dragón vomitó de sus fauces como un río de agua, detrás de la Mujer, para arrastrarla con su corriente. 16.Pero la tierra vino en auxilio de la Mujer: abrió la tierra su boca y tragó el río vomitado de las fauces del Dragón. 17.Entonces despechado contra la Mujer, se fue a hacer la guerra al resto de sus hijos, los que guardan los mandamientos de Dios y mantienen el testimonio de Jesús. 18.Yo estaba en pie sobre la arena del mar."</a:t>
            </a:r>
          </a:p>
          <a:p>
            <a:pPr marL="0" indent="0" algn="just">
              <a:buNone/>
            </a:pPr>
            <a:endParaRPr lang="es-ES" sz="19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3</a:t>
            </a:fld>
            <a:endParaRPr lang="es-ES" noProof="0" dirty="0"/>
          </a:p>
        </p:txBody>
      </p:sp>
    </p:spTree>
    <p:extLst>
      <p:ext uri="{BB962C8B-B14F-4D97-AF65-F5344CB8AC3E}">
        <p14:creationId xmlns:p14="http://schemas.microsoft.com/office/powerpoint/2010/main" xmlns="" val="81223391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AMBIENTACIÓN</a:t>
            </a:r>
            <a:endParaRPr lang="es-ES" b="1" dirty="0">
              <a:solidFill>
                <a:srgbClr val="002060"/>
              </a:solidFill>
            </a:endParaRPr>
          </a:p>
        </p:txBody>
      </p:sp>
      <p:sp>
        <p:nvSpPr>
          <p:cNvPr id="14" name="Marcador de posición de contenido 13"/>
          <p:cNvSpPr>
            <a:spLocks noGrp="1"/>
          </p:cNvSpPr>
          <p:nvPr>
            <p:ph idx="1"/>
          </p:nvPr>
        </p:nvSpPr>
        <p:spPr>
          <a:xfrm>
            <a:off x="6166420" y="2132856"/>
            <a:ext cx="5688632" cy="4495800"/>
          </a:xfrm>
        </p:spPr>
        <p:txBody>
          <a:bodyPr rtlCol="0">
            <a:normAutofit/>
          </a:bodyPr>
          <a:lstStyle/>
          <a:p>
            <a:pPr marL="0" indent="0" algn="just">
              <a:buNone/>
            </a:pPr>
            <a:r>
              <a:rPr lang="es-ES" b="1" dirty="0" smtClean="0"/>
              <a:t>Después del sonido de la séptima trompeta, el Apocalipsis alcanza su punto culminante.</a:t>
            </a:r>
          </a:p>
          <a:p>
            <a:pPr marL="0" indent="0" algn="just">
              <a:buNone/>
            </a:pPr>
            <a:r>
              <a:rPr lang="es-ES" b="1" dirty="0" smtClean="0"/>
              <a:t>Las imágenes y los símbolos se superponen.</a:t>
            </a:r>
          </a:p>
          <a:p>
            <a:pPr marL="0" indent="0" algn="just">
              <a:buNone/>
            </a:pPr>
            <a:r>
              <a:rPr lang="es-ES" b="1" dirty="0" smtClean="0"/>
              <a:t>El sufrimiento va a llegar a su fin</a:t>
            </a:r>
          </a:p>
          <a:p>
            <a:pPr marL="0" indent="0" algn="just">
              <a:buNone/>
            </a:pPr>
            <a:r>
              <a:rPr lang="es-ES" b="1" dirty="0" smtClean="0"/>
              <a:t>Dios comienza a reinar</a:t>
            </a:r>
          </a:p>
          <a:p>
            <a:pPr marL="0" indent="0" algn="just">
              <a:buNone/>
            </a:pPr>
            <a:r>
              <a:rPr lang="es-ES" b="1" dirty="0" smtClean="0"/>
              <a:t>Pronto resonarán los cantos de victoria</a:t>
            </a:r>
            <a:endParaRPr lang="es-ES" b="1" dirty="0"/>
          </a:p>
        </p:txBody>
      </p:sp>
      <p:sp>
        <p:nvSpPr>
          <p:cNvPr id="3" name="Marcador de número de diapositiva 2"/>
          <p:cNvSpPr>
            <a:spLocks noGrp="1"/>
          </p:cNvSpPr>
          <p:nvPr>
            <p:ph type="sldNum" sz="quarter" idx="12"/>
          </p:nvPr>
        </p:nvSpPr>
        <p:spPr/>
        <p:txBody>
          <a:bodyPr/>
          <a:lstStyle/>
          <a:p>
            <a:fld id="{81FEFA0A-2F20-4B60-98C6-5FFDA469AA1C}" type="slidenum">
              <a:rPr lang="es-ES" noProof="0" smtClean="0"/>
              <a:pPr/>
              <a:t>4</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5900" y="2137048"/>
            <a:ext cx="4035031" cy="3668216"/>
          </a:xfrm>
          <a:prstGeom prst="rect">
            <a:avLst/>
          </a:prstGeom>
        </p:spPr>
      </p:pic>
    </p:spTree>
    <p:extLst>
      <p:ext uri="{BB962C8B-B14F-4D97-AF65-F5344CB8AC3E}">
        <p14:creationId xmlns:p14="http://schemas.microsoft.com/office/powerpoint/2010/main" xmlns="" val="125332822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877317" y="1860551"/>
            <a:ext cx="3569023" cy="4495800"/>
          </a:xfrm>
        </p:spPr>
        <p:txBody>
          <a:bodyPr rtlCol="0">
            <a:normAutofit/>
          </a:bodyPr>
          <a:lstStyle/>
          <a:p>
            <a:pPr marL="0" indent="0" algn="just">
              <a:buNone/>
            </a:pPr>
            <a:r>
              <a:rPr lang="es-ES" sz="1800" b="1" dirty="0" smtClean="0">
                <a:effectLst>
                  <a:outerShdw blurRad="38100" dist="38100" dir="2700000" algn="tl">
                    <a:srgbClr val="000000">
                      <a:alpha val="43137"/>
                    </a:srgbClr>
                  </a:outerShdw>
                </a:effectLst>
              </a:rPr>
              <a:t>La “gran señal” </a:t>
            </a:r>
            <a:r>
              <a:rPr lang="es-ES" sz="1800" b="1" dirty="0" smtClean="0"/>
              <a:t>aparece en el cielo al oírse la séptima trompeta.</a:t>
            </a:r>
          </a:p>
          <a:p>
            <a:pPr marL="0" indent="0" algn="just">
              <a:buNone/>
            </a:pPr>
            <a:r>
              <a:rPr lang="es-ES" sz="1800" b="1" dirty="0" smtClean="0"/>
              <a:t>El Reino de Dios derrotará a sus enemigos.</a:t>
            </a:r>
          </a:p>
          <a:p>
            <a:pPr marL="0" indent="0" algn="just">
              <a:buNone/>
            </a:pPr>
            <a:r>
              <a:rPr lang="es-ES" sz="1800" b="1" dirty="0" smtClean="0"/>
              <a:t>Dios mantiene su fidelidad en la Alianza y pronto hará justicia, premiando a sus siervos y destruyendo a los enemigos.</a:t>
            </a:r>
          </a:p>
          <a:p>
            <a:pPr marL="0" indent="0" algn="just">
              <a:buNone/>
            </a:pPr>
            <a:r>
              <a:rPr lang="es-ES" sz="1800" b="1" dirty="0" smtClean="0"/>
              <a:t>La última batalla está a punto de comenzar</a:t>
            </a:r>
            <a:endParaRPr lang="es-ES" sz="1800"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5</a:t>
            </a:fld>
            <a:endParaRPr lang="es-ES" noProof="0"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64250" y="1988840"/>
            <a:ext cx="4806720" cy="3600400"/>
          </a:xfrm>
          <a:prstGeom prst="rect">
            <a:avLst/>
          </a:prstGeom>
        </p:spPr>
      </p:pic>
    </p:spTree>
    <p:extLst>
      <p:ext uri="{BB962C8B-B14F-4D97-AF65-F5344CB8AC3E}">
        <p14:creationId xmlns:p14="http://schemas.microsoft.com/office/powerpoint/2010/main" xmlns="" val="35735380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308993" y="1594867"/>
            <a:ext cx="7272808" cy="5263133"/>
          </a:xfrm>
        </p:spPr>
        <p:txBody>
          <a:bodyPr rtlCol="0">
            <a:normAutofit/>
          </a:bodyPr>
          <a:lstStyle/>
          <a:p>
            <a:pPr marL="0" indent="0" algn="just">
              <a:buNone/>
            </a:pPr>
            <a:r>
              <a:rPr lang="es-ES" b="1" dirty="0" smtClean="0"/>
              <a:t>Las dos fuerzas antagónicas son una hermosa mujer y un espantoso dragón.</a:t>
            </a:r>
          </a:p>
          <a:p>
            <a:pPr marL="0" indent="0" algn="just">
              <a:buNone/>
            </a:pPr>
            <a:r>
              <a:rPr lang="es-ES" b="1" dirty="0" smtClean="0"/>
              <a:t>La Mujer simboliza el pueblo de Dios. Está vestida de sol, lo que significa que Dios la rodea con sus dones y la reviste con su divinidad</a:t>
            </a:r>
          </a:p>
          <a:p>
            <a:pPr marL="0" indent="0" algn="just">
              <a:buNone/>
            </a:pPr>
            <a:r>
              <a:rPr lang="es-ES" b="1" dirty="0" smtClean="0"/>
              <a:t>La luna bajo sus pies evoca su dominio sobre el tiempo.</a:t>
            </a:r>
          </a:p>
          <a:p>
            <a:pPr marL="0" indent="0" algn="just">
              <a:buNone/>
            </a:pPr>
            <a:r>
              <a:rPr lang="es-ES" b="1" dirty="0" smtClean="0"/>
              <a:t>La corona es el premio de los vencedores. Las doce estrellas son las doce tribus y los doce apóstoles.</a:t>
            </a:r>
          </a:p>
          <a:p>
            <a:pPr marL="0" indent="0" algn="just">
              <a:buNone/>
            </a:pPr>
            <a:r>
              <a:rPr lang="es-ES" b="1" dirty="0" smtClean="0"/>
              <a:t>Su embarazo recuerda la fecundidad y los sufrimientos el momento del parto</a:t>
            </a: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6</a:t>
            </a:fld>
            <a:endParaRPr lang="es-ES" noProof="0" dirty="0"/>
          </a:p>
        </p:txBody>
      </p:sp>
      <p:pic>
        <p:nvPicPr>
          <p:cNvPr id="3" name="Imagen 2"/>
          <p:cNvPicPr>
            <a:picLocks noChangeAspect="1"/>
          </p:cNvPicPr>
          <p:nvPr/>
        </p:nvPicPr>
        <p:blipFill rotWithShape="1">
          <a:blip r:embed="rId3">
            <a:extLst>
              <a:ext uri="{28A0092B-C50C-407E-A947-70E740481C1C}">
                <a14:useLocalDpi xmlns:a14="http://schemas.microsoft.com/office/drawing/2010/main" xmlns="" val="0"/>
              </a:ext>
            </a:extLst>
          </a:blip>
          <a:srcRect l="63925"/>
          <a:stretch/>
        </p:blipFill>
        <p:spPr>
          <a:xfrm>
            <a:off x="9118748" y="1831938"/>
            <a:ext cx="2253353" cy="4248472"/>
          </a:xfrm>
          <a:prstGeom prst="rect">
            <a:avLst/>
          </a:prstGeom>
        </p:spPr>
      </p:pic>
    </p:spTree>
    <p:extLst>
      <p:ext uri="{BB962C8B-B14F-4D97-AF65-F5344CB8AC3E}">
        <p14:creationId xmlns:p14="http://schemas.microsoft.com/office/powerpoint/2010/main" xmlns="" val="42710129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7</a:t>
            </a:fld>
            <a:endParaRPr lang="es-ES" noProof="0" dirty="0"/>
          </a:p>
        </p:txBody>
      </p:sp>
      <p:sp>
        <p:nvSpPr>
          <p:cNvPr id="2" name="CuadroTexto 1"/>
          <p:cNvSpPr txBox="1"/>
          <p:nvPr/>
        </p:nvSpPr>
        <p:spPr>
          <a:xfrm>
            <a:off x="5590356" y="1543050"/>
            <a:ext cx="6408712" cy="4358116"/>
          </a:xfrm>
          <a:prstGeom prst="rect">
            <a:avLst/>
          </a:prstGeom>
          <a:noFill/>
        </p:spPr>
        <p:txBody>
          <a:bodyPr wrap="square" rtlCol="0">
            <a:spAutoFit/>
          </a:bodyPr>
          <a:lstStyle/>
          <a:p>
            <a:pPr algn="just">
              <a:lnSpc>
                <a:spcPct val="90000"/>
              </a:lnSpc>
            </a:pPr>
            <a:r>
              <a:rPr lang="es-ES" sz="2200" dirty="0" smtClean="0"/>
              <a:t>El Dragón encarna el poder del mal y del pecado, que amenaza destruir a la Humanidad.</a:t>
            </a:r>
          </a:p>
          <a:p>
            <a:pPr algn="just">
              <a:lnSpc>
                <a:spcPct val="90000"/>
              </a:lnSpc>
            </a:pPr>
            <a:endParaRPr lang="es-ES" sz="2200" dirty="0"/>
          </a:p>
          <a:p>
            <a:pPr algn="just">
              <a:lnSpc>
                <a:spcPct val="90000"/>
              </a:lnSpc>
            </a:pPr>
            <a:r>
              <a:rPr lang="es-ES" sz="2200" dirty="0" smtClean="0"/>
              <a:t>Se le identifica con Satanás, la antigua serpiente.</a:t>
            </a:r>
          </a:p>
          <a:p>
            <a:pPr algn="just">
              <a:lnSpc>
                <a:spcPct val="90000"/>
              </a:lnSpc>
            </a:pPr>
            <a:endParaRPr lang="es-ES" sz="2200" dirty="0"/>
          </a:p>
          <a:p>
            <a:pPr algn="just">
              <a:lnSpc>
                <a:spcPct val="90000"/>
              </a:lnSpc>
            </a:pPr>
            <a:r>
              <a:rPr lang="es-ES" sz="2200" dirty="0" smtClean="0"/>
              <a:t>Está por encima de todos los demás adversarios de la comunidad.</a:t>
            </a:r>
          </a:p>
          <a:p>
            <a:pPr algn="just">
              <a:lnSpc>
                <a:spcPct val="90000"/>
              </a:lnSpc>
            </a:pPr>
            <a:r>
              <a:rPr lang="es-ES" sz="2200" dirty="0"/>
              <a:t> </a:t>
            </a:r>
            <a:endParaRPr lang="es-ES" sz="2200" dirty="0" smtClean="0"/>
          </a:p>
          <a:p>
            <a:pPr algn="just">
              <a:lnSpc>
                <a:spcPct val="90000"/>
              </a:lnSpc>
            </a:pPr>
            <a:r>
              <a:rPr lang="es-ES" sz="2200" dirty="0" smtClean="0"/>
              <a:t>El color rojo lo asocia con el segundo caballo y su carácter sanguinario.</a:t>
            </a:r>
          </a:p>
          <a:p>
            <a:pPr algn="just">
              <a:lnSpc>
                <a:spcPct val="90000"/>
              </a:lnSpc>
            </a:pPr>
            <a:endParaRPr lang="es-ES" sz="2200" dirty="0" smtClean="0"/>
          </a:p>
          <a:p>
            <a:pPr algn="just">
              <a:lnSpc>
                <a:spcPct val="90000"/>
              </a:lnSpc>
            </a:pPr>
            <a:r>
              <a:rPr lang="es-ES" sz="2200" dirty="0" smtClean="0"/>
              <a:t>Sus siete cabezas de su inteligencia y sus diademas con  sus diez cuernos de su complicidad con los poderes despóticos </a:t>
            </a:r>
            <a:endParaRPr lang="es-ES" sz="2200" dirty="0"/>
          </a:p>
        </p:txBody>
      </p:sp>
      <p:pic>
        <p:nvPicPr>
          <p:cNvPr id="5" name="Imagen 4"/>
          <p:cNvPicPr>
            <a:picLocks noChangeAspect="1"/>
          </p:cNvPicPr>
          <p:nvPr/>
        </p:nvPicPr>
        <p:blipFill rotWithShape="1">
          <a:blip r:embed="rId3">
            <a:extLst>
              <a:ext uri="{28A0092B-C50C-407E-A947-70E740481C1C}">
                <a14:useLocalDpi xmlns:a14="http://schemas.microsoft.com/office/drawing/2010/main" xmlns="" val="0"/>
              </a:ext>
            </a:extLst>
          </a:blip>
          <a:srcRect t="34783" r="27736"/>
          <a:stretch/>
        </p:blipFill>
        <p:spPr>
          <a:xfrm>
            <a:off x="1300659" y="2204864"/>
            <a:ext cx="3871227" cy="3168352"/>
          </a:xfrm>
          <a:prstGeom prst="rect">
            <a:avLst/>
          </a:prstGeom>
        </p:spPr>
      </p:pic>
    </p:spTree>
    <p:extLst>
      <p:ext uri="{BB962C8B-B14F-4D97-AF65-F5344CB8AC3E}">
        <p14:creationId xmlns:p14="http://schemas.microsoft.com/office/powerpoint/2010/main" xmlns="" val="316992787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8</a:t>
            </a:fld>
            <a:endParaRPr lang="es-ES" noProof="0" dirty="0"/>
          </a:p>
        </p:txBody>
      </p:sp>
      <p:sp>
        <p:nvSpPr>
          <p:cNvPr id="2" name="CuadroTexto 1"/>
          <p:cNvSpPr txBox="1"/>
          <p:nvPr/>
        </p:nvSpPr>
        <p:spPr>
          <a:xfrm>
            <a:off x="981844" y="1639425"/>
            <a:ext cx="6109612" cy="4358116"/>
          </a:xfrm>
          <a:prstGeom prst="rect">
            <a:avLst/>
          </a:prstGeom>
          <a:noFill/>
        </p:spPr>
        <p:txBody>
          <a:bodyPr wrap="square" rtlCol="0">
            <a:spAutoFit/>
          </a:bodyPr>
          <a:lstStyle/>
          <a:p>
            <a:pPr algn="just">
              <a:lnSpc>
                <a:spcPct val="90000"/>
              </a:lnSpc>
            </a:pPr>
            <a:r>
              <a:rPr lang="es-ES" sz="2200" dirty="0" smtClean="0"/>
              <a:t>Pero en esta lucha interviene un tercer personaje:</a:t>
            </a:r>
          </a:p>
          <a:p>
            <a:pPr algn="just">
              <a:lnSpc>
                <a:spcPct val="90000"/>
              </a:lnSpc>
            </a:pPr>
            <a:endParaRPr lang="es-ES" sz="2200" dirty="0"/>
          </a:p>
          <a:p>
            <a:pPr algn="just">
              <a:lnSpc>
                <a:spcPct val="90000"/>
              </a:lnSpc>
            </a:pPr>
            <a:r>
              <a:rPr lang="es-ES" sz="2200" dirty="0" smtClean="0"/>
              <a:t>El hijo varón que la mujer está a punto de dar a luz y que el dragón quiere devorar.</a:t>
            </a:r>
          </a:p>
          <a:p>
            <a:pPr algn="just">
              <a:lnSpc>
                <a:spcPct val="90000"/>
              </a:lnSpc>
            </a:pPr>
            <a:endParaRPr lang="es-ES" sz="2200" dirty="0"/>
          </a:p>
          <a:p>
            <a:pPr algn="just">
              <a:lnSpc>
                <a:spcPct val="90000"/>
              </a:lnSpc>
            </a:pPr>
            <a:r>
              <a:rPr lang="es-ES" sz="2200" dirty="0" smtClean="0"/>
              <a:t>Este niño “</a:t>
            </a:r>
            <a:r>
              <a:rPr lang="es-ES" sz="2200" dirty="0" smtClean="0">
                <a:effectLst>
                  <a:outerShdw blurRad="38100" dist="38100" dir="2700000" algn="tl">
                    <a:srgbClr val="000000">
                      <a:alpha val="43137"/>
                    </a:srgbClr>
                  </a:outerShdw>
                </a:effectLst>
              </a:rPr>
              <a:t>destinado a regir todas las naciones con vara de hierro”, </a:t>
            </a:r>
            <a:r>
              <a:rPr lang="es-ES" sz="2200" dirty="0" smtClean="0"/>
              <a:t>se refiere a Jesús, el Mesías, el Liberador.</a:t>
            </a:r>
          </a:p>
          <a:p>
            <a:pPr algn="just">
              <a:lnSpc>
                <a:spcPct val="90000"/>
              </a:lnSpc>
            </a:pPr>
            <a:endParaRPr lang="es-ES" sz="2200" dirty="0"/>
          </a:p>
          <a:p>
            <a:pPr algn="just">
              <a:lnSpc>
                <a:spcPct val="90000"/>
              </a:lnSpc>
            </a:pPr>
            <a:r>
              <a:rPr lang="es-ES" sz="2200" dirty="0" smtClean="0"/>
              <a:t>Este nacimiento no es el de Belén es el del Calvario.</a:t>
            </a:r>
          </a:p>
          <a:p>
            <a:pPr algn="just">
              <a:lnSpc>
                <a:spcPct val="90000"/>
              </a:lnSpc>
            </a:pPr>
            <a:endParaRPr lang="es-ES" sz="2200" dirty="0"/>
          </a:p>
          <a:p>
            <a:pPr algn="just">
              <a:lnSpc>
                <a:spcPct val="90000"/>
              </a:lnSpc>
            </a:pPr>
            <a:r>
              <a:rPr lang="es-ES" sz="2200" dirty="0" smtClean="0"/>
              <a:t>El niño es puesto a salvo junto al trono de Dios</a:t>
            </a: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51256" y="2204864"/>
            <a:ext cx="3651387" cy="3024336"/>
          </a:xfrm>
          <a:prstGeom prst="rect">
            <a:avLst/>
          </a:prstGeom>
        </p:spPr>
      </p:pic>
    </p:spTree>
    <p:extLst>
      <p:ext uri="{BB962C8B-B14F-4D97-AF65-F5344CB8AC3E}">
        <p14:creationId xmlns:p14="http://schemas.microsoft.com/office/powerpoint/2010/main" xmlns="" val="4594891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9</a:t>
            </a:fld>
            <a:endParaRPr lang="es-ES" noProof="0" dirty="0"/>
          </a:p>
        </p:txBody>
      </p:sp>
      <p:sp>
        <p:nvSpPr>
          <p:cNvPr id="2" name="CuadroTexto 1"/>
          <p:cNvSpPr txBox="1"/>
          <p:nvPr/>
        </p:nvSpPr>
        <p:spPr>
          <a:xfrm>
            <a:off x="6562465" y="1557715"/>
            <a:ext cx="4824536" cy="5327612"/>
          </a:xfrm>
          <a:prstGeom prst="rect">
            <a:avLst/>
          </a:prstGeom>
          <a:noFill/>
        </p:spPr>
        <p:txBody>
          <a:bodyPr wrap="square" rtlCol="0">
            <a:spAutoFit/>
          </a:bodyPr>
          <a:lstStyle/>
          <a:p>
            <a:pPr algn="just">
              <a:lnSpc>
                <a:spcPct val="90000"/>
              </a:lnSpc>
            </a:pPr>
            <a:r>
              <a:rPr lang="es-ES" sz="2400" dirty="0" smtClean="0"/>
              <a:t>La derrota de Satanás también está descrita con el enfrentamiento con San Miguel, defensor y protector del pueblo de Dios.</a:t>
            </a:r>
          </a:p>
          <a:p>
            <a:pPr algn="just">
              <a:lnSpc>
                <a:spcPct val="90000"/>
              </a:lnSpc>
            </a:pPr>
            <a:endParaRPr lang="es-ES" sz="2400" dirty="0"/>
          </a:p>
          <a:p>
            <a:pPr algn="just">
              <a:lnSpc>
                <a:spcPct val="90000"/>
              </a:lnSpc>
            </a:pPr>
            <a:r>
              <a:rPr lang="es-ES" sz="2400" dirty="0" smtClean="0"/>
              <a:t>El combate que se libra en el cielo acaba con la expulsión del dragón y sus ángeles, que son arrojados a la tierra.</a:t>
            </a:r>
          </a:p>
          <a:p>
            <a:pPr algn="just">
              <a:lnSpc>
                <a:spcPct val="90000"/>
              </a:lnSpc>
            </a:pPr>
            <a:endParaRPr lang="es-ES" sz="2400" dirty="0"/>
          </a:p>
          <a:p>
            <a:pPr algn="just">
              <a:lnSpc>
                <a:spcPct val="90000"/>
              </a:lnSpc>
            </a:pPr>
            <a:r>
              <a:rPr lang="es-ES" sz="2400" dirty="0" smtClean="0"/>
              <a:t>Es otra manera de representar la victoria de Cristo Resucitado</a:t>
            </a:r>
            <a:endParaRPr lang="es-ES" sz="2400" dirty="0"/>
          </a:p>
          <a:p>
            <a:pPr algn="just">
              <a:lnSpc>
                <a:spcPct val="90000"/>
              </a:lnSpc>
            </a:pPr>
            <a:endParaRPr lang="es-ES" sz="2400" dirty="0" smtClean="0"/>
          </a:p>
          <a:p>
            <a:pPr algn="just">
              <a:lnSpc>
                <a:spcPct val="90000"/>
              </a:lnSpc>
            </a:pPr>
            <a:endParaRPr lang="es-ES" sz="2400" dirty="0">
              <a:effectLst>
                <a:outerShdw blurRad="38100" dist="38100" dir="2700000" algn="tl">
                  <a:srgbClr val="000000">
                    <a:alpha val="43137"/>
                  </a:srgbClr>
                </a:outerShdw>
              </a:effectLst>
            </a:endParaRPr>
          </a:p>
          <a:p>
            <a:pPr algn="just">
              <a:lnSpc>
                <a:spcPct val="90000"/>
              </a:lnSpc>
            </a:pP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73932" y="2132856"/>
            <a:ext cx="3786227" cy="3312368"/>
          </a:xfrm>
          <a:prstGeom prst="rect">
            <a:avLst/>
          </a:prstGeom>
        </p:spPr>
      </p:pic>
    </p:spTree>
    <p:extLst>
      <p:ext uri="{BB962C8B-B14F-4D97-AF65-F5344CB8AC3E}">
        <p14:creationId xmlns:p14="http://schemas.microsoft.com/office/powerpoint/2010/main" xmlns="" val="139516940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4873beb7-5857-4685-be1f-d57550cc96c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Presentación de la naturaleza de serenidad (panorámica)</Template>
  <TotalTime>2411</TotalTime>
  <Words>1042</Words>
  <Application>Microsoft Office PowerPoint</Application>
  <PresentationFormat>Personalizado</PresentationFormat>
  <Paragraphs>80</Paragraphs>
  <Slides>10</Slides>
  <Notes>10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Serenidad 16x9</vt:lpstr>
      <vt:lpstr>APOCALIPSIS  </vt:lpstr>
      <vt:lpstr>Ap 12, 1-18</vt:lpstr>
      <vt:lpstr>Ap 12, 1-18</vt:lpstr>
      <vt:lpstr>AMBIENTACIÓN</vt:lpstr>
      <vt:lpstr>EXPLICACIÓN DEL PASAJE</vt:lpstr>
      <vt:lpstr>EXPLICACIÓN DEL PASAJE</vt:lpstr>
      <vt:lpstr>EXPLICACIÓN DEL PASAJE</vt:lpstr>
      <vt:lpstr>EXPLICACIÓN DEL PASAJE</vt:lpstr>
      <vt:lpstr>EXPLICACIÓN DEL PASAJE</vt:lpstr>
      <vt:lpstr>EXPLICACIÓN DEL PASAJE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APOCALIPSIS</dc:title>
  <dc:creator>Cuenta Microsoft</dc:creator>
  <cp:lastModifiedBy>Manuel Hernandez</cp:lastModifiedBy>
  <cp:revision>51</cp:revision>
  <dcterms:created xsi:type="dcterms:W3CDTF">2021-11-11T23:29:02Z</dcterms:created>
  <dcterms:modified xsi:type="dcterms:W3CDTF">2022-03-16T17:12:30Z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