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272" r:id="rId6"/>
    <p:sldId id="286" r:id="rId7"/>
    <p:sldId id="273" r:id="rId8"/>
    <p:sldId id="274" r:id="rId9"/>
    <p:sldId id="275" r:id="rId10"/>
    <p:sldId id="276" r:id="rId11"/>
    <p:sldId id="281" r:id="rId12"/>
    <p:sldId id="282" r:id="rId13"/>
    <p:sldId id="284" r:id="rId14"/>
    <p:sldId id="283" r:id="rId15"/>
    <p:sldId id="285" r:id="rId16"/>
    <p:sldId id="288" r:id="rId17"/>
    <p:sldId id="290" r:id="rId18"/>
    <p:sldId id="289" r:id="rId19"/>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75" d="100"/>
          <a:sy n="75" d="100"/>
        </p:scale>
        <p:origin x="-600" y="-90"/>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13/03/2022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13/03/2022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287190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262990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12</a:t>
            </a:fld>
            <a:endParaRPr lang="es-ES" dirty="0"/>
          </a:p>
        </p:txBody>
      </p:sp>
    </p:spTree>
    <p:extLst>
      <p:ext uri="{BB962C8B-B14F-4D97-AF65-F5344CB8AC3E}">
        <p14:creationId xmlns:p14="http://schemas.microsoft.com/office/powerpoint/2010/main" xmlns="" val="41986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13</a:t>
            </a:fld>
            <a:endParaRPr lang="es-ES" dirty="0"/>
          </a:p>
        </p:txBody>
      </p:sp>
    </p:spTree>
    <p:extLst>
      <p:ext uri="{BB962C8B-B14F-4D97-AF65-F5344CB8AC3E}">
        <p14:creationId xmlns:p14="http://schemas.microsoft.com/office/powerpoint/2010/main" xmlns="" val="362255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14</a:t>
            </a:fld>
            <a:endParaRPr lang="es-ES" dirty="0"/>
          </a:p>
        </p:txBody>
      </p:sp>
    </p:spTree>
    <p:extLst>
      <p:ext uri="{BB962C8B-B14F-4D97-AF65-F5344CB8AC3E}">
        <p14:creationId xmlns:p14="http://schemas.microsoft.com/office/powerpoint/2010/main" xmlns="" val="162960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15</a:t>
            </a:fld>
            <a:endParaRPr lang="es-ES" dirty="0"/>
          </a:p>
        </p:txBody>
      </p:sp>
    </p:spTree>
    <p:extLst>
      <p:ext uri="{BB962C8B-B14F-4D97-AF65-F5344CB8AC3E}">
        <p14:creationId xmlns:p14="http://schemas.microsoft.com/office/powerpoint/2010/main" xmlns="" val="117096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410113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13/03/2022</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13/03/2022</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13/03/2022</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13/03/2022</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13/03/2022</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13/03/2022</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9	</a:t>
            </a:r>
          </a:p>
          <a:p>
            <a:pPr rtl="0"/>
            <a:endParaRPr lang="es-ES" sz="4000" b="1" dirty="0" smtClean="0"/>
          </a:p>
          <a:p>
            <a:pPr algn="r" rtl="0"/>
            <a:r>
              <a:rPr lang="es-ES" sz="4000" b="1" dirty="0" smtClean="0"/>
              <a:t>LOS DOS TESTIGOS</a:t>
            </a:r>
          </a:p>
          <a:p>
            <a:pPr algn="r" rtl="0"/>
            <a:r>
              <a:rPr lang="es-ES" sz="4000" b="1" dirty="0" smtClean="0"/>
              <a:t>LA SÉPTIMA TROMPETA</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5662364" y="2631187"/>
            <a:ext cx="6007263" cy="3970318"/>
          </a:xfrm>
          <a:prstGeom prst="rect">
            <a:avLst/>
          </a:prstGeom>
          <a:noFill/>
        </p:spPr>
        <p:txBody>
          <a:bodyPr wrap="square" rtlCol="0">
            <a:spAutoFit/>
          </a:bodyPr>
          <a:lstStyle/>
          <a:p>
            <a:pPr algn="just">
              <a:lnSpc>
                <a:spcPct val="90000"/>
              </a:lnSpc>
            </a:pPr>
            <a:r>
              <a:rPr lang="es-ES" sz="2000" dirty="0" smtClean="0"/>
              <a:t>Los </a:t>
            </a:r>
            <a:r>
              <a:rPr lang="es-ES" sz="2000" dirty="0"/>
              <a:t>dos testigos son muertos en la ciudad de Jerusalén, la cual es descrita en tres términos </a:t>
            </a:r>
            <a:r>
              <a:rPr lang="es-ES" sz="2000" dirty="0" smtClean="0"/>
              <a:t>ilustrativos:</a:t>
            </a:r>
          </a:p>
          <a:p>
            <a:pPr algn="just">
              <a:lnSpc>
                <a:spcPct val="90000"/>
              </a:lnSpc>
            </a:pPr>
            <a:endParaRPr lang="es-ES" sz="2000" dirty="0"/>
          </a:p>
          <a:p>
            <a:pPr algn="just">
              <a:lnSpc>
                <a:spcPct val="90000"/>
              </a:lnSpc>
            </a:pPr>
            <a:r>
              <a:rPr lang="es-ES" sz="2000" dirty="0"/>
              <a:t>• Como Sodoma, hablando de </a:t>
            </a:r>
            <a:r>
              <a:rPr lang="es-ES" sz="2000" dirty="0" smtClean="0"/>
              <a:t>inmoralidad</a:t>
            </a:r>
          </a:p>
          <a:p>
            <a:pPr algn="just">
              <a:lnSpc>
                <a:spcPct val="90000"/>
              </a:lnSpc>
            </a:pPr>
            <a:endParaRPr lang="es-ES" sz="2000" dirty="0"/>
          </a:p>
          <a:p>
            <a:pPr algn="just">
              <a:lnSpc>
                <a:spcPct val="90000"/>
              </a:lnSpc>
            </a:pPr>
            <a:r>
              <a:rPr lang="es-ES" sz="2000" dirty="0"/>
              <a:t>• Como Egipto, hablando de opresión y </a:t>
            </a:r>
            <a:r>
              <a:rPr lang="es-ES" sz="2000" dirty="0" smtClean="0"/>
              <a:t>esclavitud</a:t>
            </a:r>
          </a:p>
          <a:p>
            <a:pPr algn="just">
              <a:lnSpc>
                <a:spcPct val="90000"/>
              </a:lnSpc>
            </a:pPr>
            <a:endParaRPr lang="es-ES" sz="2000" dirty="0"/>
          </a:p>
          <a:p>
            <a:pPr algn="just">
              <a:lnSpc>
                <a:spcPct val="90000"/>
              </a:lnSpc>
            </a:pPr>
            <a:r>
              <a:rPr lang="es-ES" sz="2000" dirty="0"/>
              <a:t>• Como la gran ciudad, un término aplicado comúnmente a “Babilonia”. </a:t>
            </a:r>
            <a:endParaRPr lang="es-ES" sz="2000" dirty="0" smtClean="0"/>
          </a:p>
          <a:p>
            <a:pPr algn="just">
              <a:lnSpc>
                <a:spcPct val="90000"/>
              </a:lnSpc>
            </a:pPr>
            <a:endParaRPr lang="es-ES" sz="2000" dirty="0"/>
          </a:p>
          <a:p>
            <a:pPr algn="just">
              <a:lnSpc>
                <a:spcPct val="90000"/>
              </a:lnSpc>
            </a:pPr>
            <a:r>
              <a:rPr lang="es-ES" sz="2000" dirty="0"/>
              <a:t>El dejar expuestos los cadáveres es la mayor humillación</a:t>
            </a:r>
          </a:p>
          <a:p>
            <a:pPr algn="just">
              <a:lnSpc>
                <a:spcPct val="90000"/>
              </a:lnSpc>
            </a:pPr>
            <a:endParaRPr lang="es-ES" sz="2000"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7211" y="2852936"/>
            <a:ext cx="3952439" cy="2808312"/>
          </a:xfrm>
          <a:prstGeom prst="rect">
            <a:avLst/>
          </a:prstGeom>
        </p:spPr>
      </p:pic>
    </p:spTree>
    <p:extLst>
      <p:ext uri="{BB962C8B-B14F-4D97-AF65-F5344CB8AC3E}">
        <p14:creationId xmlns:p14="http://schemas.microsoft.com/office/powerpoint/2010/main" xmlns="" val="248027616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4870276" y="1557715"/>
            <a:ext cx="6516725" cy="4302716"/>
          </a:xfrm>
          <a:prstGeom prst="rect">
            <a:avLst/>
          </a:prstGeom>
          <a:noFill/>
        </p:spPr>
        <p:txBody>
          <a:bodyPr wrap="square" rtlCol="0">
            <a:spAutoFit/>
          </a:bodyPr>
          <a:lstStyle/>
          <a:p>
            <a:pPr algn="just">
              <a:lnSpc>
                <a:spcPct val="90000"/>
              </a:lnSpc>
            </a:pPr>
            <a:r>
              <a:rPr lang="es-ES" sz="1600" dirty="0">
                <a:effectLst>
                  <a:outerShdw blurRad="38100" dist="38100" dir="2700000" algn="tl">
                    <a:srgbClr val="000000">
                      <a:alpha val="43137"/>
                    </a:srgbClr>
                  </a:outerShdw>
                </a:effectLst>
              </a:rPr>
              <a:t>Pero después de tres días y medio entró en ellos el espíritu de vida enviado por Dios, y se levantaron sobre sus pies, y cayó gran temor sobre los que los vieron. Y oyeron una gran voz del cielo, que les decía: Subid acá. Y subieron al cielo en una nube. y sus enemigos los vieron. En aquella hora hubo un gran terremoto, y la décima parte de la ciudad se derrumbó, y por el terremoto murieron en número de siete mil hombres; y los demás se aterrorizaron, y dieron gloria al Dios del cielo. El segundo ay pasó; he aquí, el tercer ay viene pronto.</a:t>
            </a:r>
            <a:endParaRPr lang="es-ES" sz="1600" dirty="0" smtClean="0">
              <a:effectLst>
                <a:outerShdw blurRad="38100" dist="38100" dir="2700000" algn="tl">
                  <a:srgbClr val="000000">
                    <a:alpha val="43137"/>
                  </a:srgbClr>
                </a:outerShdw>
              </a:effectLst>
            </a:endParaRP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r>
              <a:rPr lang="es-ES" sz="2000" dirty="0"/>
              <a:t>La tierra no es digna de estos dos testigos, así que Dios simplemente les llama a casa, y subieron al cielo en una nube. </a:t>
            </a:r>
            <a:endParaRPr lang="es-ES" sz="2000" dirty="0" smtClean="0"/>
          </a:p>
          <a:p>
            <a:pPr algn="just">
              <a:lnSpc>
                <a:spcPct val="90000"/>
              </a:lnSpc>
            </a:pPr>
            <a:endParaRPr lang="es-ES" sz="2000" dirty="0" smtClean="0"/>
          </a:p>
          <a:p>
            <a:pPr algn="just">
              <a:lnSpc>
                <a:spcPct val="90000"/>
              </a:lnSpc>
            </a:pPr>
            <a:r>
              <a:rPr lang="es-ES" sz="2000" dirty="0" smtClean="0"/>
              <a:t>En </a:t>
            </a:r>
            <a:r>
              <a:rPr lang="es-ES" sz="2000" dirty="0"/>
              <a:t>aquella hora hubo un gran terremoto: Un terremoto trae juicio, y mueve a muchos a dar gloria a </a:t>
            </a:r>
            <a:r>
              <a:rPr lang="es-ES" sz="2000" dirty="0" smtClean="0"/>
              <a:t>Dios. </a:t>
            </a:r>
          </a:p>
          <a:p>
            <a:pPr algn="just">
              <a:lnSpc>
                <a:spcPct val="90000"/>
              </a:lnSpc>
            </a:pPr>
            <a:endParaRPr lang="es-ES" sz="2000" dirty="0" smtClean="0"/>
          </a:p>
          <a:p>
            <a:pPr algn="just">
              <a:lnSpc>
                <a:spcPct val="90000"/>
              </a:lnSpc>
            </a:pPr>
            <a:r>
              <a:rPr lang="es-ES" sz="2000" dirty="0" smtClean="0"/>
              <a:t>Cuando muere Jesús también se produce un terremoto. </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7892" y="2564904"/>
            <a:ext cx="3310876" cy="2448272"/>
          </a:xfrm>
          <a:prstGeom prst="rect">
            <a:avLst/>
          </a:prstGeom>
        </p:spPr>
      </p:pic>
    </p:spTree>
    <p:extLst>
      <p:ext uri="{BB962C8B-B14F-4D97-AF65-F5344CB8AC3E}">
        <p14:creationId xmlns:p14="http://schemas.microsoft.com/office/powerpoint/2010/main" xmlns="" val="188329780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12</a:t>
            </a:fld>
            <a:endParaRPr lang="es-ES" noProof="0" dirty="0"/>
          </a:p>
        </p:txBody>
      </p:sp>
      <p:sp>
        <p:nvSpPr>
          <p:cNvPr id="2" name="CuadroTexto 1"/>
          <p:cNvSpPr txBox="1"/>
          <p:nvPr/>
        </p:nvSpPr>
        <p:spPr>
          <a:xfrm>
            <a:off x="6094413" y="1557715"/>
            <a:ext cx="5292588" cy="4801314"/>
          </a:xfrm>
          <a:prstGeom prst="rect">
            <a:avLst/>
          </a:prstGeom>
          <a:noFill/>
        </p:spPr>
        <p:txBody>
          <a:bodyPr wrap="square" rtlCol="0">
            <a:spAutoFit/>
          </a:bodyPr>
          <a:lstStyle/>
          <a:p>
            <a:pPr algn="just">
              <a:lnSpc>
                <a:spcPct val="90000"/>
              </a:lnSpc>
            </a:pPr>
            <a:endParaRPr lang="es-ES" sz="2000" dirty="0" smtClean="0"/>
          </a:p>
          <a:p>
            <a:pPr algn="just">
              <a:lnSpc>
                <a:spcPct val="90000"/>
              </a:lnSpc>
            </a:pPr>
            <a:endParaRPr lang="es-ES" sz="2000" dirty="0"/>
          </a:p>
          <a:p>
            <a:pPr algn="just">
              <a:lnSpc>
                <a:spcPct val="90000"/>
              </a:lnSpc>
            </a:pPr>
            <a:r>
              <a:rPr lang="es-ES" sz="2000" dirty="0" smtClean="0"/>
              <a:t>Si </a:t>
            </a:r>
            <a:r>
              <a:rPr lang="es-ES" sz="2000" dirty="0"/>
              <a:t>la identidad de estos dos Testigos fuera algo esencial para la comprensión </a:t>
            </a:r>
            <a:r>
              <a:rPr lang="es-ES" sz="2000" dirty="0" smtClean="0"/>
              <a:t>del libro Juan </a:t>
            </a:r>
            <a:r>
              <a:rPr lang="es-ES" sz="2000" dirty="0"/>
              <a:t>habría apuntado más </a:t>
            </a:r>
            <a:r>
              <a:rPr lang="es-ES" sz="2000" dirty="0" smtClean="0"/>
              <a:t>detalles.</a:t>
            </a:r>
          </a:p>
          <a:p>
            <a:pPr algn="just">
              <a:lnSpc>
                <a:spcPct val="90000"/>
              </a:lnSpc>
            </a:pPr>
            <a:endParaRPr lang="es-ES" sz="2000" dirty="0"/>
          </a:p>
          <a:p>
            <a:pPr algn="just">
              <a:lnSpc>
                <a:spcPct val="90000"/>
              </a:lnSpc>
            </a:pPr>
            <a:r>
              <a:rPr lang="es-ES" sz="2000" dirty="0" smtClean="0"/>
              <a:t>Algunos los </a:t>
            </a:r>
            <a:r>
              <a:rPr lang="es-ES" sz="2000" dirty="0"/>
              <a:t>ven como símbolo de toda la iglesia en el periodo de tribulación, o como símbolos de la ley y los profetas. </a:t>
            </a:r>
            <a:endParaRPr lang="es-ES" sz="2000" dirty="0" smtClean="0"/>
          </a:p>
          <a:p>
            <a:pPr algn="just">
              <a:lnSpc>
                <a:spcPct val="90000"/>
              </a:lnSpc>
            </a:pPr>
            <a:endParaRPr lang="es-ES" sz="2000" dirty="0"/>
          </a:p>
          <a:p>
            <a:pPr algn="just">
              <a:lnSpc>
                <a:spcPct val="90000"/>
              </a:lnSpc>
            </a:pPr>
            <a:r>
              <a:rPr lang="es-ES" sz="2000" dirty="0"/>
              <a:t>La interpretación más simple y sencilla les ve como a dos individuos reales. </a:t>
            </a:r>
            <a:endParaRPr lang="es-ES" sz="2000" dirty="0" smtClean="0"/>
          </a:p>
          <a:p>
            <a:pPr algn="just">
              <a:lnSpc>
                <a:spcPct val="90000"/>
              </a:lnSpc>
            </a:pPr>
            <a:endParaRPr lang="es-ES" sz="2000" dirty="0"/>
          </a:p>
          <a:p>
            <a:pPr algn="just">
              <a:lnSpc>
                <a:spcPct val="90000"/>
              </a:lnSpc>
            </a:pPr>
            <a:r>
              <a:rPr lang="es-ES" sz="2000" dirty="0"/>
              <a:t>Si los dos testigos son identificados con dos individuos del pasado, los candidatos principales son Elías, Moisés o Enoc. </a:t>
            </a:r>
            <a:r>
              <a:rPr lang="es-ES" sz="2000" dirty="0" smtClean="0"/>
              <a:t>Incluso otros añaden la figura de Juan el Bautista.</a:t>
            </a:r>
            <a:endParaRPr lang="es-ES" sz="200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3632" y="4335812"/>
            <a:ext cx="2134496" cy="16002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06180" y="4139183"/>
            <a:ext cx="1368204" cy="199345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73522" y="1587059"/>
            <a:ext cx="1153422" cy="2166183"/>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01734" y="1532256"/>
            <a:ext cx="1472650" cy="2212999"/>
          </a:xfrm>
          <a:prstGeom prst="rect">
            <a:avLst/>
          </a:prstGeom>
        </p:spPr>
      </p:pic>
    </p:spTree>
    <p:extLst>
      <p:ext uri="{BB962C8B-B14F-4D97-AF65-F5344CB8AC3E}">
        <p14:creationId xmlns:p14="http://schemas.microsoft.com/office/powerpoint/2010/main" xmlns="" val="517988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13</a:t>
            </a:fld>
            <a:endParaRPr lang="es-ES" noProof="0" dirty="0"/>
          </a:p>
        </p:txBody>
      </p:sp>
      <p:sp>
        <p:nvSpPr>
          <p:cNvPr id="2" name="CuadroTexto 1"/>
          <p:cNvSpPr txBox="1"/>
          <p:nvPr/>
        </p:nvSpPr>
        <p:spPr>
          <a:xfrm>
            <a:off x="5014292" y="2665515"/>
            <a:ext cx="6516725" cy="2806922"/>
          </a:xfrm>
          <a:prstGeom prst="rect">
            <a:avLst/>
          </a:prstGeom>
          <a:noFill/>
        </p:spPr>
        <p:txBody>
          <a:bodyPr wrap="square" rtlCol="0">
            <a:spAutoFit/>
          </a:bodyPr>
          <a:lstStyle/>
          <a:p>
            <a:pPr algn="just">
              <a:lnSpc>
                <a:spcPct val="90000"/>
              </a:lnSpc>
            </a:pPr>
            <a:r>
              <a:rPr lang="es-ES" sz="1600" dirty="0" smtClean="0">
                <a:effectLst>
                  <a:outerShdw blurRad="38100" dist="38100" dir="2700000" algn="tl">
                    <a:srgbClr val="000000">
                      <a:alpha val="43137"/>
                    </a:srgbClr>
                  </a:outerShdw>
                </a:effectLst>
              </a:rPr>
              <a:t>El </a:t>
            </a:r>
            <a:r>
              <a:rPr lang="es-ES" sz="1600" dirty="0">
                <a:effectLst>
                  <a:outerShdw blurRad="38100" dist="38100" dir="2700000" algn="tl">
                    <a:srgbClr val="000000">
                      <a:alpha val="43137"/>
                    </a:srgbClr>
                  </a:outerShdw>
                </a:effectLst>
              </a:rPr>
              <a:t>séptimo ángel tocó la trompeta, y hubo grandes voces en el cielo, que decían: Los reinos del mundo han venido a ser de nuestro Señor y de su Cristo; y él reinará por los siglos de los siglos</a:t>
            </a:r>
            <a:r>
              <a:rPr lang="es-ES" sz="1600" dirty="0" smtClean="0">
                <a:effectLst>
                  <a:outerShdw blurRad="38100" dist="38100" dir="2700000" algn="tl">
                    <a:srgbClr val="000000">
                      <a:alpha val="43137"/>
                    </a:srgbClr>
                  </a:outerShdw>
                </a:effectLst>
              </a:rPr>
              <a:t>.</a:t>
            </a:r>
          </a:p>
          <a:p>
            <a:pPr algn="just">
              <a:lnSpc>
                <a:spcPct val="90000"/>
              </a:lnSpc>
            </a:pPr>
            <a:endParaRPr lang="es-ES" sz="1600" dirty="0" smtClean="0">
              <a:effectLst>
                <a:outerShdw blurRad="38100" dist="38100" dir="2700000" algn="tl">
                  <a:srgbClr val="000000">
                    <a:alpha val="43137"/>
                  </a:srgbClr>
                </a:outerShdw>
              </a:effectLst>
            </a:endParaRP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r>
              <a:rPr lang="es-ES" sz="2000" dirty="0"/>
              <a:t>El séptimo sello trajo un profundo silencio y la séptima trompeta inicia el gozo de la resolución inevitable. </a:t>
            </a:r>
            <a:endParaRPr lang="es-ES" sz="2000" dirty="0" smtClean="0"/>
          </a:p>
          <a:p>
            <a:pPr algn="just">
              <a:lnSpc>
                <a:spcPct val="90000"/>
              </a:lnSpc>
            </a:pPr>
            <a:endParaRPr lang="es-ES" sz="2000" dirty="0"/>
          </a:p>
          <a:p>
            <a:pPr algn="just">
              <a:lnSpc>
                <a:spcPct val="90000"/>
              </a:lnSpc>
            </a:pPr>
            <a:endParaRPr lang="es-ES" sz="2000" dirty="0" smtClean="0"/>
          </a:p>
          <a:p>
            <a:pPr algn="just">
              <a:lnSpc>
                <a:spcPct val="90000"/>
              </a:lnSpc>
            </a:pPr>
            <a:r>
              <a:rPr lang="es-ES" sz="2000" dirty="0" smtClean="0"/>
              <a:t>El </a:t>
            </a:r>
            <a:r>
              <a:rPr lang="es-ES" sz="2000" dirty="0"/>
              <a:t>gozo anticipa un resultado certero.. </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2064064"/>
            <a:ext cx="3247536" cy="4101240"/>
          </a:xfrm>
          <a:prstGeom prst="rect">
            <a:avLst/>
          </a:prstGeom>
        </p:spPr>
      </p:pic>
    </p:spTree>
    <p:extLst>
      <p:ext uri="{BB962C8B-B14F-4D97-AF65-F5344CB8AC3E}">
        <p14:creationId xmlns:p14="http://schemas.microsoft.com/office/powerpoint/2010/main" xmlns="" val="70188764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14</a:t>
            </a:fld>
            <a:endParaRPr lang="es-ES" noProof="0" dirty="0"/>
          </a:p>
        </p:txBody>
      </p:sp>
      <p:sp>
        <p:nvSpPr>
          <p:cNvPr id="2" name="CuadroTexto 1"/>
          <p:cNvSpPr txBox="1"/>
          <p:nvPr/>
        </p:nvSpPr>
        <p:spPr>
          <a:xfrm>
            <a:off x="5014292" y="2547596"/>
            <a:ext cx="6516725" cy="3416320"/>
          </a:xfrm>
          <a:prstGeom prst="rect">
            <a:avLst/>
          </a:prstGeom>
          <a:noFill/>
        </p:spPr>
        <p:txBody>
          <a:bodyPr wrap="square" rtlCol="0">
            <a:spAutoFit/>
          </a:bodyPr>
          <a:lstStyle/>
          <a:p>
            <a:pPr algn="just">
              <a:lnSpc>
                <a:spcPct val="90000"/>
              </a:lnSpc>
            </a:pPr>
            <a:r>
              <a:rPr lang="es-ES" sz="1600" dirty="0">
                <a:effectLst>
                  <a:outerShdw blurRad="38100" dist="38100" dir="2700000" algn="tl">
                    <a:srgbClr val="000000">
                      <a:alpha val="43137"/>
                    </a:srgbClr>
                  </a:outerShdw>
                </a:effectLst>
              </a:rPr>
              <a:t>Y los veinticuatro ancianos que estaban sentados delante de Dios en sus tronos, se postraron sobre sus rostros, y adoraron a Dios, diciendo: Te damos gracias, Señor Dios </a:t>
            </a:r>
            <a:r>
              <a:rPr lang="es-ES" sz="1600" dirty="0" smtClean="0">
                <a:effectLst>
                  <a:outerShdw blurRad="38100" dist="38100" dir="2700000" algn="tl">
                    <a:srgbClr val="000000">
                      <a:alpha val="43137"/>
                    </a:srgbClr>
                  </a:outerShdw>
                </a:effectLst>
              </a:rPr>
              <a:t>Todopoderoso</a:t>
            </a: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r>
              <a:rPr lang="es-ES" sz="2000" dirty="0" smtClean="0"/>
              <a:t>Se considera que los veinticuatro ancianos representan a la Iglesia, porque ella también reinará con Cristo sobre la Tierra.</a:t>
            </a:r>
          </a:p>
          <a:p>
            <a:pPr algn="just">
              <a:lnSpc>
                <a:spcPct val="90000"/>
              </a:lnSpc>
            </a:pPr>
            <a:endParaRPr lang="es-ES" sz="2000" dirty="0" smtClean="0"/>
          </a:p>
          <a:p>
            <a:pPr algn="just">
              <a:lnSpc>
                <a:spcPct val="90000"/>
              </a:lnSpc>
            </a:pPr>
            <a:r>
              <a:rPr lang="es-ES" sz="2000" dirty="0"/>
              <a:t> La palabra Griega para Todopoderoso es </a:t>
            </a:r>
            <a:r>
              <a:rPr lang="es-ES" sz="2000" dirty="0" smtClean="0"/>
              <a:t>pantocrátor, </a:t>
            </a:r>
            <a:r>
              <a:rPr lang="es-ES" sz="2000" dirty="0"/>
              <a:t>y describe “aquel con su mano en todo.” Nueve de las diez veces que esta palabra es utilizada en el Nuevo Testamento, es utilizada en Apocalipsis. . </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08224" y="2394357"/>
            <a:ext cx="3490044" cy="3961994"/>
          </a:xfrm>
          <a:prstGeom prst="rect">
            <a:avLst/>
          </a:prstGeom>
        </p:spPr>
      </p:pic>
    </p:spTree>
    <p:extLst>
      <p:ext uri="{BB962C8B-B14F-4D97-AF65-F5344CB8AC3E}">
        <p14:creationId xmlns:p14="http://schemas.microsoft.com/office/powerpoint/2010/main" xmlns="" val="87529232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15</a:t>
            </a:fld>
            <a:endParaRPr lang="es-ES" noProof="0" dirty="0"/>
          </a:p>
        </p:txBody>
      </p:sp>
      <p:sp>
        <p:nvSpPr>
          <p:cNvPr id="2" name="CuadroTexto 1"/>
          <p:cNvSpPr txBox="1"/>
          <p:nvPr/>
        </p:nvSpPr>
        <p:spPr>
          <a:xfrm>
            <a:off x="4870276" y="2048614"/>
            <a:ext cx="6516725" cy="4247317"/>
          </a:xfrm>
          <a:prstGeom prst="rect">
            <a:avLst/>
          </a:prstGeom>
          <a:noFill/>
        </p:spPr>
        <p:txBody>
          <a:bodyPr wrap="square" rtlCol="0">
            <a:spAutoFit/>
          </a:bodyPr>
          <a:lstStyle/>
          <a:p>
            <a:pPr algn="just">
              <a:lnSpc>
                <a:spcPct val="90000"/>
              </a:lnSpc>
            </a:pPr>
            <a:r>
              <a:rPr lang="es-ES" sz="1600" dirty="0">
                <a:effectLst>
                  <a:outerShdw blurRad="38100" dist="38100" dir="2700000" algn="tl">
                    <a:srgbClr val="000000">
                      <a:alpha val="43137"/>
                    </a:srgbClr>
                  </a:outerShdw>
                </a:effectLst>
              </a:rPr>
              <a:t>Y el templo de Dios fue abierto en el cielo, y el arca de su pacto se veía en el templo. Y hubo relámpagos, voces, truenos, un terremoto y grande granizo</a:t>
            </a:r>
            <a:r>
              <a:rPr lang="es-ES" sz="1600" dirty="0" smtClean="0">
                <a:effectLst>
                  <a:outerShdw blurRad="38100" dist="38100" dir="2700000" algn="tl">
                    <a:srgbClr val="000000">
                      <a:alpha val="43137"/>
                    </a:srgbClr>
                  </a:outerShdw>
                </a:effectLst>
              </a:rPr>
              <a:t>.</a:t>
            </a: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endParaRPr lang="es-ES" sz="1600" dirty="0" smtClean="0">
              <a:effectLst>
                <a:outerShdw blurRad="38100" dist="38100" dir="2700000" algn="tl">
                  <a:srgbClr val="000000">
                    <a:alpha val="43137"/>
                  </a:srgbClr>
                </a:outerShdw>
              </a:effectLst>
            </a:endParaRPr>
          </a:p>
          <a:p>
            <a:pPr algn="just">
              <a:lnSpc>
                <a:spcPct val="90000"/>
              </a:lnSpc>
            </a:pPr>
            <a:r>
              <a:rPr lang="es-ES" sz="2000" dirty="0"/>
              <a:t>El arca de su pacto se veía en el templo: El arca se refiere al trono de Dios. </a:t>
            </a:r>
            <a:r>
              <a:rPr lang="es-ES" sz="2000" dirty="0" smtClean="0"/>
              <a:t>Otros ven la representación de  la función que realiza María como madre de Jesús.</a:t>
            </a:r>
          </a:p>
          <a:p>
            <a:pPr algn="just">
              <a:lnSpc>
                <a:spcPct val="90000"/>
              </a:lnSpc>
            </a:pPr>
            <a:endParaRPr lang="es-ES" sz="2000" dirty="0"/>
          </a:p>
          <a:p>
            <a:pPr algn="just">
              <a:lnSpc>
                <a:spcPct val="90000"/>
              </a:lnSpc>
            </a:pPr>
            <a:r>
              <a:rPr lang="es-ES" sz="2000" dirty="0" smtClean="0"/>
              <a:t>Es </a:t>
            </a:r>
            <a:r>
              <a:rPr lang="es-ES" sz="2000" dirty="0"/>
              <a:t>“el símbolo de la plenitud de Dios, al otorgar gracia a Su pueblo, y al infligir venganza en los enemigos de Su pueblo.” </a:t>
            </a:r>
            <a:endParaRPr lang="es-ES" sz="2000" dirty="0" smtClean="0"/>
          </a:p>
          <a:p>
            <a:pPr algn="just">
              <a:lnSpc>
                <a:spcPct val="90000"/>
              </a:lnSpc>
            </a:pPr>
            <a:endParaRPr lang="es-ES" sz="2000" dirty="0"/>
          </a:p>
          <a:p>
            <a:pPr algn="just">
              <a:lnSpc>
                <a:spcPct val="90000"/>
              </a:lnSpc>
            </a:pPr>
            <a:r>
              <a:rPr lang="es-ES" sz="2000" dirty="0"/>
              <a:t>Recordatorio de la presencia manifestada de Dios en el Monte </a:t>
            </a:r>
            <a:r>
              <a:rPr lang="es-ES" sz="2000" dirty="0" smtClean="0"/>
              <a:t>Sinaí.</a:t>
            </a:r>
            <a:endParaRPr lang="es-ES" sz="2000" dirty="0"/>
          </a:p>
          <a:p>
            <a:pPr algn="just">
              <a:lnSpc>
                <a:spcPct val="90000"/>
              </a:lnSpc>
            </a:pPr>
            <a:r>
              <a:rPr lang="es-ES" sz="2000" dirty="0" smtClean="0"/>
              <a:t>. </a:t>
            </a:r>
            <a:endParaRPr lang="es-ES"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xmlns="" val="0"/>
              </a:ext>
            </a:extLst>
          </a:blip>
          <a:srcRect l="51281" t="36959" b="9281"/>
          <a:stretch/>
        </p:blipFill>
        <p:spPr>
          <a:xfrm>
            <a:off x="1465651" y="2276872"/>
            <a:ext cx="2936573" cy="3240360"/>
          </a:xfrm>
          <a:prstGeom prst="rect">
            <a:avLst/>
          </a:prstGeom>
        </p:spPr>
      </p:pic>
    </p:spTree>
    <p:extLst>
      <p:ext uri="{BB962C8B-B14F-4D97-AF65-F5344CB8AC3E}">
        <p14:creationId xmlns:p14="http://schemas.microsoft.com/office/powerpoint/2010/main" xmlns="" val="383411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a:t>""1.Luego me fue dada una caña de medir parecida a una vara, diciéndome: «Levántate y mide el Santuario de Dios y el altar, y a los que adoran en </a:t>
            </a:r>
            <a:r>
              <a:rPr lang="es-ES" sz="1900" b="1" dirty="0" smtClean="0"/>
              <a:t>él. 2.El </a:t>
            </a:r>
            <a:r>
              <a:rPr lang="es-ES" sz="1900" b="1" dirty="0"/>
              <a:t>patio exterior del Santuario, déjalo aparte, no lo midas, porque ha sido entregado a los gentiles, que pisotearán la Ciudad Santa 42 meses. 3.Pero haré que mis dos testigos profeticen durante 1260 días, cubiertos de sayal». 4.Ellos son los dos olivos y los dos candeleros que están en pie delante del Señor de la tierra. 5.Si alguien pretendiera hacerles mal, saldría fuego de su boca y devoraría a sus enemigos; si alguien pretendería hacerles mal, así tendría que </a:t>
            </a:r>
            <a:r>
              <a:rPr lang="es-ES" sz="1900" b="1" dirty="0" smtClean="0"/>
              <a:t>morir. </a:t>
            </a:r>
            <a:r>
              <a:rPr lang="es-ES" sz="1900" b="1" dirty="0"/>
              <a:t>6.Estos tienen poder de cerrar el cielo para que no llueva los días en que profeticen; tienen también poder sobre las aguas para convertirlas en sangre, y poder de herir la tierra con toda clase de plagas, todas las veces que quieran. 7.Pero cuando hayan terminado de dar testimonio, la Bestia que surja del Abismo les hará la guerra, los vencerá y los matará. 8.Y sus cadáveres, en la plaza de la Gran Ciudad, que simbólicamente se llama Sodoma o Egipto, allí donde también su Señor fue crucificado. 9.Y gentes de los pueblos, razas, lenguas y naciones, contemplarán sus cadáveres tres días y medio: no está permitido sepultar sus cadáveres. 10.Los habitantes de la tierra se alegran y se regocijan por causa de ellos, y se intercambian regalos, porque estos dos profetas habían atormentado a los habitantes de la tierra. "</a:t>
            </a:r>
          </a:p>
          <a:p>
            <a:pPr marL="0" indent="0" algn="just">
              <a:buNone/>
            </a:pP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11</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Autofit/>
          </a:bodyPr>
          <a:lstStyle/>
          <a:p>
            <a:pPr marL="0" indent="0" algn="just">
              <a:buNone/>
            </a:pPr>
            <a:r>
              <a:rPr lang="es-ES" sz="1900" b="1" dirty="0" smtClean="0"/>
              <a:t>"11.Pero</a:t>
            </a:r>
            <a:r>
              <a:rPr lang="es-ES" sz="1900" b="1" dirty="0"/>
              <a:t>, pasados los tres días y medio, un aliento de vida procedente de Dios entró en ellos y se </a:t>
            </a:r>
            <a:r>
              <a:rPr lang="es-ES" sz="1900" b="1" dirty="0" smtClean="0"/>
              <a:t>pusieron </a:t>
            </a:r>
            <a:r>
              <a:rPr lang="es-ES" sz="1900" b="1" dirty="0"/>
              <a:t>de pie, y un gran espanto se apoderó de quienes los contemplaban. 12.Oí entonces una fuerte voz que les decía desde el cielo: «Subid acá.» Y subieron al cielo en la nube, a la vista de sus enemigos. 13.En aquella hora se produjo un violento terremoto, y la décima parte de la ciudad se derrumbó, y con el terremoto perecieron 7.000 personas. Los supervivientes, presa de espanto, dieron gloria al Dios del cielo. 14.El segundo ¡Ay! ha pasado. Mira que viene en seguida el tercero. 15.Tocó el séptimo </a:t>
            </a:r>
            <a:r>
              <a:rPr lang="es-ES" sz="1900" b="1" dirty="0" smtClean="0"/>
              <a:t>Ángel... </a:t>
            </a:r>
            <a:r>
              <a:rPr lang="es-ES" sz="1900" b="1" dirty="0"/>
              <a:t>Entonces sonaron en el cielo fuertes voces que decían: «Ha llegado el reinado sobre el mundo de nuestro Señor y de su Cristo; y reinará por los siglos de los siglos.» 16.Y los veinticuatro Ancianos que estaban sentados en sus tronos delante de Dios, se postraron rostro en tierra y adoraron a Dios diciendo: 17.«Te damos gracias, Señor Dios Todopoderoso, "Aquel que es y que era" porque has asumido tu inmenso poder para establecer tu reinado. 18.Las naciones se habían encolerizado; pero ha llegado tu cólera y el tiempo de que los muertos sean juzgados, el tiempo de dar la recompensa a tus siervos los profetas, a los santos y a los que temen tu nombre, pequeños y grandes, y de destruir a los que destruyen la tierra.» 19.Y se abrió el Santuario de Dios en el cielo, y apareció el arca de su alianza en el Santuario, y se produjeron relámpagos, y fragor, y truenos, y temblor de tierra y fuerte granizada."</a:t>
            </a:r>
          </a:p>
          <a:p>
            <a:pPr marL="0" indent="0" algn="just">
              <a:buNone/>
            </a:pPr>
            <a:r>
              <a:rPr lang="es-ES" sz="1900" b="1" dirty="0" smtClean="0"/>
              <a:t>/</a:t>
            </a:r>
            <a:endParaRPr lang="es-ES" sz="1900"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3</a:t>
            </a:fld>
            <a:endParaRPr lang="es-ES" noProof="0" dirty="0"/>
          </a:p>
        </p:txBody>
      </p:sp>
    </p:spTree>
    <p:extLst>
      <p:ext uri="{BB962C8B-B14F-4D97-AF65-F5344CB8AC3E}">
        <p14:creationId xmlns:p14="http://schemas.microsoft.com/office/powerpoint/2010/main" xmlns="" val="8122339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688632" cy="4495800"/>
          </a:xfrm>
        </p:spPr>
        <p:txBody>
          <a:bodyPr rtlCol="0">
            <a:normAutofit fontScale="92500"/>
          </a:bodyPr>
          <a:lstStyle/>
          <a:p>
            <a:pPr marL="0" indent="0" algn="just">
              <a:buNone/>
            </a:pPr>
            <a:r>
              <a:rPr lang="es-ES" b="1" dirty="0"/>
              <a:t>Contiene problemas de interpretación de cuya solución no se tiene absoluta certeza. </a:t>
            </a:r>
            <a:endParaRPr lang="es-ES" b="1" dirty="0" smtClean="0"/>
          </a:p>
          <a:p>
            <a:pPr marL="0" indent="0" algn="just">
              <a:buNone/>
            </a:pPr>
            <a:r>
              <a:rPr lang="es-ES" b="1" dirty="0"/>
              <a:t>C</a:t>
            </a:r>
            <a:r>
              <a:rPr lang="es-ES" b="1" dirty="0" smtClean="0"/>
              <a:t>ontiene </a:t>
            </a:r>
            <a:r>
              <a:rPr lang="es-ES" b="1" dirty="0"/>
              <a:t>una especie de sumario del resto del </a:t>
            </a:r>
            <a:r>
              <a:rPr lang="es-ES" b="1" dirty="0" smtClean="0"/>
              <a:t>libro; trazará las </a:t>
            </a:r>
            <a:r>
              <a:rPr lang="es-ES" b="1" dirty="0"/>
              <a:t>líneas maestras del resto del libro. Tan seguro está, del curso de los acontecimientos, que </a:t>
            </a:r>
            <a:r>
              <a:rPr lang="es-ES" b="1" dirty="0" smtClean="0"/>
              <a:t>cambia </a:t>
            </a:r>
            <a:r>
              <a:rPr lang="es-ES" b="1" dirty="0"/>
              <a:t>el tiempo de su narración y habla de los hechos futuros, como si ya hubieran </a:t>
            </a:r>
            <a:r>
              <a:rPr lang="es-ES" b="1" dirty="0" smtClean="0"/>
              <a:t>pasado.</a:t>
            </a:r>
          </a:p>
          <a:p>
            <a:pPr marL="0" indent="0" algn="just">
              <a:buNone/>
            </a:pPr>
            <a:r>
              <a:rPr lang="es-ES" b="1" dirty="0"/>
              <a:t>E</a:t>
            </a:r>
            <a:r>
              <a:rPr lang="es-ES" b="1" dirty="0" smtClean="0"/>
              <a:t>ste </a:t>
            </a:r>
            <a:r>
              <a:rPr lang="es-ES" b="1" dirty="0"/>
              <a:t>es </a:t>
            </a:r>
            <a:r>
              <a:rPr lang="es-ES" b="1" dirty="0" smtClean="0"/>
              <a:t>un recurso </a:t>
            </a:r>
            <a:r>
              <a:rPr lang="es-ES" b="1" dirty="0"/>
              <a:t>literario que caracteriza a los profetas del Antiguo Testamento.</a:t>
            </a:r>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61964" y="2143883"/>
            <a:ext cx="2592288" cy="4212468"/>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3569023" cy="4495800"/>
          </a:xfrm>
        </p:spPr>
        <p:txBody>
          <a:bodyPr rtlCol="0">
            <a:normAutofit/>
          </a:bodyPr>
          <a:lstStyle/>
          <a:p>
            <a:pPr marL="0" indent="0" algn="just">
              <a:buNone/>
            </a:pPr>
            <a:r>
              <a:rPr lang="es-ES" sz="1800" b="1" dirty="0" smtClean="0">
                <a:effectLst>
                  <a:outerShdw blurRad="38100" dist="38100" dir="2700000" algn="tl">
                    <a:srgbClr val="000000">
                      <a:alpha val="43137"/>
                    </a:srgbClr>
                  </a:outerShdw>
                </a:effectLst>
              </a:rPr>
              <a:t>Entonces </a:t>
            </a:r>
            <a:r>
              <a:rPr lang="es-ES" sz="1800" b="1" dirty="0">
                <a:effectLst>
                  <a:outerShdw blurRad="38100" dist="38100" dir="2700000" algn="tl">
                    <a:srgbClr val="000000">
                      <a:alpha val="43137"/>
                    </a:srgbClr>
                  </a:outerShdw>
                </a:effectLst>
              </a:rPr>
              <a:t>me fue dada una caña semejante a una vara de medir, y se me dijo: Levántate, y mide el templo de Dios, y el altar, y a los que adoran </a:t>
            </a:r>
            <a:r>
              <a:rPr lang="es-ES" sz="1800" b="1" dirty="0" smtClean="0">
                <a:effectLst>
                  <a:outerShdw blurRad="38100" dist="38100" dir="2700000" algn="tl">
                    <a:srgbClr val="000000">
                      <a:alpha val="43137"/>
                    </a:srgbClr>
                  </a:outerShdw>
                </a:effectLst>
              </a:rPr>
              <a:t>en él.</a:t>
            </a:r>
          </a:p>
          <a:p>
            <a:pPr marL="0" indent="0" algn="just">
              <a:buNone/>
            </a:pPr>
            <a:r>
              <a:rPr lang="es-ES" sz="1800" b="1" dirty="0"/>
              <a:t>En Ezequiel 40-43, hay un pasaje donde un tempo es medido. En Zacarías 2, un hombre mide Jerusalén. En Apocalipsis 21, la Nueva Jerusalén es medida. La idea de medir comunica el ser dueño, protección, y preservación. Dios está a cargo</a:t>
            </a:r>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992" y="2522352"/>
            <a:ext cx="4942284" cy="2780034"/>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1628800"/>
            <a:ext cx="7272808" cy="5263133"/>
          </a:xfrm>
        </p:spPr>
        <p:txBody>
          <a:bodyPr rtlCol="0">
            <a:normAutofit/>
          </a:bodyPr>
          <a:lstStyle/>
          <a:p>
            <a:pPr marL="0" indent="0" algn="just">
              <a:buNone/>
            </a:pPr>
            <a:r>
              <a:rPr lang="es-ES" b="1" dirty="0" smtClean="0"/>
              <a:t>Hay dos versiones  de interpretar el texto</a:t>
            </a:r>
            <a:endParaRPr lang="es-ES" b="1" dirty="0"/>
          </a:p>
          <a:p>
            <a:pPr marL="0" indent="0" algn="just">
              <a:buNone/>
            </a:pPr>
            <a:r>
              <a:rPr lang="es-ES" b="1" dirty="0" smtClean="0"/>
              <a:t>Para algunos se refiere a la Iglesia, siguiendo a San Pablo y a  San Pedro.</a:t>
            </a:r>
          </a:p>
          <a:p>
            <a:pPr marL="0" indent="0" algn="just">
              <a:buNone/>
            </a:pPr>
            <a:r>
              <a:rPr lang="es-ES" b="1" dirty="0" smtClean="0"/>
              <a:t> </a:t>
            </a:r>
            <a:r>
              <a:rPr lang="es-ES" b="1" dirty="0"/>
              <a:t>Para otros es el templo que debe de estar en la tierra para el cumplimiento de lo que Daniel, Jesús, y Pablo dijeron de la </a:t>
            </a:r>
            <a:r>
              <a:rPr lang="es-ES" b="1" dirty="0" smtClean="0"/>
              <a:t>“</a:t>
            </a:r>
            <a:r>
              <a:rPr lang="es-ES" b="1" i="1" dirty="0" smtClean="0"/>
              <a:t>abominación desoladora”</a:t>
            </a:r>
            <a:r>
              <a:rPr lang="es-ES" b="1" dirty="0" smtClean="0"/>
              <a:t>:  El Anticristo </a:t>
            </a:r>
            <a:r>
              <a:rPr lang="es-ES" b="1" dirty="0"/>
              <a:t>rompería su pacto con los Judíos y pondría fin a los sacrificios y ofrendas y  contaminará el templo; </a:t>
            </a:r>
            <a:r>
              <a:rPr lang="es-ES" b="1" dirty="0" smtClean="0"/>
              <a:t>será la </a:t>
            </a:r>
            <a:r>
              <a:rPr lang="es-ES" b="1" dirty="0"/>
              <a:t>señal que </a:t>
            </a:r>
            <a:r>
              <a:rPr lang="es-ES" b="1" dirty="0" smtClean="0"/>
              <a:t>llega la </a:t>
            </a:r>
            <a:r>
              <a:rPr lang="es-ES" b="1" dirty="0"/>
              <a:t>ira de Dios </a:t>
            </a:r>
            <a:r>
              <a:rPr lang="es-ES" b="1" dirty="0" smtClean="0"/>
              <a:t>sobre </a:t>
            </a:r>
            <a:r>
              <a:rPr lang="es-ES" b="1" dirty="0"/>
              <a:t>la </a:t>
            </a:r>
            <a:r>
              <a:rPr lang="es-ES" b="1" dirty="0" smtClean="0"/>
              <a:t>tierra y el Anticristo </a:t>
            </a:r>
            <a:r>
              <a:rPr lang="es-ES" b="1" dirty="0"/>
              <a:t>se sentaría en el templo como </a:t>
            </a:r>
            <a:r>
              <a:rPr lang="es-ES" b="1" dirty="0" smtClean="0"/>
              <a:t>Dios.</a:t>
            </a: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6</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29916" y="2276872"/>
            <a:ext cx="2535015" cy="3384376"/>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1293812" y="1532670"/>
            <a:ext cx="5592687" cy="4995214"/>
          </a:xfrm>
          <a:prstGeom prst="rect">
            <a:avLst/>
          </a:prstGeom>
          <a:noFill/>
        </p:spPr>
        <p:txBody>
          <a:bodyPr wrap="square" rtlCol="0">
            <a:spAutoFit/>
          </a:bodyPr>
          <a:lstStyle/>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1600" dirty="0">
                <a:effectLst>
                  <a:outerShdw blurRad="38100" dist="38100" dir="2700000" algn="tl">
                    <a:srgbClr val="000000">
                      <a:alpha val="43137"/>
                    </a:srgbClr>
                  </a:outerShdw>
                </a:effectLst>
              </a:rPr>
              <a:t>Pero el patio que está fuera del templo déjalo aparte, y no lo midas, porque ha sido entregado a los gentiles; y ellos hollarán la ciudad santa cuarenta y dos </a:t>
            </a:r>
            <a:r>
              <a:rPr lang="es-ES" sz="1600" dirty="0" smtClean="0">
                <a:effectLst>
                  <a:outerShdw blurRad="38100" dist="38100" dir="2700000" algn="tl">
                    <a:srgbClr val="000000">
                      <a:alpha val="43137"/>
                    </a:srgbClr>
                  </a:outerShdw>
                </a:effectLst>
              </a:rPr>
              <a:t>meses.</a:t>
            </a:r>
            <a:endParaRPr lang="es-ES" sz="2400" dirty="0"/>
          </a:p>
          <a:p>
            <a:pPr algn="just">
              <a:lnSpc>
                <a:spcPct val="90000"/>
              </a:lnSpc>
            </a:pPr>
            <a:endParaRPr lang="es-ES" sz="2400" dirty="0"/>
          </a:p>
          <a:p>
            <a:pPr algn="just">
              <a:lnSpc>
                <a:spcPct val="90000"/>
              </a:lnSpc>
            </a:pPr>
            <a:r>
              <a:rPr lang="es-ES" sz="2400" dirty="0"/>
              <a:t>L</a:t>
            </a:r>
            <a:r>
              <a:rPr lang="es-ES" sz="2400" dirty="0" smtClean="0"/>
              <a:t>os </a:t>
            </a:r>
            <a:r>
              <a:rPr lang="es-ES" sz="2400" dirty="0"/>
              <a:t>Romanos destruyeron </a:t>
            </a:r>
            <a:r>
              <a:rPr lang="es-ES" sz="2400" dirty="0" smtClean="0"/>
              <a:t>en el año 70 Jerusalén. </a:t>
            </a:r>
          </a:p>
          <a:p>
            <a:pPr algn="just">
              <a:lnSpc>
                <a:spcPct val="90000"/>
              </a:lnSpc>
            </a:pPr>
            <a:r>
              <a:rPr lang="es-ES" sz="2400" dirty="0" smtClean="0"/>
              <a:t>Los cuarenta </a:t>
            </a:r>
            <a:r>
              <a:rPr lang="es-ES" sz="2400" dirty="0"/>
              <a:t>y dos </a:t>
            </a:r>
            <a:r>
              <a:rPr lang="es-ES" sz="2400" dirty="0" smtClean="0"/>
              <a:t>meses, 1260 </a:t>
            </a:r>
            <a:r>
              <a:rPr lang="es-ES" sz="2400" dirty="0"/>
              <a:t>días </a:t>
            </a:r>
            <a:r>
              <a:rPr lang="es-ES" sz="2400" dirty="0" smtClean="0"/>
              <a:t>o tres </a:t>
            </a:r>
            <a:r>
              <a:rPr lang="es-ES" sz="2400" dirty="0"/>
              <a:t>años y </a:t>
            </a:r>
            <a:r>
              <a:rPr lang="es-ES" sz="2400" dirty="0" smtClean="0"/>
              <a:t>medio equivale a la última </a:t>
            </a:r>
            <a:r>
              <a:rPr lang="es-ES" sz="2400" dirty="0"/>
              <a:t>mitad del periodo de siete años finales descritos para cuando el Anticristo derrame su furia en el pueblo de Israel. </a:t>
            </a:r>
            <a:endParaRPr lang="es-ES" sz="2400" dirty="0" smtClean="0"/>
          </a:p>
          <a:p>
            <a:pPr algn="just">
              <a:lnSpc>
                <a:spcPct val="90000"/>
              </a:lnSpc>
            </a:pPr>
            <a:endParaRPr lang="es-ES" sz="2400" dirty="0"/>
          </a:p>
          <a:p>
            <a:pPr algn="just">
              <a:lnSpc>
                <a:spcPct val="90000"/>
              </a:lnSpc>
            </a:pPr>
            <a:r>
              <a:rPr lang="es-ES" sz="2400" dirty="0" smtClean="0"/>
              <a:t>Se considera este tiempo como  la duración </a:t>
            </a:r>
            <a:r>
              <a:rPr lang="es-ES" sz="2400" dirty="0"/>
              <a:t>tipo de toda persecución.</a:t>
            </a:r>
          </a:p>
          <a:p>
            <a:pPr algn="just">
              <a:lnSpc>
                <a:spcPct val="90000"/>
              </a:lnSpc>
            </a:pP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60258" y="2276871"/>
            <a:ext cx="4032448" cy="3770635"/>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981844" y="1639425"/>
            <a:ext cx="6109612" cy="5355312"/>
          </a:xfrm>
          <a:prstGeom prst="rect">
            <a:avLst/>
          </a:prstGeom>
          <a:noFill/>
        </p:spPr>
        <p:txBody>
          <a:bodyPr wrap="square" rtlCol="0">
            <a:spAutoFit/>
          </a:bodyPr>
          <a:lstStyle/>
          <a:p>
            <a:pPr algn="just">
              <a:lnSpc>
                <a:spcPct val="90000"/>
              </a:lnSpc>
            </a:pPr>
            <a:r>
              <a:rPr lang="es-ES" sz="1600" dirty="0">
                <a:effectLst>
                  <a:outerShdw blurRad="38100" dist="38100" dir="2700000" algn="tl">
                    <a:srgbClr val="000000">
                      <a:alpha val="43137"/>
                    </a:srgbClr>
                  </a:outerShdw>
                </a:effectLst>
              </a:rPr>
              <a:t>Y daré a mis dos testigos que profeticen por mil doscientos sesenta días, vestidos de saya. Estos testigos son los dos olivos, y los dos candeleros </a:t>
            </a:r>
            <a:r>
              <a:rPr lang="es-ES" sz="1600" dirty="0" smtClean="0">
                <a:effectLst>
                  <a:outerShdw blurRad="38100" dist="38100" dir="2700000" algn="tl">
                    <a:srgbClr val="000000">
                      <a:alpha val="43137"/>
                    </a:srgbClr>
                  </a:outerShdw>
                </a:effectLst>
              </a:rPr>
              <a:t>que están </a:t>
            </a:r>
            <a:r>
              <a:rPr lang="es-ES" sz="1600" dirty="0">
                <a:effectLst>
                  <a:outerShdw blurRad="38100" dist="38100" dir="2700000" algn="tl">
                    <a:srgbClr val="000000">
                      <a:alpha val="43137"/>
                    </a:srgbClr>
                  </a:outerShdw>
                </a:effectLst>
              </a:rPr>
              <a:t>en pie delante del Dios de la tierra</a:t>
            </a:r>
            <a:r>
              <a:rPr lang="es-ES" sz="2400" dirty="0">
                <a:effectLst>
                  <a:outerShdw blurRad="38100" dist="38100" dir="2700000" algn="tl">
                    <a:srgbClr val="000000">
                      <a:alpha val="43137"/>
                    </a:srgbClr>
                  </a:outerShdw>
                </a:effectLst>
              </a:rPr>
              <a:t>. </a:t>
            </a:r>
          </a:p>
          <a:p>
            <a:pPr algn="just">
              <a:lnSpc>
                <a:spcPct val="90000"/>
              </a:lnSpc>
            </a:pPr>
            <a:endParaRPr lang="es-ES" sz="2400" dirty="0" smtClean="0">
              <a:effectLst>
                <a:outerShdw blurRad="38100" dist="38100" dir="2700000" algn="tl">
                  <a:srgbClr val="000000">
                    <a:alpha val="43137"/>
                  </a:srgbClr>
                </a:outerShdw>
              </a:effectLst>
            </a:endParaRPr>
          </a:p>
          <a:p>
            <a:pPr algn="just">
              <a:lnSpc>
                <a:spcPct val="90000"/>
              </a:lnSpc>
            </a:pPr>
            <a:r>
              <a:rPr lang="es-ES" sz="2200" dirty="0"/>
              <a:t>Los dos testigos tienen un ministerio </a:t>
            </a:r>
            <a:r>
              <a:rPr lang="es-ES" sz="2200" dirty="0" smtClean="0"/>
              <a:t>profético y </a:t>
            </a:r>
            <a:r>
              <a:rPr lang="es-ES" sz="2200" dirty="0"/>
              <a:t>demuestran el </a:t>
            </a:r>
            <a:r>
              <a:rPr lang="es-ES" sz="2200" dirty="0" smtClean="0"/>
              <a:t>arrepentimiento.</a:t>
            </a:r>
          </a:p>
          <a:p>
            <a:pPr algn="just">
              <a:lnSpc>
                <a:spcPct val="90000"/>
              </a:lnSpc>
            </a:pPr>
            <a:r>
              <a:rPr lang="es-ES" sz="2200" dirty="0" smtClean="0"/>
              <a:t>Esta imagen procede de Zacarías, su </a:t>
            </a:r>
            <a:r>
              <a:rPr lang="es-ES" sz="2200" dirty="0"/>
              <a:t>primera aplicación </a:t>
            </a:r>
            <a:r>
              <a:rPr lang="es-ES" sz="2200" dirty="0" smtClean="0"/>
              <a:t>se refiere a  </a:t>
            </a:r>
            <a:r>
              <a:rPr lang="es-ES" sz="2200" dirty="0"/>
              <a:t>Josué (sumo sacerdote) y Zorobabel (gobernador), que fueron presentados como testigos de Dios por el aceite de olivo, como representación del espíritu. </a:t>
            </a:r>
          </a:p>
          <a:p>
            <a:pPr algn="just">
              <a:lnSpc>
                <a:spcPct val="90000"/>
              </a:lnSpc>
            </a:pPr>
            <a:r>
              <a:rPr lang="es-ES" sz="2200" dirty="0"/>
              <a:t>L</a:t>
            </a:r>
            <a:r>
              <a:rPr lang="es-ES" sz="2200" dirty="0" smtClean="0"/>
              <a:t>as </a:t>
            </a:r>
            <a:r>
              <a:rPr lang="es-ES" sz="2200" dirty="0"/>
              <a:t>lámparas de aceite se </a:t>
            </a:r>
            <a:r>
              <a:rPr lang="es-ES" sz="2200" dirty="0" smtClean="0"/>
              <a:t>llenas directamente </a:t>
            </a:r>
            <a:r>
              <a:rPr lang="es-ES" sz="2200" dirty="0"/>
              <a:t>de los </a:t>
            </a:r>
            <a:r>
              <a:rPr lang="es-ES" sz="2200" dirty="0" smtClean="0"/>
              <a:t>olivos, imagen </a:t>
            </a:r>
            <a:r>
              <a:rPr lang="es-ES" sz="2200" dirty="0"/>
              <a:t>de una provisión </a:t>
            </a:r>
            <a:r>
              <a:rPr lang="es-ES" sz="2200" dirty="0" smtClean="0"/>
              <a:t>continua y abundante</a:t>
            </a:r>
            <a:r>
              <a:rPr lang="es-ES" sz="2200" dirty="0"/>
              <a:t>. </a:t>
            </a:r>
          </a:p>
          <a:p>
            <a:pPr algn="just">
              <a:lnSpc>
                <a:spcPct val="90000"/>
              </a:lnSpc>
            </a:pPr>
            <a:endParaRPr lang="es-ES" sz="2400" dirty="0"/>
          </a:p>
          <a:p>
            <a:pPr algn="just">
              <a:lnSpc>
                <a:spcPct val="90000"/>
              </a:lnSpc>
            </a:pP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06580" y="3038711"/>
            <a:ext cx="4110777" cy="2735535"/>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2" name="CuadroTexto 1"/>
          <p:cNvSpPr txBox="1"/>
          <p:nvPr/>
        </p:nvSpPr>
        <p:spPr>
          <a:xfrm>
            <a:off x="6562465" y="1557715"/>
            <a:ext cx="4824536" cy="5881610"/>
          </a:xfrm>
          <a:prstGeom prst="rect">
            <a:avLst/>
          </a:prstGeom>
          <a:noFill/>
        </p:spPr>
        <p:txBody>
          <a:bodyPr wrap="square" rtlCol="0">
            <a:spAutoFit/>
          </a:bodyPr>
          <a:lstStyle/>
          <a:p>
            <a:pPr algn="just">
              <a:lnSpc>
                <a:spcPct val="90000"/>
              </a:lnSpc>
            </a:pPr>
            <a:r>
              <a:rPr lang="es-ES" sz="1600" dirty="0">
                <a:effectLst>
                  <a:outerShdw blurRad="38100" dist="38100" dir="2700000" algn="tl">
                    <a:srgbClr val="000000">
                      <a:alpha val="43137"/>
                    </a:srgbClr>
                  </a:outerShdw>
                </a:effectLst>
              </a:rPr>
              <a:t>Cuando hayan acabado su testimonio, la bestia que sube del abismo hará guerra contra ellos, y los vencerá y los matará. Y sus cadáveres estarán en la plaza de la grande ciudad que en sentido espiritual se llama Sodoma y Egipto, donde también nuestro Señor fue crucificado. </a:t>
            </a:r>
            <a:endParaRPr lang="es-ES" sz="1600" dirty="0" smtClean="0">
              <a:effectLst>
                <a:outerShdw blurRad="38100" dist="38100" dir="2700000" algn="tl">
                  <a:srgbClr val="000000">
                    <a:alpha val="43137"/>
                  </a:srgbClr>
                </a:outerShdw>
              </a:effectLst>
            </a:endParaRPr>
          </a:p>
          <a:p>
            <a:pPr algn="just">
              <a:lnSpc>
                <a:spcPct val="90000"/>
              </a:lnSpc>
            </a:pPr>
            <a:endParaRPr lang="es-ES" sz="1600" dirty="0">
              <a:effectLst>
                <a:outerShdw blurRad="38100" dist="38100" dir="2700000" algn="tl">
                  <a:srgbClr val="000000">
                    <a:alpha val="43137"/>
                  </a:srgbClr>
                </a:outerShdw>
              </a:effectLst>
            </a:endParaRPr>
          </a:p>
          <a:p>
            <a:pPr algn="just">
              <a:lnSpc>
                <a:spcPct val="90000"/>
              </a:lnSpc>
            </a:pPr>
            <a:r>
              <a:rPr lang="es-ES" sz="2400" dirty="0"/>
              <a:t>Los dos testigos son asesinados por la bestia que sube del abismo,  pero su ministerio no es acortado. Ellos cumplen por entero su testimonio.</a:t>
            </a:r>
          </a:p>
          <a:p>
            <a:pPr algn="just">
              <a:lnSpc>
                <a:spcPct val="90000"/>
              </a:lnSpc>
            </a:pPr>
            <a:r>
              <a:rPr lang="es-ES" sz="2400" dirty="0"/>
              <a:t>S</a:t>
            </a:r>
            <a:r>
              <a:rPr lang="es-ES" sz="2400" dirty="0" smtClean="0"/>
              <a:t>er </a:t>
            </a:r>
            <a:r>
              <a:rPr lang="es-ES" sz="2400" dirty="0"/>
              <a:t>testigo no es algo que hacemos; es algo que somos. </a:t>
            </a:r>
          </a:p>
          <a:p>
            <a:pPr algn="just">
              <a:lnSpc>
                <a:spcPct val="90000"/>
              </a:lnSpc>
            </a:pPr>
            <a:r>
              <a:rPr lang="es-ES" sz="2400" dirty="0" smtClean="0"/>
              <a:t> </a:t>
            </a:r>
          </a:p>
          <a:p>
            <a:pPr algn="just">
              <a:lnSpc>
                <a:spcPct val="90000"/>
              </a:lnSpc>
            </a:pPr>
            <a:r>
              <a:rPr lang="es-ES" sz="2400" dirty="0"/>
              <a:t>D</a:t>
            </a:r>
            <a:r>
              <a:rPr lang="es-ES" sz="2400" dirty="0" smtClean="0"/>
              <a:t>ar </a:t>
            </a:r>
            <a:r>
              <a:rPr lang="es-ES" sz="2400" dirty="0"/>
              <a:t>testimonio es lo que hace un testigo.</a:t>
            </a:r>
          </a:p>
          <a:p>
            <a:pPr algn="just">
              <a:lnSpc>
                <a:spcPct val="90000"/>
              </a:lnSpc>
            </a:pPr>
            <a:endParaRPr lang="es-ES" sz="2400" dirty="0" smtClean="0"/>
          </a:p>
          <a:p>
            <a:pPr algn="just">
              <a:lnSpc>
                <a:spcPct val="90000"/>
              </a:lnSpc>
            </a:pPr>
            <a:endParaRPr lang="es-ES" sz="2400" dirty="0">
              <a:effectLst>
                <a:outerShdw blurRad="38100" dist="38100" dir="2700000" algn="tl">
                  <a:srgbClr val="000000">
                    <a:alpha val="43137"/>
                  </a:srgbClr>
                </a:outerShdw>
              </a:effectLst>
            </a:endParaRPr>
          </a:p>
          <a:p>
            <a:pPr algn="just">
              <a:lnSpc>
                <a:spcPct val="90000"/>
              </a:lnSpc>
            </a:pPr>
            <a:endParaRPr lang="es-ES"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xmlns="" val="0"/>
              </a:ext>
            </a:extLst>
          </a:blip>
          <a:srcRect t="2738" r="5087" b="57310"/>
          <a:stretch/>
        </p:blipFill>
        <p:spPr>
          <a:xfrm>
            <a:off x="1285007" y="2708920"/>
            <a:ext cx="4783184" cy="2792660"/>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schemas.openxmlformats.org/package/2006/metadata/core-properties"/>
    <ds:schemaRef ds:uri="http://purl.org/dc/dcmitype/"/>
    <ds:schemaRef ds:uri="4873beb7-5857-4685-be1f-d57550cc96cc"/>
    <ds:schemaRef ds:uri="http://purl.org/dc/term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2337</TotalTime>
  <Words>1860</Words>
  <Application>Microsoft Office PowerPoint</Application>
  <PresentationFormat>Personalizado</PresentationFormat>
  <Paragraphs>136</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Serenidad 16x9</vt:lpstr>
      <vt:lpstr>APOCALIPSIS  </vt:lpstr>
      <vt:lpstr>Ap 11</vt:lpstr>
      <vt:lpstr>Ap 11</vt:lpstr>
      <vt:lpstr>AMBIENTACIÓN</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lpstr>EXPLICACIÓN DEL PASAJE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 Hernandez</cp:lastModifiedBy>
  <cp:revision>44</cp:revision>
  <dcterms:created xsi:type="dcterms:W3CDTF">2021-11-11T23:29:02Z</dcterms:created>
  <dcterms:modified xsi:type="dcterms:W3CDTF">2022-03-13T18:42:08Z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