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272" r:id="rId6"/>
    <p:sldId id="273" r:id="rId7"/>
    <p:sldId id="274" r:id="rId8"/>
    <p:sldId id="275" r:id="rId9"/>
    <p:sldId id="276" r:id="rId10"/>
    <p:sldId id="281" r:id="rId11"/>
    <p:sldId id="282" r:id="rId12"/>
    <p:sldId id="284" r:id="rId13"/>
    <p:sldId id="283" r:id="rId14"/>
    <p:sldId id="285" r:id="rId15"/>
    <p:sldId id="277" r:id="rId16"/>
    <p:sldId id="280" r:id="rId17"/>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75" d="100"/>
          <a:sy n="75" d="100"/>
        </p:scale>
        <p:origin x="-600" y="-90"/>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13/03/2022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13/03/2022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262990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41986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12</a:t>
            </a:fld>
            <a:endParaRPr lang="es-ES" dirty="0"/>
          </a:p>
        </p:txBody>
      </p:sp>
    </p:spTree>
    <p:extLst>
      <p:ext uri="{BB962C8B-B14F-4D97-AF65-F5344CB8AC3E}">
        <p14:creationId xmlns:p14="http://schemas.microsoft.com/office/powerpoint/2010/main" xmlns="" val="1668216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13</a:t>
            </a:fld>
            <a:endParaRPr lang="es-ES" dirty="0"/>
          </a:p>
        </p:txBody>
      </p:sp>
    </p:spTree>
    <p:extLst>
      <p:ext uri="{BB962C8B-B14F-4D97-AF65-F5344CB8AC3E}">
        <p14:creationId xmlns:p14="http://schemas.microsoft.com/office/powerpoint/2010/main" xmlns="" val="334191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372528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2871904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13/03/2022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13/03/2022</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13/03/2022</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13/03/2022</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13/03/2022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13/03/2022</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8	</a:t>
            </a:r>
          </a:p>
          <a:p>
            <a:pPr rtl="0"/>
            <a:endParaRPr lang="es-ES" sz="4000" b="1" dirty="0" smtClean="0"/>
          </a:p>
          <a:p>
            <a:pPr algn="r" rtl="0"/>
            <a:r>
              <a:rPr lang="es-ES" sz="4000" b="1" dirty="0" smtClean="0"/>
              <a:t>UN LIBRO ABIERTO, </a:t>
            </a:r>
          </a:p>
          <a:p>
            <a:pPr algn="r" rtl="0"/>
            <a:r>
              <a:rPr lang="es-ES" sz="4000" b="1" dirty="0" smtClean="0"/>
              <a:t>DULCE Y AMARGO A LA VEZ</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2" name="CuadroTexto 1"/>
          <p:cNvSpPr txBox="1"/>
          <p:nvPr/>
        </p:nvSpPr>
        <p:spPr>
          <a:xfrm>
            <a:off x="4870276" y="1557715"/>
            <a:ext cx="6516725" cy="5106013"/>
          </a:xfrm>
          <a:prstGeom prst="rect">
            <a:avLst/>
          </a:prstGeom>
          <a:noFill/>
        </p:spPr>
        <p:txBody>
          <a:bodyPr wrap="square" rtlCol="0">
            <a:spAutoFit/>
          </a:bodyPr>
          <a:lstStyle/>
          <a:p>
            <a:pPr algn="just">
              <a:lnSpc>
                <a:spcPct val="90000"/>
              </a:lnSpc>
            </a:pPr>
            <a:r>
              <a:rPr lang="es-ES" sz="2400" dirty="0">
                <a:effectLst>
                  <a:outerShdw blurRad="38100" dist="38100" dir="2700000" algn="tl">
                    <a:srgbClr val="000000">
                      <a:alpha val="43137"/>
                    </a:srgbClr>
                  </a:outerShdw>
                </a:effectLst>
              </a:rPr>
              <a:t>"Ve y toma el librito que está abierto en la mano del ángel".</a:t>
            </a:r>
          </a:p>
          <a:p>
            <a:pPr algn="just">
              <a:lnSpc>
                <a:spcPct val="90000"/>
              </a:lnSpc>
            </a:pPr>
            <a:r>
              <a:rPr lang="es-ES" sz="2400" dirty="0">
                <a:effectLst>
                  <a:outerShdw blurRad="38100" dist="38100" dir="2700000" algn="tl">
                    <a:srgbClr val="000000">
                      <a:alpha val="43137"/>
                    </a:srgbClr>
                  </a:outerShdw>
                </a:effectLst>
              </a:rPr>
              <a:t>Juan fue "al ángel, diciéndole que le diese el librito. </a:t>
            </a:r>
          </a:p>
          <a:p>
            <a:pPr algn="just">
              <a:lnSpc>
                <a:spcPct val="90000"/>
              </a:lnSpc>
            </a:pPr>
            <a:r>
              <a:rPr lang="es-ES" sz="2400" dirty="0">
                <a:effectLst>
                  <a:outerShdw blurRad="38100" dist="38100" dir="2700000" algn="tl">
                    <a:srgbClr val="000000">
                      <a:alpha val="43137"/>
                    </a:srgbClr>
                  </a:outerShdw>
                </a:effectLst>
              </a:rPr>
              <a:t>Y él me dijo: Toma, y </a:t>
            </a:r>
            <a:r>
              <a:rPr lang="es-ES" sz="2400" dirty="0" smtClean="0">
                <a:effectLst>
                  <a:outerShdw blurRad="38100" dist="38100" dir="2700000" algn="tl">
                    <a:srgbClr val="000000">
                      <a:alpha val="43137"/>
                    </a:srgbClr>
                  </a:outerShdw>
                </a:effectLst>
              </a:rPr>
              <a:t>cómelo".</a:t>
            </a:r>
          </a:p>
          <a:p>
            <a:pPr algn="just">
              <a:lnSpc>
                <a:spcPct val="90000"/>
              </a:lnSpc>
            </a:pPr>
            <a:endParaRPr lang="es-ES" sz="2400" dirty="0">
              <a:effectLst>
                <a:outerShdw blurRad="38100" dist="38100" dir="2700000" algn="tl">
                  <a:srgbClr val="000000">
                    <a:alpha val="43137"/>
                  </a:srgbClr>
                </a:outerShdw>
              </a:effectLst>
            </a:endParaRPr>
          </a:p>
          <a:p>
            <a:pPr algn="just">
              <a:lnSpc>
                <a:spcPct val="90000"/>
              </a:lnSpc>
            </a:pPr>
            <a:r>
              <a:rPr lang="es-ES" sz="2000" dirty="0"/>
              <a:t>No le ordenó que lo leyera, sino que se lo comiera, porque ese librito contenía un mensaje que Juan tendría que transmitir a otros, y para hacerlo correctamente, primero tendría que "comerlo", haciéndolo así completamente suyo, introduciéndolo en lo más íntimo de su ser. Asimilar el mensaje de la Palabra es un requisito imprescindible para todo predicador. La Palabra debe afectar primero a la propia persona antes de comunicárselo a otros. </a:t>
            </a:r>
          </a:p>
          <a:p>
            <a:pPr algn="just">
              <a:lnSpc>
                <a:spcPct val="90000"/>
              </a:lnSpc>
            </a:pPr>
            <a:endParaRPr lang="es-ES" sz="2000" dirty="0"/>
          </a:p>
          <a:p>
            <a:pPr algn="just">
              <a:lnSpc>
                <a:spcPct val="90000"/>
              </a:lnSpc>
            </a:pP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99702" y="1916832"/>
            <a:ext cx="2902521" cy="3960732"/>
          </a:xfrm>
          <a:prstGeom prst="rect">
            <a:avLst/>
          </a:prstGeom>
        </p:spPr>
      </p:pic>
    </p:spTree>
    <p:extLst>
      <p:ext uri="{BB962C8B-B14F-4D97-AF65-F5344CB8AC3E}">
        <p14:creationId xmlns:p14="http://schemas.microsoft.com/office/powerpoint/2010/main" xmlns="" val="188329780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11</a:t>
            </a:fld>
            <a:endParaRPr lang="es-ES" noProof="0" dirty="0"/>
          </a:p>
        </p:txBody>
      </p:sp>
      <p:sp>
        <p:nvSpPr>
          <p:cNvPr id="2" name="CuadroTexto 1"/>
          <p:cNvSpPr txBox="1"/>
          <p:nvPr/>
        </p:nvSpPr>
        <p:spPr>
          <a:xfrm>
            <a:off x="4870276" y="1557715"/>
            <a:ext cx="6516725" cy="4801314"/>
          </a:xfrm>
          <a:prstGeom prst="rect">
            <a:avLst/>
          </a:prstGeom>
          <a:noFill/>
        </p:spPr>
        <p:txBody>
          <a:bodyPr wrap="square" rtlCol="0">
            <a:spAutoFit/>
          </a:bodyPr>
          <a:lstStyle/>
          <a:p>
            <a:pPr algn="just">
              <a:lnSpc>
                <a:spcPct val="90000"/>
              </a:lnSpc>
            </a:pPr>
            <a:r>
              <a:rPr lang="es-ES" sz="2000" b="1" dirty="0">
                <a:effectLst>
                  <a:outerShdw blurRad="38100" dist="38100" dir="2700000" algn="tl">
                    <a:srgbClr val="000000">
                      <a:alpha val="43137"/>
                    </a:srgbClr>
                  </a:outerShdw>
                </a:effectLst>
              </a:rPr>
              <a:t>"Te amargará el vientre, pero en tu boca será dulce como la miel".</a:t>
            </a:r>
          </a:p>
          <a:p>
            <a:pPr algn="just">
              <a:lnSpc>
                <a:spcPct val="90000"/>
              </a:lnSpc>
            </a:pPr>
            <a:r>
              <a:rPr lang="es-ES" sz="2000" dirty="0"/>
              <a:t>El sabor amargo seguramente porque el mensaje que contenía el librito estaba relacionado con los juicios inminentes que se cernían sobre los impíos a causa de su rebeldía y desobediencia. Pero le resultaría dulce, puesto que trataba del amor de Dios y porque anuncia la inminente victoria y el establecimiento definitivo del reino de Cristo. </a:t>
            </a:r>
            <a:endParaRPr lang="es-ES" sz="2000" dirty="0" smtClean="0"/>
          </a:p>
          <a:p>
            <a:pPr algn="just">
              <a:lnSpc>
                <a:spcPct val="90000"/>
              </a:lnSpc>
            </a:pPr>
            <a:r>
              <a:rPr lang="es-ES" sz="2000" b="1" dirty="0" smtClean="0">
                <a:effectLst>
                  <a:outerShdw blurRad="38100" dist="38100" dir="2700000" algn="tl">
                    <a:srgbClr val="000000">
                      <a:alpha val="43137"/>
                    </a:srgbClr>
                  </a:outerShdw>
                </a:effectLst>
              </a:rPr>
              <a:t>"</a:t>
            </a:r>
            <a:r>
              <a:rPr lang="es-ES" sz="2000" b="1" dirty="0">
                <a:effectLst>
                  <a:outerShdw blurRad="38100" dist="38100" dir="2700000" algn="tl">
                    <a:srgbClr val="000000">
                      <a:alpha val="43137"/>
                    </a:srgbClr>
                  </a:outerShdw>
                </a:effectLst>
              </a:rPr>
              <a:t>Entonces tomé el librito de la mano del ángel, y lo comí; y era dulce en mi boca como la miel, pero cuando lo hube comido, amargó mi vientre".</a:t>
            </a:r>
          </a:p>
          <a:p>
            <a:pPr algn="just">
              <a:lnSpc>
                <a:spcPct val="90000"/>
              </a:lnSpc>
            </a:pPr>
            <a:r>
              <a:rPr lang="es-ES" sz="2000" dirty="0"/>
              <a:t>"</a:t>
            </a:r>
            <a:r>
              <a:rPr lang="es-ES" sz="2000" b="1" dirty="0">
                <a:effectLst>
                  <a:outerShdw blurRad="38100" dist="38100" dir="2700000" algn="tl">
                    <a:srgbClr val="000000">
                      <a:alpha val="43137"/>
                    </a:srgbClr>
                  </a:outerShdw>
                </a:effectLst>
              </a:rPr>
              <a:t>Es necesario que profetices otra vez sobre muchos pueblos, naciones, lenguas y reyes". </a:t>
            </a:r>
            <a:r>
              <a:rPr lang="es-ES" sz="2000" dirty="0"/>
              <a:t>Habiendo digerido la Palabra de Dios, debía profetizar nuevamente a todas las naciones.  Era necesaria una mayor insistencia si fuera posible.</a:t>
            </a:r>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3813" y="2060848"/>
            <a:ext cx="3465385" cy="3960440"/>
          </a:xfrm>
          <a:prstGeom prst="rect">
            <a:avLst/>
          </a:prstGeom>
        </p:spPr>
      </p:pic>
    </p:spTree>
    <p:extLst>
      <p:ext uri="{BB962C8B-B14F-4D97-AF65-F5344CB8AC3E}">
        <p14:creationId xmlns:p14="http://schemas.microsoft.com/office/powerpoint/2010/main" xmlns="" val="517988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12</a:t>
            </a:fld>
            <a:endParaRPr lang="es-ES" noProof="0" dirty="0"/>
          </a:p>
        </p:txBody>
      </p:sp>
      <p:sp>
        <p:nvSpPr>
          <p:cNvPr id="3" name="CuadroTexto 2"/>
          <p:cNvSpPr txBox="1"/>
          <p:nvPr/>
        </p:nvSpPr>
        <p:spPr>
          <a:xfrm>
            <a:off x="1485900" y="1844824"/>
            <a:ext cx="9865096" cy="3970318"/>
          </a:xfrm>
          <a:prstGeom prst="rect">
            <a:avLst/>
          </a:prstGeom>
          <a:noFill/>
        </p:spPr>
        <p:txBody>
          <a:bodyPr wrap="square" rtlCol="0">
            <a:spAutoFit/>
          </a:bodyPr>
          <a:lstStyle/>
          <a:p>
            <a:pPr algn="ctr">
              <a:lnSpc>
                <a:spcPct val="90000"/>
              </a:lnSpc>
            </a:pPr>
            <a:r>
              <a:rPr lang="es-ES" sz="2800" b="1" dirty="0" smtClean="0">
                <a:effectLst>
                  <a:outerShdw blurRad="38100" dist="38100" dir="2700000" algn="tl">
                    <a:srgbClr val="000000">
                      <a:alpha val="43137"/>
                    </a:srgbClr>
                  </a:outerShdw>
                </a:effectLst>
              </a:rPr>
              <a:t>LA APOCALÍPTICA</a:t>
            </a:r>
          </a:p>
          <a:p>
            <a:pPr algn="just">
              <a:lnSpc>
                <a:spcPct val="90000"/>
              </a:lnSpc>
            </a:pPr>
            <a:endParaRPr lang="es-ES" dirty="0"/>
          </a:p>
          <a:p>
            <a:pPr algn="just">
              <a:lnSpc>
                <a:spcPct val="90000"/>
              </a:lnSpc>
            </a:pPr>
            <a:r>
              <a:rPr lang="es-ES" dirty="0" smtClean="0"/>
              <a:t>El Apocalipsis forma parte del “movimiento apocalíptico, grupo de escritos de una corriente de pensamiento social y religioso.</a:t>
            </a:r>
          </a:p>
          <a:p>
            <a:pPr algn="just">
              <a:lnSpc>
                <a:spcPct val="90000"/>
              </a:lnSpc>
            </a:pPr>
            <a:endParaRPr lang="es-ES" dirty="0"/>
          </a:p>
          <a:p>
            <a:pPr algn="just">
              <a:lnSpc>
                <a:spcPct val="90000"/>
              </a:lnSpc>
            </a:pPr>
            <a:r>
              <a:rPr lang="es-ES" dirty="0" smtClean="0"/>
              <a:t>Floreció entre el siglo II a.C. y el II d.C., tanto en ambientes judíos como cristianos, dejando una considerable cantidad de escritos, la mayoría de ellos apócrifos.</a:t>
            </a:r>
          </a:p>
          <a:p>
            <a:pPr algn="just">
              <a:lnSpc>
                <a:spcPct val="90000"/>
              </a:lnSpc>
            </a:pPr>
            <a:endParaRPr lang="es-ES" dirty="0"/>
          </a:p>
          <a:p>
            <a:pPr algn="just">
              <a:lnSpc>
                <a:spcPct val="90000"/>
              </a:lnSpc>
            </a:pPr>
            <a:r>
              <a:rPr lang="es-ES" dirty="0" smtClean="0"/>
              <a:t>En la Biblia se encuentra junto al Apocalipsis el Libro de Daniel. Aunque tiene influencias en los Evangelios y en las Cartas de San Pablo.</a:t>
            </a:r>
          </a:p>
          <a:p>
            <a:pPr algn="just">
              <a:lnSpc>
                <a:spcPct val="90000"/>
              </a:lnSpc>
            </a:pPr>
            <a:endParaRPr lang="es-ES" dirty="0"/>
          </a:p>
          <a:p>
            <a:pPr algn="just">
              <a:lnSpc>
                <a:spcPct val="90000"/>
              </a:lnSpc>
            </a:pPr>
            <a:r>
              <a:rPr lang="es-ES" dirty="0" smtClean="0"/>
              <a:t>Se desarrolla siempre en tiempos de crisis extrema y de caos a todos los niveles.</a:t>
            </a:r>
          </a:p>
          <a:p>
            <a:pPr algn="just">
              <a:lnSpc>
                <a:spcPct val="90000"/>
              </a:lnSpc>
            </a:pPr>
            <a:endParaRPr lang="es-ES" dirty="0"/>
          </a:p>
          <a:p>
            <a:pPr algn="just">
              <a:lnSpc>
                <a:spcPct val="90000"/>
              </a:lnSpc>
            </a:pPr>
            <a:r>
              <a:rPr lang="es-ES" dirty="0" smtClean="0"/>
              <a:t>Frente a esas situaciones la Apocalíptica trata de lanzar un mensaje de consuelo y esperanza, animar la resistencia y sostener la lucha de la comunidad</a:t>
            </a:r>
            <a:endParaRPr lang="es-ES" dirty="0"/>
          </a:p>
        </p:txBody>
      </p:sp>
    </p:spTree>
    <p:extLst>
      <p:ext uri="{BB962C8B-B14F-4D97-AF65-F5344CB8AC3E}">
        <p14:creationId xmlns:p14="http://schemas.microsoft.com/office/powerpoint/2010/main" xmlns="" val="306613175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13</a:t>
            </a:fld>
            <a:endParaRPr lang="es-ES" noProof="0" dirty="0"/>
          </a:p>
        </p:txBody>
      </p:sp>
      <p:sp>
        <p:nvSpPr>
          <p:cNvPr id="2" name="CuadroTexto 1"/>
          <p:cNvSpPr txBox="1"/>
          <p:nvPr/>
        </p:nvSpPr>
        <p:spPr>
          <a:xfrm>
            <a:off x="1293813" y="1772816"/>
            <a:ext cx="10129191" cy="4662815"/>
          </a:xfrm>
          <a:prstGeom prst="rect">
            <a:avLst/>
          </a:prstGeom>
          <a:noFill/>
        </p:spPr>
        <p:txBody>
          <a:bodyPr wrap="square" rtlCol="0">
            <a:spAutoFit/>
          </a:bodyPr>
          <a:lstStyle/>
          <a:p>
            <a:pPr algn="just">
              <a:lnSpc>
                <a:spcPct val="90000"/>
              </a:lnSpc>
            </a:pPr>
            <a:r>
              <a:rPr lang="es-ES" sz="2200" dirty="0" smtClean="0"/>
              <a:t>Utiliza su  propio lenguaje, que es ambiguo, enigmático y oscuro, lleno de expresiones misteriosas, que es preciso descifrar.</a:t>
            </a:r>
          </a:p>
          <a:p>
            <a:pPr algn="just">
              <a:lnSpc>
                <a:spcPct val="90000"/>
              </a:lnSpc>
            </a:pPr>
            <a:endParaRPr lang="es-ES" sz="2200" dirty="0"/>
          </a:p>
          <a:p>
            <a:pPr algn="just">
              <a:lnSpc>
                <a:spcPct val="90000"/>
              </a:lnSpc>
            </a:pPr>
            <a:r>
              <a:rPr lang="es-ES" sz="2200" dirty="0" smtClean="0"/>
              <a:t>El universo apocalíptico está lleno de extraños personajes, de seres terrestres y celestiales. Pero por encima de todo ello siempre aparece Dios, como señor y soberano de todo, que tiene en sus manos el destino del Cosmos y desvela sus designios de salvación sobre la historia humana.</a:t>
            </a:r>
          </a:p>
          <a:p>
            <a:pPr algn="just">
              <a:lnSpc>
                <a:spcPct val="90000"/>
              </a:lnSpc>
            </a:pPr>
            <a:endParaRPr lang="es-ES" sz="2200" dirty="0"/>
          </a:p>
          <a:p>
            <a:pPr algn="just">
              <a:lnSpc>
                <a:spcPct val="90000"/>
              </a:lnSpc>
            </a:pPr>
            <a:r>
              <a:rPr lang="es-ES" sz="2200" dirty="0" smtClean="0"/>
              <a:t>Lo hace mediante visiones, éxtasis y sueños, encarga la misión de ponerlos por escrito, sellarlos y ocultarlos hasta el momento oportuno der darlos a conocer abiertamente.</a:t>
            </a:r>
          </a:p>
          <a:p>
            <a:pPr algn="just">
              <a:lnSpc>
                <a:spcPct val="90000"/>
              </a:lnSpc>
            </a:pPr>
            <a:endParaRPr lang="es-ES" sz="2200" dirty="0"/>
          </a:p>
          <a:p>
            <a:pPr algn="just">
              <a:lnSpc>
                <a:spcPct val="90000"/>
              </a:lnSpc>
            </a:pPr>
            <a:r>
              <a:rPr lang="es-ES" sz="2200" dirty="0" smtClean="0"/>
              <a:t>Se suele utilizar la PSEUDONIMÍA, que consiste en firmar los escritos con el nombre de algún famoso antepasado del pueblo. Así se presentan como visiones del futuro, se les da autoridad y se da credibilidad a lo que se dice</a:t>
            </a:r>
            <a:endParaRPr lang="es-ES" sz="2200" dirty="0"/>
          </a:p>
        </p:txBody>
      </p:sp>
    </p:spTree>
    <p:extLst>
      <p:ext uri="{BB962C8B-B14F-4D97-AF65-F5344CB8AC3E}">
        <p14:creationId xmlns:p14="http://schemas.microsoft.com/office/powerpoint/2010/main" xmlns="" val="408942723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10, 1-11</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smtClean="0"/>
              <a:t>"1.Vi </a:t>
            </a:r>
            <a:r>
              <a:rPr lang="es-ES" sz="1900" b="1" dirty="0"/>
              <a:t>también a otro </a:t>
            </a:r>
            <a:r>
              <a:rPr lang="es-ES" sz="1900" b="1" dirty="0" smtClean="0"/>
              <a:t>Ángel </a:t>
            </a:r>
            <a:r>
              <a:rPr lang="es-ES" sz="1900" b="1" dirty="0"/>
              <a:t>poderoso, que bajaba del cielo envuelto en una nube, con el </a:t>
            </a:r>
            <a:r>
              <a:rPr lang="es-ES" sz="1900" b="1" dirty="0" smtClean="0"/>
              <a:t>arcoíris </a:t>
            </a:r>
            <a:r>
              <a:rPr lang="es-ES" sz="1900" b="1" dirty="0"/>
              <a:t>sobre su cabeza, su rostro como el sol y sus piernas como columnas de fuego</a:t>
            </a:r>
            <a:r>
              <a:rPr lang="es-ES" sz="1900" b="1" dirty="0" smtClean="0"/>
              <a:t>. </a:t>
            </a:r>
            <a:r>
              <a:rPr lang="es-ES" sz="1900" b="1" dirty="0"/>
              <a:t>2.En su mano tenía un librito abierto. Puso el pie derecho sobre el mar y izquierdo sobre la tierra, 3.y gritó con fuerte voz, como ruge el león. Y cuando gritó, siete truenos hicieron oír su fragor. 4.Apenas hicieron oír su voz los siete truenos, me </a:t>
            </a:r>
            <a:r>
              <a:rPr lang="es-ES" sz="1900" b="1" dirty="0" smtClean="0"/>
              <a:t>disponía </a:t>
            </a:r>
            <a:r>
              <a:rPr lang="es-ES" sz="1900" b="1" dirty="0"/>
              <a:t>a escribir, cuando oí una voz del cielo que decía: « Sella lo que han dicho los siete truenos y no lo escribas». 5.Entonces el </a:t>
            </a:r>
            <a:r>
              <a:rPr lang="es-ES" sz="1900" b="1" dirty="0" smtClean="0"/>
              <a:t>Ángel </a:t>
            </a:r>
            <a:r>
              <a:rPr lang="es-ES" sz="1900" b="1" dirty="0"/>
              <a:t>que había visto yo de pie sobre el mar y la tierra, levantó al cielo su mano derecha </a:t>
            </a:r>
            <a:r>
              <a:rPr lang="es-ES" sz="1900" b="1" dirty="0" smtClean="0"/>
              <a:t> </a:t>
            </a:r>
            <a:r>
              <a:rPr lang="es-ES" sz="1900" b="1" dirty="0"/>
              <a:t>6.y juró por el que vive por los siglos de los siglos, el que creó el cielo y cuanto hay en él, la tierra y cuanto hay en ella, el mar y cuanto hay en él: «¡Ya no habrá dilación! 7.sino que en los días en que se oiga la voz del séptimo </a:t>
            </a:r>
            <a:r>
              <a:rPr lang="es-ES" sz="1900" b="1" dirty="0" smtClean="0"/>
              <a:t>Ángel, </a:t>
            </a:r>
            <a:r>
              <a:rPr lang="es-ES" sz="1900" b="1" dirty="0"/>
              <a:t>cuando se ponga a tocar la trompeta, se habrá consumado el Misterio de Dios, según lo había anunciado como buena nueva a sus siervos los profetas.» 8.Y la voz de cielo que yo había oído me habló otra vez y me dijo: «Vete, toma el librito que está abierto en la mano del </a:t>
            </a:r>
            <a:r>
              <a:rPr lang="es-ES" sz="1900" b="1" dirty="0" smtClean="0"/>
              <a:t>Ángel, </a:t>
            </a:r>
            <a:r>
              <a:rPr lang="es-ES" sz="1900" b="1" dirty="0"/>
              <a:t>el que está de pie sobre el mar y sobre la tierra.» 9.Fui donde el </a:t>
            </a:r>
            <a:r>
              <a:rPr lang="es-ES" sz="1900" b="1" dirty="0" smtClean="0"/>
              <a:t>Ángel </a:t>
            </a:r>
            <a:r>
              <a:rPr lang="es-ES" sz="1900" b="1" dirty="0"/>
              <a:t>y le dije que me diera el librito. Y me dice: «Toma, devóralo; te amargará las </a:t>
            </a:r>
            <a:r>
              <a:rPr lang="es-ES" sz="1900" b="1" dirty="0" smtClean="0"/>
              <a:t>entrañas, </a:t>
            </a:r>
            <a:r>
              <a:rPr lang="es-ES" sz="1900" b="1" dirty="0"/>
              <a:t>pero en tu boca será dulce como la miel.» 10.Tomé el librito de la mano del </a:t>
            </a:r>
            <a:r>
              <a:rPr lang="es-ES" sz="1900" b="1" dirty="0" smtClean="0"/>
              <a:t>Ángel </a:t>
            </a:r>
            <a:r>
              <a:rPr lang="es-ES" sz="1900" b="1" dirty="0"/>
              <a:t>y lo devoré; y fue mi boca dulce como la miel; pero, cuando lo comí, se me amargaron las entrañas. 11.Entonces me dicen: «Tienes que profetizar otra vez contra muchos pueblos, naciones, lenguas y reyes</a:t>
            </a:r>
            <a:r>
              <a:rPr lang="es-ES" sz="1900" b="1" dirty="0" smtClean="0"/>
              <a:t>.»"</a:t>
            </a: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088633" cy="4495800"/>
          </a:xfrm>
        </p:spPr>
        <p:txBody>
          <a:bodyPr rtlCol="0">
            <a:normAutofit/>
          </a:bodyPr>
          <a:lstStyle/>
          <a:p>
            <a:pPr marL="0" indent="0" algn="just">
              <a:buNone/>
            </a:pPr>
            <a:r>
              <a:rPr lang="es-ES" b="1" dirty="0"/>
              <a:t>Al igual que pasó antes de que se abriera el séptimo </a:t>
            </a:r>
            <a:r>
              <a:rPr lang="es-ES" b="1" dirty="0" smtClean="0"/>
              <a:t>sello, </a:t>
            </a:r>
            <a:r>
              <a:rPr lang="es-ES" b="1" dirty="0"/>
              <a:t>se interrumpe el curso de los acontecimientos para mostrarnos dos visiones intermedias que retrasan el toque de la última trompeta, que no tendrá lugar hasta </a:t>
            </a:r>
            <a:r>
              <a:rPr lang="es-ES" b="1" dirty="0" smtClean="0"/>
              <a:t>Ap 11, 15.</a:t>
            </a:r>
          </a:p>
          <a:p>
            <a:pPr marL="0" indent="0" algn="just">
              <a:buNone/>
            </a:pPr>
            <a:r>
              <a:rPr lang="es-ES" b="1" dirty="0"/>
              <a:t>Esta demora de Dios proporcionará a los hombres una de sus últimas oportunidades para arrepentirse. </a:t>
            </a:r>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3</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77789" y="2924944"/>
            <a:ext cx="4592510" cy="2952328"/>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860551"/>
            <a:ext cx="5088633" cy="4495800"/>
          </a:xfrm>
        </p:spPr>
        <p:txBody>
          <a:bodyPr rtlCol="0">
            <a:normAutofit fontScale="92500"/>
          </a:bodyPr>
          <a:lstStyle/>
          <a:p>
            <a:pPr marL="0" indent="0" algn="ctr">
              <a:buNone/>
            </a:pPr>
            <a:r>
              <a:rPr lang="es-ES" b="1" dirty="0" smtClean="0">
                <a:effectLst>
                  <a:outerShdw blurRad="38100" dist="38100" dir="2700000" algn="tl">
                    <a:srgbClr val="000000">
                      <a:alpha val="43137"/>
                    </a:srgbClr>
                  </a:outerShdw>
                </a:effectLst>
              </a:rPr>
              <a:t>LA DESCRIPCIÓN DEL ÁNGEL</a:t>
            </a:r>
          </a:p>
          <a:p>
            <a:pPr marL="0" indent="0" algn="just">
              <a:buNone/>
            </a:pPr>
            <a:r>
              <a:rPr lang="es-ES" b="1" dirty="0" smtClean="0"/>
              <a:t>Dios </a:t>
            </a:r>
            <a:r>
              <a:rPr lang="es-ES" b="1" dirty="0"/>
              <a:t>utiliza a un ángel, que vamos a encontramos por primera vez descrito de forma bastante detallada.</a:t>
            </a:r>
          </a:p>
          <a:p>
            <a:pPr marL="0" indent="0" algn="just">
              <a:buNone/>
            </a:pPr>
            <a:r>
              <a:rPr lang="es-ES" b="1" dirty="0"/>
              <a:t>E</a:t>
            </a:r>
            <a:r>
              <a:rPr lang="es-ES" b="1" dirty="0" smtClean="0"/>
              <a:t>ste </a:t>
            </a:r>
            <a:r>
              <a:rPr lang="es-ES" b="1" dirty="0"/>
              <a:t>ángel desciende del cielo, lo que indica que el escenario de esta nueva visión vuelve a ser la tierra. </a:t>
            </a:r>
          </a:p>
          <a:p>
            <a:pPr marL="0" indent="0" algn="just">
              <a:buNone/>
            </a:pPr>
            <a:r>
              <a:rPr lang="es-ES" b="1" dirty="0" smtClean="0"/>
              <a:t>Es </a:t>
            </a:r>
            <a:r>
              <a:rPr lang="es-ES" b="1" dirty="0"/>
              <a:t>"otro ángel fuerte". Como el que pregonaba a gran voz: ¿Quién es digno de abrir el libro y desatar sus sellos?".</a:t>
            </a:r>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5" name="Imagen 4"/>
          <p:cNvPicPr>
            <a:picLocks noChangeAspect="1"/>
          </p:cNvPicPr>
          <p:nvPr/>
        </p:nvPicPr>
        <p:blipFill rotWithShape="1">
          <a:blip r:embed="rId3">
            <a:extLst>
              <a:ext uri="{28A0092B-C50C-407E-A947-70E740481C1C}">
                <a14:useLocalDpi xmlns:a14="http://schemas.microsoft.com/office/drawing/2010/main" xmlns="" val="0"/>
              </a:ext>
            </a:extLst>
          </a:blip>
          <a:srcRect l="58757" t="22722" r="9135" b="7135"/>
          <a:stretch/>
        </p:blipFill>
        <p:spPr>
          <a:xfrm>
            <a:off x="8051225" y="1860551"/>
            <a:ext cx="2552282" cy="4176464"/>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1628800"/>
            <a:ext cx="7272808" cy="5263133"/>
          </a:xfrm>
        </p:spPr>
        <p:txBody>
          <a:bodyPr rtlCol="0">
            <a:normAutofit fontScale="92500" lnSpcReduction="20000"/>
          </a:bodyPr>
          <a:lstStyle/>
          <a:p>
            <a:pPr marL="0" indent="0" algn="just">
              <a:buNone/>
            </a:pPr>
            <a:r>
              <a:rPr lang="es-ES" b="1" dirty="0">
                <a:effectLst>
                  <a:outerShdw blurRad="38100" dist="38100" dir="2700000" algn="tl">
                    <a:srgbClr val="000000">
                      <a:alpha val="43137"/>
                    </a:srgbClr>
                  </a:outerShdw>
                </a:effectLst>
              </a:rPr>
              <a:t>“Envuelto en una nube". </a:t>
            </a:r>
          </a:p>
          <a:p>
            <a:pPr marL="0" indent="0" algn="just">
              <a:buNone/>
            </a:pPr>
            <a:r>
              <a:rPr lang="es-ES" b="1" dirty="0" smtClean="0"/>
              <a:t>1.Viste </a:t>
            </a:r>
            <a:r>
              <a:rPr lang="es-ES" b="1" dirty="0"/>
              <a:t>el ropaje del cielo sobre sus poderosos hombros, lo que nos indicaría su colosal tamaño. </a:t>
            </a:r>
          </a:p>
          <a:p>
            <a:pPr marL="0" indent="0" algn="just">
              <a:buNone/>
            </a:pPr>
            <a:r>
              <a:rPr lang="es-ES" b="1" dirty="0" smtClean="0"/>
              <a:t>2.Usa </a:t>
            </a:r>
            <a:r>
              <a:rPr lang="es-ES" b="1" dirty="0"/>
              <a:t>el mismo "vehículo oficial" de Dios ("El que pone las nubes por su carroza, el que anda sobre las alas del viento" (Sal 104:3)). </a:t>
            </a:r>
          </a:p>
          <a:p>
            <a:pPr marL="0" indent="0" algn="just">
              <a:buNone/>
            </a:pPr>
            <a:r>
              <a:rPr lang="es-ES" b="1" dirty="0" smtClean="0"/>
              <a:t>3.Esta nube se relaciona </a:t>
            </a:r>
            <a:r>
              <a:rPr lang="es-ES" b="1" dirty="0"/>
              <a:t>con aquella </a:t>
            </a:r>
            <a:r>
              <a:rPr lang="es-ES" b="1" dirty="0" smtClean="0"/>
              <a:t>en </a:t>
            </a:r>
            <a:r>
              <a:rPr lang="es-ES" b="1" dirty="0"/>
              <a:t>la que Cristo vendrá a juzgar a este mundo en su segunda venida en gloria </a:t>
            </a:r>
          </a:p>
          <a:p>
            <a:pPr marL="0" indent="0" algn="just">
              <a:buNone/>
            </a:pPr>
            <a:r>
              <a:rPr lang="es-ES" b="1" dirty="0">
                <a:effectLst>
                  <a:outerShdw blurRad="38100" dist="38100" dir="2700000" algn="tl">
                    <a:srgbClr val="000000">
                      <a:alpha val="43137"/>
                    </a:srgbClr>
                  </a:outerShdw>
                </a:effectLst>
              </a:rPr>
              <a:t>"el arco iris sobre su cabeza", </a:t>
            </a:r>
            <a:r>
              <a:rPr lang="es-ES" b="1" dirty="0"/>
              <a:t>el arco iris evoca el pacto de Dios con Noé, por medio del cual Dios manifestó su gracia y prometió no volver a destruir la tierra mediante un diluvio </a:t>
            </a:r>
            <a:r>
              <a:rPr lang="es-ES" b="1" dirty="0" smtClean="0"/>
              <a:t>(La </a:t>
            </a:r>
            <a:r>
              <a:rPr lang="es-ES" b="1" dirty="0"/>
              <a:t>combinación de la nube como un símbolo de juicio y el arco iris como una señal de la fidelidad de Dios a sus promesas, nos recuerdan una vez más la misericordia de Dios en medio del juicio.</a:t>
            </a:r>
          </a:p>
          <a:p>
            <a:pPr marL="0" indent="0" algn="just">
              <a:buNone/>
            </a:pP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5</a:t>
            </a:fld>
            <a:endParaRPr lang="es-ES" noProof="0" dirty="0"/>
          </a:p>
        </p:txBody>
      </p:sp>
      <p:pic>
        <p:nvPicPr>
          <p:cNvPr id="4" name="Imagen 3"/>
          <p:cNvPicPr>
            <a:picLocks noChangeAspect="1"/>
          </p:cNvPicPr>
          <p:nvPr/>
        </p:nvPicPr>
        <p:blipFill>
          <a:blip r:embed="rId3"/>
          <a:stretch>
            <a:fillRect/>
          </a:stretch>
        </p:blipFill>
        <p:spPr>
          <a:xfrm>
            <a:off x="1293813" y="1988840"/>
            <a:ext cx="3276914" cy="3930189"/>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6</a:t>
            </a:fld>
            <a:endParaRPr lang="es-ES" noProof="0" dirty="0"/>
          </a:p>
        </p:txBody>
      </p:sp>
      <p:sp>
        <p:nvSpPr>
          <p:cNvPr id="2" name="CuadroTexto 1"/>
          <p:cNvSpPr txBox="1"/>
          <p:nvPr/>
        </p:nvSpPr>
        <p:spPr>
          <a:xfrm>
            <a:off x="1197868" y="1772816"/>
            <a:ext cx="5184576" cy="4662815"/>
          </a:xfrm>
          <a:prstGeom prst="rect">
            <a:avLst/>
          </a:prstGeom>
          <a:noFill/>
        </p:spPr>
        <p:txBody>
          <a:bodyPr wrap="square" rtlCol="0">
            <a:spAutoFit/>
          </a:bodyPr>
          <a:lstStyle/>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2400" dirty="0" smtClean="0">
                <a:effectLst>
                  <a:outerShdw blurRad="38100" dist="38100" dir="2700000" algn="tl">
                    <a:srgbClr val="000000">
                      <a:alpha val="43137"/>
                    </a:srgbClr>
                  </a:outerShdw>
                </a:effectLst>
              </a:rPr>
              <a:t>"</a:t>
            </a:r>
            <a:r>
              <a:rPr lang="es-ES" sz="2400" dirty="0">
                <a:effectLst>
                  <a:outerShdw blurRad="38100" dist="38100" dir="2700000" algn="tl">
                    <a:srgbClr val="000000">
                      <a:alpha val="43137"/>
                    </a:srgbClr>
                  </a:outerShdw>
                </a:effectLst>
              </a:rPr>
              <a:t>su rostro era como el sol". </a:t>
            </a:r>
            <a:endParaRPr lang="es-ES" sz="2400" dirty="0" smtClean="0">
              <a:effectLst>
                <a:outerShdw blurRad="38100" dist="38100" dir="2700000" algn="tl">
                  <a:srgbClr val="000000">
                    <a:alpha val="43137"/>
                  </a:srgbClr>
                </a:outerShdw>
              </a:effectLst>
            </a:endParaRPr>
          </a:p>
          <a:p>
            <a:pPr algn="just">
              <a:lnSpc>
                <a:spcPct val="90000"/>
              </a:lnSpc>
            </a:pPr>
            <a:r>
              <a:rPr lang="es-ES" sz="2400" dirty="0" smtClean="0"/>
              <a:t>Reflejo </a:t>
            </a:r>
            <a:r>
              <a:rPr lang="es-ES" sz="2400" dirty="0"/>
              <a:t>de la </a:t>
            </a:r>
            <a:r>
              <a:rPr lang="es-ES" sz="2400" dirty="0" smtClean="0"/>
              <a:t>de Jesucristo.</a:t>
            </a:r>
          </a:p>
          <a:p>
            <a:pPr algn="just">
              <a:lnSpc>
                <a:spcPct val="90000"/>
              </a:lnSpc>
            </a:pPr>
            <a:endParaRPr lang="es-ES" sz="2400" dirty="0"/>
          </a:p>
          <a:p>
            <a:pPr algn="just">
              <a:lnSpc>
                <a:spcPct val="90000"/>
              </a:lnSpc>
            </a:pPr>
            <a:r>
              <a:rPr lang="es-ES" sz="2400" dirty="0">
                <a:effectLst>
                  <a:outerShdw blurRad="38100" dist="38100" dir="2700000" algn="tl">
                    <a:srgbClr val="000000">
                      <a:alpha val="43137"/>
                    </a:srgbClr>
                  </a:outerShdw>
                </a:effectLst>
              </a:rPr>
              <a:t>"sus pies como columnas de fuego"</a:t>
            </a:r>
            <a:r>
              <a:rPr lang="es-ES" sz="2400" dirty="0"/>
              <a:t>; firmes, estables, resplandeciendo de hermosura y fuerza. Se relaciona con la "columna de fuego" con la que Dios acompañó a Israel en su peregrinaje por el desierto, </a:t>
            </a:r>
            <a:r>
              <a:rPr lang="es-ES" sz="2400" dirty="0" smtClean="0"/>
              <a:t>sugiere </a:t>
            </a:r>
            <a:r>
              <a:rPr lang="es-ES" sz="2400" dirty="0"/>
              <a:t>la presencia de Dios con su pueblo y su protección.</a:t>
            </a:r>
          </a:p>
          <a:p>
            <a:pPr algn="just">
              <a:lnSpc>
                <a:spcPct val="90000"/>
              </a:lnSpc>
            </a:pPr>
            <a:endParaRPr lang="es-ES" sz="2400" dirty="0"/>
          </a:p>
          <a:p>
            <a:pPr algn="just">
              <a:lnSpc>
                <a:spcPct val="90000"/>
              </a:lnSpc>
            </a:pPr>
            <a:endParaRPr lang="es-ES" dirty="0"/>
          </a:p>
        </p:txBody>
      </p:sp>
      <p:pic>
        <p:nvPicPr>
          <p:cNvPr id="6" name="Imagen 5"/>
          <p:cNvPicPr>
            <a:picLocks noChangeAspect="1"/>
          </p:cNvPicPr>
          <p:nvPr/>
        </p:nvPicPr>
        <p:blipFill>
          <a:blip r:embed="rId3"/>
          <a:stretch>
            <a:fillRect/>
          </a:stretch>
        </p:blipFill>
        <p:spPr>
          <a:xfrm>
            <a:off x="7534572" y="1802507"/>
            <a:ext cx="3096344" cy="4289946"/>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
        <p:nvSpPr>
          <p:cNvPr id="2" name="CuadroTexto 1"/>
          <p:cNvSpPr txBox="1"/>
          <p:nvPr/>
        </p:nvSpPr>
        <p:spPr>
          <a:xfrm>
            <a:off x="1557908" y="1772816"/>
            <a:ext cx="4824536" cy="5327612"/>
          </a:xfrm>
          <a:prstGeom prst="rect">
            <a:avLst/>
          </a:prstGeom>
          <a:noFill/>
        </p:spPr>
        <p:txBody>
          <a:bodyPr wrap="square" rtlCol="0">
            <a:spAutoFit/>
          </a:bodyPr>
          <a:lstStyle/>
          <a:p>
            <a:pPr algn="just">
              <a:lnSpc>
                <a:spcPct val="90000"/>
              </a:lnSpc>
            </a:pPr>
            <a:r>
              <a:rPr lang="es-ES" sz="2400" dirty="0">
                <a:effectLst>
                  <a:outerShdw blurRad="38100" dist="38100" dir="2700000" algn="tl">
                    <a:srgbClr val="000000">
                      <a:alpha val="43137"/>
                    </a:srgbClr>
                  </a:outerShdw>
                </a:effectLst>
              </a:rPr>
              <a:t>"Un librito abierto", </a:t>
            </a:r>
            <a:r>
              <a:rPr lang="es-ES" sz="2400" dirty="0"/>
              <a:t>que más adelante se tendrá que comer, </a:t>
            </a:r>
            <a:r>
              <a:rPr lang="es-ES" sz="2400" dirty="0" smtClean="0"/>
              <a:t> está </a:t>
            </a:r>
            <a:r>
              <a:rPr lang="es-ES" sz="2400" dirty="0"/>
              <a:t>relacionado con el mensaje de la Palabra de Dios para los hombres de ese tiempo, quizá </a:t>
            </a:r>
            <a:r>
              <a:rPr lang="es-ES" sz="2400" dirty="0" smtClean="0"/>
              <a:t>con </a:t>
            </a:r>
            <a:r>
              <a:rPr lang="es-ES" sz="2400" dirty="0"/>
              <a:t>los juicios que todavía estaban por venir.</a:t>
            </a:r>
          </a:p>
          <a:p>
            <a:pPr algn="just">
              <a:lnSpc>
                <a:spcPct val="90000"/>
              </a:lnSpc>
            </a:pPr>
            <a:r>
              <a:rPr lang="es-ES" sz="2400" dirty="0" smtClean="0"/>
              <a:t>"</a:t>
            </a:r>
            <a:r>
              <a:rPr lang="es-ES" sz="2400" dirty="0">
                <a:effectLst>
                  <a:outerShdw blurRad="38100" dist="38100" dir="2700000" algn="tl">
                    <a:srgbClr val="000000">
                      <a:alpha val="43137"/>
                    </a:srgbClr>
                  </a:outerShdw>
                </a:effectLst>
              </a:rPr>
              <a:t>puso su pie derecho sobre el mar, y el izquierdo sobre la tierra" </a:t>
            </a:r>
            <a:r>
              <a:rPr lang="es-ES" sz="2400" dirty="0"/>
              <a:t>y </a:t>
            </a:r>
            <a:r>
              <a:rPr lang="es-ES" sz="2400" dirty="0">
                <a:effectLst>
                  <a:outerShdw blurRad="38100" dist="38100" dir="2700000" algn="tl">
                    <a:srgbClr val="000000">
                      <a:alpha val="43137"/>
                    </a:srgbClr>
                  </a:outerShdw>
                </a:effectLst>
              </a:rPr>
              <a:t>"levantó su mano al cielo"</a:t>
            </a:r>
            <a:r>
              <a:rPr lang="es-ES" sz="2400" dirty="0"/>
              <a:t>. Estaba tocando las tres partes del universo: la tierra, el mar y el cielo. Con </a:t>
            </a:r>
            <a:r>
              <a:rPr lang="es-ES" sz="2400" dirty="0" smtClean="0"/>
              <a:t>lo que quiere </a:t>
            </a:r>
            <a:r>
              <a:rPr lang="es-ES" sz="2400" dirty="0"/>
              <a:t>mostrar </a:t>
            </a:r>
            <a:r>
              <a:rPr lang="es-ES" sz="2400" dirty="0" smtClean="0"/>
              <a:t>su </a:t>
            </a:r>
            <a:r>
              <a:rPr lang="es-ES" sz="2400" dirty="0"/>
              <a:t>autoridad </a:t>
            </a:r>
            <a:r>
              <a:rPr lang="es-ES" sz="2400" dirty="0" smtClean="0"/>
              <a:t>y la del mensaje</a:t>
            </a:r>
            <a:r>
              <a:rPr lang="es-ES" sz="2400" dirty="0"/>
              <a:t>.</a:t>
            </a:r>
          </a:p>
          <a:p>
            <a:pPr algn="just">
              <a:lnSpc>
                <a:spcPct val="90000"/>
              </a:lnSpc>
            </a:pPr>
            <a:endParaRPr lang="es-ES" sz="2400" dirty="0"/>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90556" y="1927497"/>
            <a:ext cx="2664296" cy="1987975"/>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xmlns="" val="0"/>
              </a:ext>
            </a:extLst>
          </a:blip>
          <a:srcRect l="59136" t="12183" b="9879"/>
          <a:stretch/>
        </p:blipFill>
        <p:spPr>
          <a:xfrm>
            <a:off x="7849510" y="4164732"/>
            <a:ext cx="1746387" cy="2494839"/>
          </a:xfrm>
          <a:prstGeom prst="rect">
            <a:avLst/>
          </a:prstGeom>
        </p:spPr>
      </p:pic>
    </p:spTree>
    <p:extLst>
      <p:ext uri="{BB962C8B-B14F-4D97-AF65-F5344CB8AC3E}">
        <p14:creationId xmlns:p14="http://schemas.microsoft.com/office/powerpoint/2010/main" xmlns="" val="4594891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
        <p:nvSpPr>
          <p:cNvPr id="2" name="CuadroTexto 1"/>
          <p:cNvSpPr txBox="1"/>
          <p:nvPr/>
        </p:nvSpPr>
        <p:spPr>
          <a:xfrm>
            <a:off x="6562465" y="1557715"/>
            <a:ext cx="4824536" cy="5660011"/>
          </a:xfrm>
          <a:prstGeom prst="rect">
            <a:avLst/>
          </a:prstGeom>
          <a:noFill/>
        </p:spPr>
        <p:txBody>
          <a:bodyPr wrap="square" rtlCol="0">
            <a:spAutoFit/>
          </a:bodyPr>
          <a:lstStyle/>
          <a:p>
            <a:pPr algn="just">
              <a:lnSpc>
                <a:spcPct val="90000"/>
              </a:lnSpc>
            </a:pPr>
            <a:r>
              <a:rPr lang="es-ES" sz="2400" dirty="0">
                <a:effectLst>
                  <a:outerShdw blurRad="38100" dist="38100" dir="2700000" algn="tl">
                    <a:srgbClr val="000000">
                      <a:alpha val="43137"/>
                    </a:srgbClr>
                  </a:outerShdw>
                </a:effectLst>
              </a:rPr>
              <a:t>"clamó a gran voz, como ruge un león". </a:t>
            </a:r>
            <a:r>
              <a:rPr lang="es-ES" sz="2400" dirty="0"/>
              <a:t>Transmite el poder, majestad y autoridad de su </a:t>
            </a:r>
            <a:r>
              <a:rPr lang="es-ES" sz="2400" dirty="0" smtClean="0"/>
              <a:t>mensaje</a:t>
            </a:r>
          </a:p>
          <a:p>
            <a:pPr algn="just">
              <a:lnSpc>
                <a:spcPct val="90000"/>
              </a:lnSpc>
            </a:pPr>
            <a:endParaRPr lang="es-ES" sz="2400" dirty="0" smtClean="0"/>
          </a:p>
          <a:p>
            <a:pPr algn="just">
              <a:lnSpc>
                <a:spcPct val="90000"/>
              </a:lnSpc>
            </a:pPr>
            <a:r>
              <a:rPr lang="es-ES" sz="2400" dirty="0" smtClean="0">
                <a:effectLst>
                  <a:outerShdw blurRad="38100" dist="38100" dir="2700000" algn="tl">
                    <a:srgbClr val="000000">
                      <a:alpha val="43137"/>
                    </a:srgbClr>
                  </a:outerShdw>
                </a:effectLst>
              </a:rPr>
              <a:t>"cuando </a:t>
            </a:r>
            <a:r>
              <a:rPr lang="es-ES" sz="2400" dirty="0">
                <a:effectLst>
                  <a:outerShdw blurRad="38100" dist="38100" dir="2700000" algn="tl">
                    <a:srgbClr val="000000">
                      <a:alpha val="43137"/>
                    </a:srgbClr>
                  </a:outerShdw>
                </a:effectLst>
              </a:rPr>
              <a:t>hubo clamado, siete truenos emitieron sus voces". </a:t>
            </a:r>
            <a:endParaRPr lang="es-ES" sz="2400" dirty="0" smtClean="0">
              <a:effectLst>
                <a:outerShdw blurRad="38100" dist="38100" dir="2700000" algn="tl">
                  <a:srgbClr val="000000">
                    <a:alpha val="43137"/>
                  </a:srgbClr>
                </a:outerShdw>
              </a:effectLst>
            </a:endParaRPr>
          </a:p>
          <a:p>
            <a:pPr algn="just">
              <a:lnSpc>
                <a:spcPct val="90000"/>
              </a:lnSpc>
            </a:pPr>
            <a:endParaRPr lang="es-ES" sz="2400" dirty="0">
              <a:effectLst>
                <a:outerShdw blurRad="38100" dist="38100" dir="2700000" algn="tl">
                  <a:srgbClr val="000000">
                    <a:alpha val="43137"/>
                  </a:srgbClr>
                </a:outerShdw>
              </a:effectLst>
            </a:endParaRPr>
          </a:p>
          <a:p>
            <a:pPr algn="just">
              <a:lnSpc>
                <a:spcPct val="90000"/>
              </a:lnSpc>
            </a:pPr>
            <a:r>
              <a:rPr lang="es-ES" sz="2400" dirty="0" smtClean="0"/>
              <a:t>El </a:t>
            </a:r>
            <a:r>
              <a:rPr lang="es-ES" sz="2400" dirty="0"/>
              <a:t>número "siete" nos habla nuevamente de plenitud, de algo </a:t>
            </a:r>
            <a:r>
              <a:rPr lang="es-ES" sz="2400" dirty="0" smtClean="0"/>
              <a:t>finalizado, </a:t>
            </a:r>
            <a:r>
              <a:rPr lang="es-ES" sz="2400" dirty="0"/>
              <a:t>los truenos [[voz de Dios]] podemos </a:t>
            </a:r>
            <a:r>
              <a:rPr lang="es-ES" sz="2400" dirty="0" smtClean="0"/>
              <a:t>interpretarlos </a:t>
            </a:r>
            <a:r>
              <a:rPr lang="es-ES" sz="2400" dirty="0"/>
              <a:t>como la aprobación divina a la misión del ángel fuerte o con el juicio de Dios</a:t>
            </a:r>
          </a:p>
          <a:p>
            <a:pPr algn="just">
              <a:lnSpc>
                <a:spcPct val="90000"/>
              </a:lnSpc>
            </a:pPr>
            <a:endParaRPr lang="es-ES" sz="2400" dirty="0"/>
          </a:p>
          <a:p>
            <a:pPr algn="just">
              <a:lnSpc>
                <a:spcPct val="90000"/>
              </a:lnSpc>
            </a:pP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26158" y="2204864"/>
            <a:ext cx="4745915" cy="3456384"/>
          </a:xfrm>
          <a:prstGeom prst="rect">
            <a:avLst/>
          </a:prstGeom>
        </p:spPr>
      </p:pic>
    </p:spTree>
    <p:extLst>
      <p:ext uri="{BB962C8B-B14F-4D97-AF65-F5344CB8AC3E}">
        <p14:creationId xmlns:p14="http://schemas.microsoft.com/office/powerpoint/2010/main" xmlns="" val="139516940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2" name="CuadroTexto 1"/>
          <p:cNvSpPr txBox="1"/>
          <p:nvPr/>
        </p:nvSpPr>
        <p:spPr>
          <a:xfrm>
            <a:off x="4150196" y="1557715"/>
            <a:ext cx="7236805" cy="5189113"/>
          </a:xfrm>
          <a:prstGeom prst="rect">
            <a:avLst/>
          </a:prstGeom>
          <a:noFill/>
        </p:spPr>
        <p:txBody>
          <a:bodyPr wrap="square" rtlCol="0">
            <a:spAutoFit/>
          </a:bodyPr>
          <a:lstStyle/>
          <a:p>
            <a:pPr algn="just">
              <a:lnSpc>
                <a:spcPct val="90000"/>
              </a:lnSpc>
            </a:pPr>
            <a:r>
              <a:rPr lang="es-ES" sz="2000" b="1" dirty="0">
                <a:effectLst>
                  <a:outerShdw blurRad="38100" dist="38100" dir="2700000" algn="tl">
                    <a:srgbClr val="000000">
                      <a:alpha val="43137"/>
                    </a:srgbClr>
                  </a:outerShdw>
                </a:effectLst>
              </a:rPr>
              <a:t>"Levantó su mano al cielo, y juró". </a:t>
            </a:r>
            <a:endParaRPr lang="es-ES" sz="2000" b="1" dirty="0" smtClean="0">
              <a:effectLst>
                <a:outerShdw blurRad="38100" dist="38100" dir="2700000" algn="tl">
                  <a:srgbClr val="000000">
                    <a:alpha val="43137"/>
                  </a:srgbClr>
                </a:outerShdw>
              </a:effectLst>
            </a:endParaRPr>
          </a:p>
          <a:p>
            <a:pPr algn="just">
              <a:lnSpc>
                <a:spcPct val="90000"/>
              </a:lnSpc>
            </a:pPr>
            <a:r>
              <a:rPr lang="es-ES" sz="2000" dirty="0" smtClean="0"/>
              <a:t>Este </a:t>
            </a:r>
            <a:r>
              <a:rPr lang="es-ES" sz="2000" dirty="0"/>
              <a:t>era el ademán común en la antigüedad para acompañar un juramento </a:t>
            </a:r>
            <a:endParaRPr lang="es-ES" sz="2000" dirty="0" smtClean="0"/>
          </a:p>
          <a:p>
            <a:pPr algn="just">
              <a:lnSpc>
                <a:spcPct val="90000"/>
              </a:lnSpc>
            </a:pPr>
            <a:r>
              <a:rPr lang="es-ES" sz="2000" dirty="0" smtClean="0"/>
              <a:t>El </a:t>
            </a:r>
            <a:r>
              <a:rPr lang="es-ES" sz="2000" dirty="0"/>
              <a:t>juramento adquiere extrema solemnidad debido a la prolongada descripción que en él se hace de Dios</a:t>
            </a:r>
            <a:r>
              <a:rPr lang="es-ES" sz="2000" i="1" dirty="0"/>
              <a:t>: "Juró por el que vive por los siglos de los siglos, que creó el cielo y las cosas que están en él, y la tierra y las cosas que están en ella, y el mar y las cosas que están en él". </a:t>
            </a:r>
            <a:endParaRPr lang="es-ES" sz="2000" i="1" dirty="0" smtClean="0"/>
          </a:p>
          <a:p>
            <a:pPr algn="just">
              <a:lnSpc>
                <a:spcPct val="90000"/>
              </a:lnSpc>
            </a:pPr>
            <a:r>
              <a:rPr lang="es-ES" sz="2000" dirty="0" smtClean="0"/>
              <a:t>Un </a:t>
            </a:r>
            <a:r>
              <a:rPr lang="es-ES" sz="2000" dirty="0"/>
              <a:t>juramento así implicaba que lo que se estaba a punto de decir era de suma importancia, y que además se invocaba a Dios como garante de que lo que se iba a decir era verdad. </a:t>
            </a:r>
            <a:endParaRPr lang="es-ES" sz="2000" dirty="0" smtClean="0"/>
          </a:p>
          <a:p>
            <a:pPr algn="just">
              <a:lnSpc>
                <a:spcPct val="90000"/>
              </a:lnSpc>
            </a:pPr>
            <a:endParaRPr lang="es-ES" sz="2000" dirty="0"/>
          </a:p>
          <a:p>
            <a:pPr algn="just">
              <a:lnSpc>
                <a:spcPct val="90000"/>
              </a:lnSpc>
            </a:pPr>
            <a:r>
              <a:rPr lang="es-ES" sz="2000" dirty="0" smtClean="0"/>
              <a:t>Contenido del juramento</a:t>
            </a:r>
            <a:r>
              <a:rPr lang="es-ES" sz="2000" i="1" dirty="0"/>
              <a:t>: "Que el tiempo no sería más, sino que en los días de la voz del séptimo ángel, cuando él comience a tocar la trompeta, el misterio de Dios se consumará, como él lo anunció a sus siervos los profetas". </a:t>
            </a:r>
          </a:p>
          <a:p>
            <a:pPr algn="just">
              <a:lnSpc>
                <a:spcPct val="90000"/>
              </a:lnSpc>
            </a:pPr>
            <a:endParaRPr lang="es-ES" sz="2800" dirty="0"/>
          </a:p>
          <a:p>
            <a:pPr algn="just">
              <a:lnSpc>
                <a:spcPct val="90000"/>
              </a:lnSpc>
            </a:pPr>
            <a:endParaRPr lang="es-ES" sz="2000"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xmlns="" val="0"/>
              </a:ext>
            </a:extLst>
          </a:blip>
          <a:srcRect l="57959" t="7843" r="6762"/>
          <a:stretch/>
        </p:blipFill>
        <p:spPr>
          <a:xfrm>
            <a:off x="1413892" y="2060848"/>
            <a:ext cx="2461261" cy="3600400"/>
          </a:xfrm>
          <a:prstGeom prst="rect">
            <a:avLst/>
          </a:prstGeom>
        </p:spPr>
      </p:pic>
    </p:spTree>
    <p:extLst>
      <p:ext uri="{BB962C8B-B14F-4D97-AF65-F5344CB8AC3E}">
        <p14:creationId xmlns:p14="http://schemas.microsoft.com/office/powerpoint/2010/main" xmlns="" val="248027616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2221</TotalTime>
  <Words>1662</Words>
  <Application>Microsoft Office PowerPoint</Application>
  <PresentationFormat>Personalizado</PresentationFormat>
  <Paragraphs>108</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Serenidad 16x9</vt:lpstr>
      <vt:lpstr>APOCALIPSIS  </vt:lpstr>
      <vt:lpstr>Ap 10, 1-11</vt:lpstr>
      <vt:lpstr>AMBIENTACIÓN</vt:lpstr>
      <vt:lpstr>EXPLICACIÓN DEL PASAJE</vt:lpstr>
      <vt:lpstr>EXPLICACIÓN DEL PASAJE</vt:lpstr>
      <vt:lpstr>EXPLICACIÓN DEL PASAJE</vt:lpstr>
      <vt:lpstr>EXPLICACIÓN DEL PASAJE</vt:lpstr>
      <vt:lpstr>EXPLICACIÓN DEL PASAJE</vt:lpstr>
      <vt:lpstr>EXPLICACIÓN DEL PASAJE</vt:lpstr>
      <vt:lpstr>EXPLICACIÓN DEL PASAJE</vt:lpstr>
      <vt:lpstr>EXPLICACIÓN DEL PASAJE</vt:lpstr>
      <vt:lpstr>PARA PROFUNDIZAR</vt:lpstr>
      <vt:lpstr>PARA PROFUNDIZAR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 Hernandez</cp:lastModifiedBy>
  <cp:revision>35</cp:revision>
  <dcterms:created xsi:type="dcterms:W3CDTF">2021-11-11T23:29:02Z</dcterms:created>
  <dcterms:modified xsi:type="dcterms:W3CDTF">2022-03-13T18:41:51Z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