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83" r:id="rId11"/>
    <p:sldId id="281" r:id="rId12"/>
    <p:sldId id="282" r:id="rId13"/>
    <p:sldId id="277" r:id="rId14"/>
    <p:sldId id="285" r:id="rId15"/>
    <p:sldId id="280" r:id="rId16"/>
    <p:sldId id="284" r:id="rId17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280" autoAdjust="0"/>
  </p:normalViewPr>
  <p:slideViewPr>
    <p:cSldViewPr>
      <p:cViewPr varScale="1">
        <p:scale>
          <a:sx n="75" d="100"/>
          <a:sy n="75" d="100"/>
        </p:scale>
        <p:origin x="-600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13/03/2022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821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2316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4191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5666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906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443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4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002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531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6121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3775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2528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13/03/2022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APOCALIPSIS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4" y="3717032"/>
            <a:ext cx="10561238" cy="245172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 smtClean="0"/>
              <a:t>TEMA </a:t>
            </a:r>
            <a:r>
              <a:rPr lang="es-ES" sz="4000" b="1" dirty="0"/>
              <a:t>7</a:t>
            </a:r>
            <a:r>
              <a:rPr lang="es-ES" sz="4000" b="1" dirty="0" smtClean="0"/>
              <a:t>	</a:t>
            </a:r>
          </a:p>
          <a:p>
            <a:pPr rtl="0"/>
            <a:endParaRPr lang="es-ES" sz="4000" b="1" dirty="0" smtClean="0"/>
          </a:p>
          <a:p>
            <a:pPr algn="r" rtl="0"/>
            <a:r>
              <a:rPr lang="es-ES" sz="4000" b="1" dirty="0" smtClean="0"/>
              <a:t>AL SON DE LAS TROMPETAS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10</a:t>
            </a:fld>
            <a:endParaRPr lang="es-ES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5900" y="1844824"/>
            <a:ext cx="98650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dirty="0" smtClean="0"/>
              <a:t>El Apocalipsis ha marcado profundamente la cultura a lo largo de los siglos. </a:t>
            </a:r>
          </a:p>
          <a:p>
            <a:pPr algn="just">
              <a:lnSpc>
                <a:spcPct val="90000"/>
              </a:lnSpc>
            </a:pPr>
            <a:endParaRPr lang="es-ES" dirty="0" smtClean="0"/>
          </a:p>
          <a:p>
            <a:pPr algn="just">
              <a:lnSpc>
                <a:spcPct val="90000"/>
              </a:lnSpc>
            </a:pPr>
            <a:r>
              <a:rPr lang="es-ES" dirty="0" smtClean="0"/>
              <a:t>Durante la Edad Media su influencia fue enorme, muchas imágenes de la iconografía cristiana están inspiradas en sus páginas: El Cordero, el Pantocrátor, el Tetramorfo, la imagen de la Inmaculada Concepción, el Pórtico de la Gloria, las miniaturas del Beato de Liébana.</a:t>
            </a:r>
          </a:p>
          <a:p>
            <a:pPr algn="just">
              <a:lnSpc>
                <a:spcPct val="90000"/>
              </a:lnSpc>
            </a:pPr>
            <a:endParaRPr lang="es-ES" dirty="0"/>
          </a:p>
          <a:p>
            <a:pPr algn="just">
              <a:lnSpc>
                <a:spcPct val="90000"/>
              </a:lnSpc>
            </a:pPr>
            <a:r>
              <a:rPr lang="es-ES" dirty="0" smtClean="0"/>
              <a:t>Muchos siglos después sigue constituyendo una fuente inagotable de inspiración para artistas de todo tipo.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825" y="3921249"/>
            <a:ext cx="1781175" cy="2562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692" y="4469705"/>
            <a:ext cx="2876550" cy="1590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180" y="43745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11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772816"/>
            <a:ext cx="840099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APOCALIPSIS EN EL CINE 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398" y="4347988"/>
            <a:ext cx="1541462" cy="2346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23" y="1719619"/>
            <a:ext cx="1606580" cy="22611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8345" y="1600584"/>
            <a:ext cx="1641206" cy="23395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173" y="4350491"/>
            <a:ext cx="1640771" cy="23435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383" y="2290505"/>
            <a:ext cx="1493876" cy="23475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905" y="4430323"/>
            <a:ext cx="1554443" cy="23063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403" y="2275517"/>
            <a:ext cx="1683019" cy="22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66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12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701924" y="1624125"/>
            <a:ext cx="840099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APOCALIPSIS EN LA LITERATURA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615" y="1988840"/>
            <a:ext cx="1902570" cy="28538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000" y="758292"/>
            <a:ext cx="1724025" cy="2657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851" y="4001800"/>
            <a:ext cx="1704975" cy="26765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2700" y="3662037"/>
            <a:ext cx="1790700" cy="2552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158" y="2299962"/>
            <a:ext cx="1676400" cy="27241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6" t="7560" r="15606" b="10711"/>
          <a:stretch/>
        </p:blipFill>
        <p:spPr>
          <a:xfrm>
            <a:off x="7438938" y="4059337"/>
            <a:ext cx="1771126" cy="2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42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13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772816"/>
            <a:ext cx="840099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APOCALIPSIS EN EL ARTE 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699" y="4878673"/>
            <a:ext cx="2952750" cy="1552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070" y="1327906"/>
            <a:ext cx="2819400" cy="1619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395" y="2605559"/>
            <a:ext cx="2514600" cy="1819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84274"/>
            <a:ext cx="2362200" cy="1933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205" y="3663526"/>
            <a:ext cx="2009775" cy="2276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8" t="5049" r="15023" b="4232"/>
          <a:stretch/>
        </p:blipFill>
        <p:spPr>
          <a:xfrm>
            <a:off x="3583565" y="3068960"/>
            <a:ext cx="1632449" cy="22038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84" y="470605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30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>
                <a:solidFill>
                  <a:srgbClr val="002060"/>
                </a:solidFill>
              </a:rPr>
              <a:t>Ap 8, 6-13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4920952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"6.Los siete </a:t>
            </a:r>
            <a:r>
              <a:rPr lang="es-ES" b="1" dirty="0" smtClean="0"/>
              <a:t>Ángeles </a:t>
            </a:r>
            <a:r>
              <a:rPr lang="es-ES" b="1" dirty="0"/>
              <a:t>de las siete trompetas se dispusieron a tocar. 7.Tocó el primero... Hubo entonces pedrisco y fuego mezclados con sangre, que fueron arrojados sobre la tierra: la tercera parte de los árboles quedó abrasada, toda hierba verde quedó abrasada. 8.Tocó el segundo </a:t>
            </a:r>
            <a:r>
              <a:rPr lang="es-ES" b="1" dirty="0" smtClean="0"/>
              <a:t>Ángel... </a:t>
            </a:r>
            <a:r>
              <a:rPr lang="es-ES" b="1" dirty="0"/>
              <a:t>Entonces fue arrojado al mar algo como una enorme montaña ardiendo, y la tercera parte del mar se convirtió en sangre. 9.Pereció la tercera parte de las criaturas del mar que tienen vida, y la tercera parte de las naves fue destruida. 10.Tocó el tercer </a:t>
            </a:r>
            <a:r>
              <a:rPr lang="es-ES" b="1" dirty="0" smtClean="0"/>
              <a:t>Ángel... </a:t>
            </a:r>
            <a:r>
              <a:rPr lang="es-ES" b="1" dirty="0"/>
              <a:t>Entonces cayó del cielo una estrella grande, ardiendo como una antorcha. Cayó sobre la tercera parte de los ríos y sobre las manantiales de agua. 11.La estrella se llama Ajenjo. La tercera parte de las aguas se convirtió en ajenjo, y mucha gente murió por las aguas, que se habían vuelto amargas. 12.Tocó el cuarto </a:t>
            </a:r>
            <a:r>
              <a:rPr lang="es-ES" b="1" dirty="0" smtClean="0"/>
              <a:t>Ángel... </a:t>
            </a:r>
            <a:r>
              <a:rPr lang="es-ES" b="1" dirty="0"/>
              <a:t>Entonces fue herida la tercera parte del sol, la tercera parte de la luna y la tercera parte de las estrellas; quedó en sombra la tercera parte de ellos; el día perdió una tercera parte de su claridad y lo mismo la noche. 13.Y seguí viendo: Oí un </a:t>
            </a:r>
            <a:r>
              <a:rPr lang="es-ES" b="1" dirty="0" smtClean="0"/>
              <a:t>Águila </a:t>
            </a:r>
            <a:r>
              <a:rPr lang="es-ES" b="1" dirty="0"/>
              <a:t>que volaba por lo alto del cielo y decía con fuerte voz: «¡Ay, ay, ay de los habitantes de la tierra, cuando suenen las voces que quedan de las trompetas de los tres </a:t>
            </a:r>
            <a:r>
              <a:rPr lang="es-ES" b="1" dirty="0" smtClean="0"/>
              <a:t>Ángeles </a:t>
            </a:r>
            <a:r>
              <a:rPr lang="es-ES" b="1" dirty="0"/>
              <a:t>que van a tocar!»"</a:t>
            </a:r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AMBIENTACIÓN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66420" y="2132856"/>
            <a:ext cx="5088633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Tras la apertura del séptimo sello una nueva acción se va a iniciar.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Siete trompetas sonarán indicando el anuncio solemne de que Dios quiere actuar en la Historia de los seres humanos para lograr su definitiva liberación.</a:t>
            </a:r>
            <a:endParaRPr lang="es-ES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813" y="2708920"/>
            <a:ext cx="43204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77317" y="1860551"/>
            <a:ext cx="5088633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El Septenario  de las trompetas es el resultado de la apertura del séptimo sello.</a:t>
            </a:r>
          </a:p>
          <a:p>
            <a:pPr marL="0" indent="0" algn="just">
              <a:buNone/>
            </a:pPr>
            <a:r>
              <a:rPr lang="es-ES" b="1" dirty="0" smtClean="0"/>
              <a:t>En él las fuerzas que intervienen e influyen en la Historia comienzan a entrar en conflicto.</a:t>
            </a:r>
          </a:p>
          <a:p>
            <a:pPr marL="0" indent="0" algn="just">
              <a:buNone/>
            </a:pPr>
            <a:r>
              <a:rPr lang="es-ES" b="1" dirty="0" smtClean="0"/>
              <a:t>Se van a presentar criterios para interpretar lo que sucede y entender cómo Dios lleva adelante su plan salvador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470" y="2003822"/>
            <a:ext cx="4211568" cy="38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7246540" y="2067397"/>
            <a:ext cx="4608512" cy="3305819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El toque de las trompetas anuncia la intervención de Dios para hacer justicia.</a:t>
            </a:r>
          </a:p>
          <a:p>
            <a:pPr marL="0" indent="0" algn="just">
              <a:buNone/>
            </a:pPr>
            <a:r>
              <a:rPr lang="es-ES" b="1" dirty="0" smtClean="0"/>
              <a:t>Pero antes, se produce un impresionante silencio en el cielo, que evoca la presencia de Dios, que desde ese silencio, como llamada de atención, nos invita a contemplar lo que sucederá después.</a:t>
            </a:r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2067397"/>
            <a:ext cx="5250501" cy="39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7908" y="1726262"/>
            <a:ext cx="5616624" cy="499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2400" dirty="0" smtClean="0"/>
              <a:t>Las imágenes que se usan para describir la intervención de Dios recuerdan las empleadas en el Éxodo para describir las plagas.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La opresión de Egipto sirve de modelo para describir la opresión de Roma.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Las catástrofes simbolizan los males causados por los que se oponen a la voluntad de Dios.</a:t>
            </a:r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Esos fenómenos  anuncian la liberación 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3" t="14928" b="3896"/>
          <a:stretch/>
        </p:blipFill>
        <p:spPr>
          <a:xfrm>
            <a:off x="7525833" y="1832844"/>
            <a:ext cx="4181284" cy="41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7908" y="1772816"/>
            <a:ext cx="482453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Tocó </a:t>
            </a:r>
            <a:r>
              <a:rPr lang="es-ES" sz="2400" dirty="0"/>
              <a:t>el primero... Hubo entonces pedrisco y fuego mezclados con sangre, que fueron arrojados </a:t>
            </a:r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Tocó </a:t>
            </a:r>
            <a:r>
              <a:rPr lang="es-ES" sz="2400" dirty="0"/>
              <a:t>el segundo Ángel... Entonces fue arrojado al mar algo como una enorme montaña </a:t>
            </a:r>
            <a:r>
              <a:rPr lang="es-ES" sz="2400" dirty="0" smtClean="0"/>
              <a:t>ardiendo, </a:t>
            </a:r>
            <a:r>
              <a:rPr lang="es-ES" sz="2400" dirty="0"/>
              <a:t>y la tercera parte del mar se convirtió en sangre.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571" y="1892077"/>
            <a:ext cx="2114475" cy="21968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5447" y="43957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9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981844" y="1772816"/>
            <a:ext cx="54006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Tocó </a:t>
            </a:r>
            <a:r>
              <a:rPr lang="es-ES" sz="2400" dirty="0"/>
              <a:t>el tercer Ángel... Entonces cayó del cielo una estrella grande, ardiendo como una </a:t>
            </a:r>
            <a:r>
              <a:rPr lang="es-ES" sz="2400" dirty="0" smtClean="0"/>
              <a:t>antorcha. La </a:t>
            </a:r>
            <a:r>
              <a:rPr lang="es-ES" sz="2400" dirty="0"/>
              <a:t>estrella se llama Ajenjo. </a:t>
            </a:r>
            <a:endParaRPr lang="es-ES" sz="2400" dirty="0" smtClean="0"/>
          </a:p>
          <a:p>
            <a:pPr algn="just">
              <a:lnSpc>
                <a:spcPct val="90000"/>
              </a:lnSpc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Tocó </a:t>
            </a:r>
            <a:r>
              <a:rPr lang="es-ES" sz="2400" dirty="0"/>
              <a:t>el cuarto Ángel... Entonces fue herida la tercera parte del sol, la tercera parte de la luna y la tercera parte de las estrellas; quedó en sombra la tercera parte de ellos; el día perdió una tercera parte de su claridad y lo mismo la noche.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492" y="1668016"/>
            <a:ext cx="3568317" cy="1944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15"/>
          <a:stretch/>
        </p:blipFill>
        <p:spPr>
          <a:xfrm>
            <a:off x="6886500" y="4244590"/>
            <a:ext cx="3496309" cy="20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4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6094413" y="1542832"/>
            <a:ext cx="5904654" cy="566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2400" dirty="0" smtClean="0"/>
              <a:t>Las cuatro primeras trompetas forman un bloque.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Las calamidades adquieren dimensiones cósmicas.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Sus consecuencias desastrosas solo afectan a los que no están marcados por el sello del Señor.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 efecto destructivo afecta a la tercera parte.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Hay tiempo para el perdón y el arrepentimiento.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924" y="2420888"/>
            <a:ext cx="3719568" cy="37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16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2172</TotalTime>
  <Words>790</Words>
  <Application>Microsoft Office PowerPoint</Application>
  <PresentationFormat>Personalizado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Serenidad 16x9</vt:lpstr>
      <vt:lpstr>APOCALIPSIS  </vt:lpstr>
      <vt:lpstr>Ap 8, 6-13</vt:lpstr>
      <vt:lpstr>AMBIENTACIÓN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PARA PROFUNDIZAR</vt:lpstr>
      <vt:lpstr>PARA PROFUNDIZAR</vt:lpstr>
      <vt:lpstr>PARA PROFUNDIZAR</vt:lpstr>
      <vt:lpstr>PARA PROFUNDIZAR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35</cp:revision>
  <dcterms:created xsi:type="dcterms:W3CDTF">2021-11-11T23:29:02Z</dcterms:created>
  <dcterms:modified xsi:type="dcterms:W3CDTF">2022-03-13T18:41:34Z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