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2" r:id="rId6"/>
    <p:sldId id="273" r:id="rId7"/>
    <p:sldId id="274" r:id="rId8"/>
    <p:sldId id="275" r:id="rId9"/>
    <p:sldId id="276" r:id="rId10"/>
    <p:sldId id="283" r:id="rId11"/>
    <p:sldId id="285" r:id="rId12"/>
    <p:sldId id="284" r:id="rId13"/>
    <p:sldId id="277" r:id="rId14"/>
    <p:sldId id="280" r:id="rId15"/>
    <p:sldId id="279" r:id="rId16"/>
    <p:sldId id="286" r:id="rId17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1" autoAdjust="0"/>
    <p:restoredTop sz="94280" autoAdjust="0"/>
  </p:normalViewPr>
  <p:slideViewPr>
    <p:cSldViewPr>
      <p:cViewPr varScale="1">
        <p:scale>
          <a:sx n="75" d="100"/>
          <a:sy n="75" d="100"/>
        </p:scale>
        <p:origin x="-600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478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D89C0C2-8A3B-4968-9009-5AE0FCA939F8}" type="datetime1">
              <a:rPr lang="es-ES" smtClean="0"/>
              <a:pPr algn="r" rtl="0"/>
              <a:t>13/03/2022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7A11987-E5A7-42B0-A14C-FA9C541A1496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pPr rtl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2714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68216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41913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00660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5458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9068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0443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9243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90029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85316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33751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8121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8792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91F0F81-6AD3-4676-8142-35BE90659801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73A17E0-71C4-45C9-9F37-7038309A9A2B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DE29A42-201B-4C55-A45B-C484A0829DCD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175BC1A-E6AB-41CD-AB8C-5241B871C45B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B2E5002-D2EE-4113-8385-720391F0E9B5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E07EF36-9B33-4408-B909-7F0C4D513031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019251E-8BB0-432A-B352-C2085E27E8B6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730043F-F0C2-4DE2-BE79-989283D9966D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D7CB757-B142-4209-AA30-6FBE9E44086F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CAE66C3-9086-4DFC-9523-A263014CC56D}" type="datetime1">
              <a:rPr lang="es-ES" noProof="0" smtClean="0"/>
              <a:pPr/>
              <a:t>13/03/2022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12812" y="8467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dirty="0"/>
              <a:t>Editar estilos de texto del patrón</a:t>
            </a:r>
          </a:p>
          <a:p>
            <a:pPr lvl="1" rtl="0"/>
            <a:r>
              <a:rPr lang="es-ES" dirty="0"/>
              <a:t>Segundo </a:t>
            </a:r>
            <a:r>
              <a:rPr lang="es-ES" noProof="0" dirty="0" smtClean="0"/>
              <a:t>nivel</a:t>
            </a:r>
          </a:p>
          <a:p>
            <a:pPr lvl="2" rtl="0"/>
            <a:r>
              <a:rPr lang="es-ES" dirty="0" smtClean="0"/>
              <a:t>Tercer </a:t>
            </a:r>
            <a:r>
              <a:rPr lang="es-ES" dirty="0"/>
              <a:t>nivel</a:t>
            </a:r>
          </a:p>
          <a:p>
            <a:pPr lvl="3" rtl="0"/>
            <a:r>
              <a:rPr lang="es-ES" dirty="0"/>
              <a:t>Cuarto nivel</a:t>
            </a:r>
          </a:p>
          <a:p>
            <a:pPr lvl="4" rtl="0"/>
            <a:r>
              <a:rPr lang="es-ES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DD7855DF-F168-4B8C-AAF1-2BE53C0D7A9F}" type="datetime1">
              <a:rPr lang="es-ES" smtClean="0"/>
              <a:pPr/>
              <a:t>13/03/2022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s-ES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APOCALIPSIS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14" y="3717032"/>
            <a:ext cx="10561238" cy="2451720"/>
          </a:xfrm>
        </p:spPr>
        <p:txBody>
          <a:bodyPr rtlCol="0">
            <a:normAutofit/>
          </a:bodyPr>
          <a:lstStyle/>
          <a:p>
            <a:pPr rtl="0"/>
            <a:r>
              <a:rPr lang="es-ES" sz="4000" b="1" dirty="0" smtClean="0"/>
              <a:t>TEMA 6	</a:t>
            </a:r>
          </a:p>
          <a:p>
            <a:pPr rtl="0"/>
            <a:endParaRPr lang="es-ES" sz="4000" b="1" dirty="0" smtClean="0"/>
          </a:p>
          <a:p>
            <a:pPr algn="r" rtl="0"/>
            <a:r>
              <a:rPr lang="es-ES" sz="4000" b="1" dirty="0" smtClean="0"/>
              <a:t>CUATRO CABALLOS </a:t>
            </a:r>
          </a:p>
          <a:p>
            <a:pPr algn="r" rtl="0"/>
            <a:r>
              <a:rPr lang="es-ES" sz="4000" b="1" dirty="0" smtClean="0"/>
              <a:t>QUE CABALGAN EN LA HISORIA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4" y="208352"/>
            <a:ext cx="3255546" cy="688908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1981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 smtClean="0">
                <a:solidFill>
                  <a:srgbClr val="002060"/>
                </a:solidFill>
              </a:rPr>
              <a:t>PARA PROFUNDIZAR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485900" y="1988840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10</a:t>
            </a:fld>
            <a:endParaRPr lang="es-ES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1485900" y="1844824"/>
            <a:ext cx="98650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dirty="0" smtClean="0"/>
              <a:t>El Apocalipsis por sus imágenes y simbolismo ha seducido e </a:t>
            </a:r>
            <a:r>
              <a:rPr lang="es-ES" dirty="0" err="1" smtClean="0"/>
              <a:t>intrigrado</a:t>
            </a:r>
            <a:r>
              <a:rPr lang="es-ES" dirty="0" smtClean="0"/>
              <a:t> a los lectores a lo largo de todos los tiempos.</a:t>
            </a:r>
          </a:p>
          <a:p>
            <a:pPr algn="just">
              <a:lnSpc>
                <a:spcPct val="90000"/>
              </a:lnSpc>
            </a:pPr>
            <a:endParaRPr lang="es-ES" dirty="0"/>
          </a:p>
          <a:p>
            <a:pPr algn="just">
              <a:lnSpc>
                <a:spcPct val="90000"/>
              </a:lnSpc>
            </a:pPr>
            <a:r>
              <a:rPr lang="es-ES" dirty="0" smtClean="0"/>
              <a:t>Al ser un texto que presenta dificultades para su interpretación ha dado pie a las más variadas lecturas, muchas de ellas caprichosas y erróneas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6140" y="3337514"/>
            <a:ext cx="4536504" cy="301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13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 smtClean="0">
                <a:solidFill>
                  <a:srgbClr val="002060"/>
                </a:solidFill>
              </a:rPr>
              <a:t>PARA PROFUNDIZAR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485900" y="1692275"/>
            <a:ext cx="1008112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ES" sz="2000" b="1" dirty="0" smtClean="0"/>
              <a:t>La Biblia y por tanto el Apocalipsis no puede ser interpretada “al pie de la letra”. Los libros fueron escritos en un tiempo, en un lugar y por unos autores distintos a nuestra propia realidad.</a:t>
            </a:r>
          </a:p>
          <a:p>
            <a:pPr marL="0" indent="0" algn="just">
              <a:buNone/>
            </a:pPr>
            <a:r>
              <a:rPr lang="es-ES" sz="2000" b="1" dirty="0" smtClean="0"/>
              <a:t>Hay que evitar las lecturas fundamentalistas.</a:t>
            </a:r>
          </a:p>
          <a:p>
            <a:pPr marL="0" indent="0" algn="just">
              <a:buNone/>
            </a:pPr>
            <a:r>
              <a:rPr lang="es-ES" sz="2000" b="1" dirty="0" smtClean="0"/>
              <a:t>En los primeros siglos algunas sectas cristianas utilizaron el Apocalipsis para justificar sus posiciones equivocadas. De ahí las dificultades para ser considerado como libro canónico al principio.</a:t>
            </a:r>
          </a:p>
          <a:p>
            <a:pPr marL="0" indent="0" algn="just">
              <a:buNone/>
            </a:pPr>
            <a:r>
              <a:rPr lang="es-ES" sz="2000" b="1" dirty="0" smtClean="0"/>
              <a:t>Desde entonces ha sido manipulado para defender las doctrinas más peregrinas y extrañas (Profecías de Malaquías y Nostradamus, sectas satánicas, milenaristas, esotéricas,…)</a:t>
            </a:r>
          </a:p>
          <a:p>
            <a:pPr marL="0" indent="0" algn="just">
              <a:buNone/>
            </a:pPr>
            <a:endParaRPr lang="es-ES" sz="2000" b="1" dirty="0"/>
          </a:p>
          <a:p>
            <a:pPr marL="0" indent="0" algn="just">
              <a:buNone/>
            </a:pPr>
            <a:endParaRPr lang="es-ES" sz="2000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11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84" t="33520" r="25554" b="32962"/>
          <a:stretch/>
        </p:blipFill>
        <p:spPr>
          <a:xfrm>
            <a:off x="8470676" y="4941168"/>
            <a:ext cx="208823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42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 smtClean="0">
                <a:solidFill>
                  <a:srgbClr val="002060"/>
                </a:solidFill>
              </a:rPr>
              <a:t>PARA PROFUNDIZAR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485900" y="1988840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12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341884" y="1725923"/>
            <a:ext cx="10009112" cy="433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dirty="0" smtClean="0"/>
              <a:t>Ejemplos de cómo no debe leerse el Apocalipsis:</a:t>
            </a:r>
          </a:p>
          <a:p>
            <a:pPr>
              <a:lnSpc>
                <a:spcPct val="90000"/>
              </a:lnSpc>
            </a:pPr>
            <a:endParaRPr lang="es-ES" dirty="0"/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s-ES" dirty="0" smtClean="0"/>
              <a:t>Los Testigos de Jehová defienden que el número de los que se salvará es solo de 144.000 (Ap 7, 4-8). Ellos luego identifican ese grupo de elegidos  con sus miembros.</a:t>
            </a:r>
          </a:p>
          <a:p>
            <a:pPr algn="just">
              <a:lnSpc>
                <a:spcPct val="90000"/>
              </a:lnSpc>
            </a:pPr>
            <a:endParaRPr lang="es-ES" i="1" dirty="0" smtClean="0"/>
          </a:p>
          <a:p>
            <a:pPr algn="just">
              <a:lnSpc>
                <a:spcPct val="90000"/>
              </a:lnSpc>
            </a:pPr>
            <a:r>
              <a:rPr lang="es-ES" i="1" dirty="0"/>
              <a:t> </a:t>
            </a:r>
            <a:r>
              <a:rPr lang="es-ES" i="1" dirty="0" smtClean="0"/>
              <a:t>  	Este número sale de 12 x 12 x 1000. Números que lo que indican son las doce tribus 	de Israel, los doce Apóstoles (Iglesia) y mil que en el contexto bíblico significa multitud. 	Lo que indica que el número de salvados no está limitado.</a:t>
            </a:r>
          </a:p>
          <a:p>
            <a:pPr algn="just">
              <a:lnSpc>
                <a:spcPct val="90000"/>
              </a:lnSpc>
            </a:pPr>
            <a:endParaRPr lang="es-ES" dirty="0"/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s-ES" dirty="0" smtClean="0"/>
              <a:t>Cuando se identifica a la bestia con el 666 (Ap 13, 18) se saca esta cifra simbólica de su contexto y se quiere identificar a la bestia con Satanás o con gobernantes actuales.</a:t>
            </a:r>
          </a:p>
          <a:p>
            <a:pPr algn="just">
              <a:lnSpc>
                <a:spcPct val="90000"/>
              </a:lnSpc>
            </a:pPr>
            <a:endParaRPr lang="es-ES" dirty="0" smtClean="0"/>
          </a:p>
          <a:p>
            <a:pPr algn="just">
              <a:lnSpc>
                <a:spcPct val="90000"/>
              </a:lnSpc>
            </a:pPr>
            <a:r>
              <a:rPr lang="es-ES" i="1" dirty="0" smtClean="0"/>
              <a:t>	En </a:t>
            </a:r>
            <a:r>
              <a:rPr lang="es-ES" i="1" dirty="0"/>
              <a:t>los alfabetos griego y hebreo cada letra tenía un número correspondiente, de </a:t>
            </a:r>
            <a:r>
              <a:rPr lang="es-ES" i="1" dirty="0" smtClean="0"/>
              <a:t>	manera </a:t>
            </a:r>
            <a:r>
              <a:rPr lang="es-ES" i="1" dirty="0"/>
              <a:t>que si sumabas todas las de tu nombre, tenías un código </a:t>
            </a:r>
            <a:r>
              <a:rPr lang="es-ES" i="1" dirty="0" smtClean="0"/>
              <a:t>numérico (Gematría)</a:t>
            </a:r>
            <a:endParaRPr lang="es-ES" i="1" dirty="0"/>
          </a:p>
          <a:p>
            <a:pPr algn="just">
              <a:lnSpc>
                <a:spcPct val="90000"/>
              </a:lnSpc>
            </a:pPr>
            <a:endParaRPr lang="es-ES" i="1" dirty="0"/>
          </a:p>
          <a:p>
            <a:pPr algn="just">
              <a:lnSpc>
                <a:spcPct val="90000"/>
              </a:lnSpc>
            </a:pPr>
            <a:r>
              <a:rPr lang="es-ES" i="1" dirty="0" smtClean="0"/>
              <a:t>	Si </a:t>
            </a:r>
            <a:r>
              <a:rPr lang="es-ES" i="1" dirty="0"/>
              <a:t>escribes el nombre en hebreo de Nerón Cesar, </a:t>
            </a:r>
            <a:r>
              <a:rPr lang="es-ES" i="1" dirty="0" smtClean="0"/>
              <a:t>los </a:t>
            </a:r>
            <a:r>
              <a:rPr lang="es-ES" i="1" dirty="0"/>
              <a:t>números que corresponden a </a:t>
            </a:r>
            <a:r>
              <a:rPr lang="es-ES" i="1" dirty="0" smtClean="0"/>
              <a:t>	cada </a:t>
            </a:r>
            <a:r>
              <a:rPr lang="es-ES" i="1" dirty="0"/>
              <a:t>letra son: 50 + 200 + 6 + 50 y 100 + 60 + </a:t>
            </a:r>
            <a:r>
              <a:rPr lang="es-ES" i="1" dirty="0" smtClean="0"/>
              <a:t>200 = 666</a:t>
            </a:r>
            <a:endParaRPr lang="es-ES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772" y="4653136"/>
            <a:ext cx="1813743" cy="12069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26" t="-1500" r="13587" b="1500"/>
          <a:stretch/>
        </p:blipFill>
        <p:spPr>
          <a:xfrm>
            <a:off x="333772" y="2806254"/>
            <a:ext cx="1613207" cy="11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527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 smtClean="0">
                <a:solidFill>
                  <a:srgbClr val="002060"/>
                </a:solidFill>
              </a:rPr>
              <a:t>PARA PROFUNDIZAR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485900" y="1988840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13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341884" y="1725923"/>
            <a:ext cx="5904656" cy="482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C</a:t>
            </a:r>
            <a:r>
              <a:rPr lang="es-ES" dirty="0" smtClean="0"/>
              <a:t>ómo debe leerse el Apocalipsis:</a:t>
            </a:r>
          </a:p>
          <a:p>
            <a:pPr>
              <a:lnSpc>
                <a:spcPct val="90000"/>
              </a:lnSpc>
            </a:pPr>
            <a:endParaRPr lang="es-ES" dirty="0"/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s-ES" dirty="0" smtClean="0"/>
              <a:t>Partir del contexto original en el que fue escrito.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s-ES" dirty="0" smtClean="0"/>
              <a:t>Tener en cuenta que:</a:t>
            </a:r>
          </a:p>
          <a:p>
            <a:pPr marL="742950" lvl="1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i="1" dirty="0" smtClean="0"/>
              <a:t>Refleja la </a:t>
            </a:r>
            <a:r>
              <a:rPr lang="es-ES" i="1" smtClean="0"/>
              <a:t>situación de </a:t>
            </a:r>
            <a:r>
              <a:rPr lang="es-ES" i="1" dirty="0" smtClean="0"/>
              <a:t>las Iglesias para las que fue escrito.</a:t>
            </a:r>
          </a:p>
          <a:p>
            <a:pPr marL="742950" lvl="1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i="1" dirty="0" smtClean="0"/>
              <a:t>No describe las calamidades que afligen a nuestro mundo.</a:t>
            </a:r>
          </a:p>
          <a:p>
            <a:pPr marL="742950" lvl="1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i="1" dirty="0" smtClean="0"/>
              <a:t>No es un libro para defender extravagantes teorías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s-ES" i="1" dirty="0"/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s-E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estas bases SÍ SE PODRÁ APLICAR SU MENSAJE DE FE A NUESTRAS VIDAS Y DESCUBRIR QUE ES CAPAZ DE ANIMAR NUESTRA ESPERANZA EN MEDIO DE NUESTRAS DIFICULTADES</a:t>
            </a:r>
            <a:endParaRPr lang="es-E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0596" y="1649164"/>
            <a:ext cx="3824321" cy="46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73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b="1" dirty="0" smtClean="0">
                <a:solidFill>
                  <a:srgbClr val="002060"/>
                </a:solidFill>
              </a:rPr>
              <a:t>Ap 6, 1-8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293812" y="1676400"/>
            <a:ext cx="10417223" cy="4920952"/>
          </a:xfrm>
        </p:spPr>
        <p:txBody>
          <a:bodyPr rtlCol="0">
            <a:normAutofit fontScale="92500"/>
          </a:bodyPr>
          <a:lstStyle/>
          <a:p>
            <a:pPr marL="0" indent="0" algn="just">
              <a:buNone/>
            </a:pPr>
            <a:r>
              <a:rPr lang="es-ES" b="1" dirty="0"/>
              <a:t>"1.Y seguí viendo: Cuando el Cordero abrió el primero de los siete sellos, oí al primero de los cuatro Vivientes que decía con voz como de trueno: «Ven». </a:t>
            </a:r>
            <a:r>
              <a:rPr lang="es-ES" b="1" dirty="0" smtClean="0"/>
              <a:t>2.Miré </a:t>
            </a:r>
            <a:r>
              <a:rPr lang="es-ES" b="1" dirty="0"/>
              <a:t>y había un caballo blanco; y el que lo montaba tenía un arco; se le dio una corona, y salió como vencedor, y para seguir venciendo. 3.Cuando abrió el segundo sello, oí al segundo Viviente que decía: «Ven». 4.Entonces salió otro caballo, rojo; al que lo montaba se le concedió quitar de la tierra la paz para que se degollaran unos a otros; se le dio una espada grande. 5.Cuando abrió el tercer sello, oí al tercer Viviente que decía: «Ven». Miré entonces y había un caballo negro; el que lo montaba tenía en la mano una balanza, </a:t>
            </a:r>
            <a:r>
              <a:rPr lang="es-ES" b="1" dirty="0" smtClean="0"/>
              <a:t>6.y </a:t>
            </a:r>
            <a:r>
              <a:rPr lang="es-ES" b="1" dirty="0"/>
              <a:t>oí como una voz en medio de los cuatro Vivientes que decía: «Un litro de trigo por denario, tres litros de cebada por un denario. Pero no causes daño al aceite y al vino.» 7.Cuando abrió el cuarto sello, oí la voz del cuarto Viviente que decía: «Ven». 8.Miré entonces y había un caballo verdoso; el que lo montaba se llamaba Muerte, y el Hades le seguía. Se les dio poder sobre la cuarta parte de la tierra, para matar con la espada, con el hambre, con la peste y con las fieras de la tierra</a:t>
            </a:r>
            <a:r>
              <a:rPr lang="es-ES" b="1" dirty="0" smtClean="0"/>
              <a:t>."</a:t>
            </a:r>
            <a:endParaRPr lang="es-ES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27082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AMBIENTACIÓN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166420" y="2132856"/>
            <a:ext cx="5088633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ES" b="1" dirty="0" smtClean="0"/>
              <a:t>Solo  el Cordero puede abrir el Libro sellado.</a:t>
            </a:r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r>
              <a:rPr lang="es-ES" b="1" dirty="0" smtClean="0"/>
              <a:t>Solo Cristo muerto y resucitado posee las claves para darnos a entender el proyecto de Dios.</a:t>
            </a:r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r>
              <a:rPr lang="es-ES" b="1" dirty="0" smtClean="0"/>
              <a:t>Se van a abrir los cuatro primeros sellos </a:t>
            </a:r>
            <a:endParaRPr lang="es-ES" b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3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2" t="3460" b="6945"/>
          <a:stretch/>
        </p:blipFill>
        <p:spPr>
          <a:xfrm>
            <a:off x="1845940" y="2132856"/>
            <a:ext cx="296561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32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EXPLICACIÓN DEL PASAJE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877317" y="1860551"/>
            <a:ext cx="5088633" cy="4495800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b="1" dirty="0" smtClean="0"/>
              <a:t>Cada vez que Juan ve al Cordero abrir un sello, oye también a uno de los cuatro vivientes que rodean el trono de Dios decir:</a:t>
            </a:r>
          </a:p>
          <a:p>
            <a:pPr marL="0" indent="0" algn="ctr">
              <a:buNone/>
            </a:pPr>
            <a:r>
              <a:rPr lang="es-E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“VEN”</a:t>
            </a:r>
          </a:p>
          <a:p>
            <a:pPr marL="0" indent="0" algn="just">
              <a:buNone/>
            </a:pPr>
            <a:r>
              <a:rPr lang="es-ES" b="1" dirty="0" smtClean="0"/>
              <a:t>Estos vivientes representan  el poder de Dios sobre la Creación entera.</a:t>
            </a:r>
          </a:p>
          <a:p>
            <a:pPr marL="0" indent="0" algn="just">
              <a:buNone/>
            </a:pPr>
            <a:r>
              <a:rPr lang="es-ES" b="1" dirty="0" smtClean="0"/>
              <a:t>Su intervención provoca la aparición de un caballo de un color determinado.</a:t>
            </a:r>
          </a:p>
          <a:p>
            <a:pPr marL="0" indent="0" algn="just">
              <a:buNone/>
            </a:pPr>
            <a:r>
              <a:rPr lang="es-ES" b="1" dirty="0" smtClean="0"/>
              <a:t>También se describe al jinete que lo monta.</a:t>
            </a: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4</a:t>
            </a:fld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556" y="2453243"/>
            <a:ext cx="4438273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53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EXPLICACIÓN DEL PASAJE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4582244" y="2067397"/>
            <a:ext cx="7272808" cy="4824536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ES" b="1" dirty="0" smtClean="0"/>
              <a:t>Los cuatro caballos simbolizan las potencias que se enfrentan en la historia humana, que es comparada con un campo de batalla donde los poderes enemigos intentan alcanzar la victoria.</a:t>
            </a:r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r>
              <a:rPr lang="es-ES" b="1" dirty="0" smtClean="0"/>
              <a:t>Juan parece haberse inspirado en algunas imágenes del profeta Zacarías (Zac 1,8;6, 1-8). </a:t>
            </a:r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5</a:t>
            </a:fld>
            <a:endParaRPr lang="es-ES" noProof="0" dirty="0"/>
          </a:p>
        </p:txBody>
      </p:sp>
      <p:sp>
        <p:nvSpPr>
          <p:cNvPr id="4" name="Rectángulo 3"/>
          <p:cNvSpPr/>
          <p:nvPr/>
        </p:nvSpPr>
        <p:spPr>
          <a:xfrm>
            <a:off x="5172235" y="5013176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/>
              <a:t>"En el primer carro había caballos rojos, en el segundo carro caballos negros, </a:t>
            </a:r>
            <a:r>
              <a:rPr lang="es-ES" dirty="0" smtClean="0"/>
              <a:t>en </a:t>
            </a:r>
            <a:r>
              <a:rPr lang="es-ES" dirty="0"/>
              <a:t>el tercer carro caballos blancos, y en el cuarto carro caballos tordos."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892" y="2098998"/>
            <a:ext cx="287900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01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6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557908" y="1772816"/>
            <a:ext cx="554461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CABALLO 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ROJO</a:t>
            </a:r>
          </a:p>
          <a:p>
            <a:pPr algn="ctr">
              <a:lnSpc>
                <a:spcPct val="90000"/>
              </a:lnSpc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(Guerra-Violencia-Destrucción)</a:t>
            </a:r>
          </a:p>
          <a:p>
            <a:pPr algn="ctr">
              <a:lnSpc>
                <a:spcPct val="90000"/>
              </a:lnSpc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El color de la sangre, de la sangre derramada.</a:t>
            </a:r>
            <a:endParaRPr lang="es-ES" sz="2400" dirty="0"/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La espada de su jinete servirá para arrancar la paz de la Tierra y hacer que los hombres se maten los unos a los otros.</a:t>
            </a:r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Solo podrá dominar una cuarta parte de la tierra. </a:t>
            </a:r>
            <a:r>
              <a:rPr lang="es-ES" sz="2400" dirty="0"/>
              <a:t>S</a:t>
            </a:r>
            <a:r>
              <a:rPr lang="es-ES" sz="2400" dirty="0" smtClean="0"/>
              <a:t>u influencia ni es total ni durará siempre</a:t>
            </a:r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35" t="14946" r="35405" b="18808"/>
          <a:stretch/>
        </p:blipFill>
        <p:spPr>
          <a:xfrm>
            <a:off x="7730256" y="2472308"/>
            <a:ext cx="3878932" cy="347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92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7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546840" y="1628800"/>
            <a:ext cx="5544616" cy="554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CABALLO </a:t>
            </a:r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NEGRO</a:t>
            </a:r>
          </a:p>
          <a:p>
            <a:pPr algn="ctr">
              <a:lnSpc>
                <a:spcPct val="90000"/>
              </a:lnSpc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(Injusticia Social)</a:t>
            </a:r>
          </a:p>
          <a:p>
            <a:pPr algn="ctr">
              <a:lnSpc>
                <a:spcPct val="90000"/>
              </a:lnSpc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El color del luto, de los oscuros presagio y augurios.</a:t>
            </a:r>
            <a:endParaRPr lang="es-ES" sz="2400" dirty="0"/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Su jinete lleva una balanza trucada y fraudulenta, que ya no es el signo ni de la justicia ni de la equidad.</a:t>
            </a:r>
            <a:endParaRPr lang="es-ES" sz="2400" dirty="0"/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Sus principales víctimas serán los pobres.</a:t>
            </a:r>
          </a:p>
          <a:p>
            <a:pPr algn="just">
              <a:lnSpc>
                <a:spcPct val="90000"/>
              </a:lnSpc>
            </a:pPr>
            <a:r>
              <a:rPr lang="es-ES" sz="2400" dirty="0"/>
              <a:t>Solo podrá dominar una cuarta parte de la </a:t>
            </a:r>
            <a:r>
              <a:rPr lang="es-ES" sz="2400" dirty="0" smtClean="0"/>
              <a:t>tierra. Su </a:t>
            </a:r>
            <a:r>
              <a:rPr lang="es-ES" sz="2400" dirty="0"/>
              <a:t>influencia ni es total ni durará siempre</a:t>
            </a:r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989" y="2378885"/>
            <a:ext cx="4049040" cy="40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09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8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557908" y="1772816"/>
            <a:ext cx="5544616" cy="488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CABALLO </a:t>
            </a: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AMARILLO</a:t>
            </a:r>
          </a:p>
          <a:p>
            <a:pPr algn="ctr">
              <a:lnSpc>
                <a:spcPct val="90000"/>
              </a:lnSpc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(Caos)</a:t>
            </a:r>
          </a:p>
          <a:p>
            <a:pPr algn="ctr">
              <a:lnSpc>
                <a:spcPct val="90000"/>
              </a:lnSpc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El color de los cadáveres, de los apestados.</a:t>
            </a:r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Su jinete es la Muerte, el enemigo radical de la Vida, por eso va seguido del Abismo.</a:t>
            </a:r>
            <a:endParaRPr lang="es-ES" sz="2400" dirty="0"/>
          </a:p>
          <a:p>
            <a:pPr algn="just">
              <a:lnSpc>
                <a:spcPct val="90000"/>
              </a:lnSpc>
            </a:pPr>
            <a:r>
              <a:rPr lang="es-ES" sz="2400" dirty="0"/>
              <a:t>Solo podrá dominar una cuarta parte de la tierra. Su influencia ni es total ni durará siempre</a:t>
            </a:r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36" r="9136"/>
          <a:stretch/>
        </p:blipFill>
        <p:spPr>
          <a:xfrm>
            <a:off x="7822604" y="2829110"/>
            <a:ext cx="3634326" cy="33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23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9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557908" y="1772816"/>
            <a:ext cx="554461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CABALLO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BLANCO</a:t>
            </a:r>
          </a:p>
          <a:p>
            <a:pPr algn="ctr">
              <a:lnSpc>
                <a:spcPct val="90000"/>
              </a:lnSpc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(Resurrección)</a:t>
            </a:r>
          </a:p>
          <a:p>
            <a:pPr algn="ctr">
              <a:lnSpc>
                <a:spcPct val="90000"/>
              </a:lnSpc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Su jinete es Cristo resucitado, arquero de la Vida, armado con la fuerza de la Pascua y con la corona del triunfo dispuesto a vencer a las fuerzas del mal.</a:t>
            </a:r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Volverá a aparecer (Ap</a:t>
            </a:r>
            <a:r>
              <a:rPr lang="es-ES" sz="2400" dirty="0"/>
              <a:t> </a:t>
            </a:r>
            <a:r>
              <a:rPr lang="es-ES" sz="2400" dirty="0" smtClean="0"/>
              <a:t>19) para derrotar a todos los que se oponen a la llegada definitiva del Reino de Dios.</a:t>
            </a:r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8668" y="2420888"/>
            <a:ext cx="2857500" cy="37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60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dad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32195_TF02801109_TF02801109.potx" id="{9FBDB577-EDB5-47D0-B7BE-9604726EA1D8}" vid="{FD95FE31-2317-4F86-A249-17807466737E}"/>
    </a:ext>
  </a:extLst>
</a:theme>
</file>

<file path=ppt/theme/theme2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la naturaleza de serenidad (panorámica)</Template>
  <TotalTime>2086</TotalTime>
  <Words>1015</Words>
  <Application>Microsoft Office PowerPoint</Application>
  <PresentationFormat>Personalizado</PresentationFormat>
  <Paragraphs>121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Serenidad 16x9</vt:lpstr>
      <vt:lpstr>APOCALIPSIS  </vt:lpstr>
      <vt:lpstr>Ap 6, 1-8</vt:lpstr>
      <vt:lpstr>AMBIENTACIÓN</vt:lpstr>
      <vt:lpstr>EXPLICACIÓN DEL PASAJE</vt:lpstr>
      <vt:lpstr>EXPLICACIÓN DEL PASAJE</vt:lpstr>
      <vt:lpstr>EXPLICACIÓN DEL PASAJE</vt:lpstr>
      <vt:lpstr>EXPLICACIÓN DEL PASAJE</vt:lpstr>
      <vt:lpstr>EXPLICACIÓN DEL PASAJE</vt:lpstr>
      <vt:lpstr>EXPLICACIÓN DEL PASAJE</vt:lpstr>
      <vt:lpstr>PARA PROFUNDIZAR</vt:lpstr>
      <vt:lpstr>PARA PROFUNDIZAR</vt:lpstr>
      <vt:lpstr>PARA PROFUNDIZAR</vt:lpstr>
      <vt:lpstr>PARA PROFUNDIZAR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APOCALIPSIS</dc:title>
  <dc:creator>Cuenta Microsoft</dc:creator>
  <cp:lastModifiedBy>Manuel Hernandez</cp:lastModifiedBy>
  <cp:revision>37</cp:revision>
  <dcterms:created xsi:type="dcterms:W3CDTF">2021-11-11T23:29:02Z</dcterms:created>
  <dcterms:modified xsi:type="dcterms:W3CDTF">2022-03-13T18:41:08Z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