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72" r:id="rId6"/>
    <p:sldId id="273" r:id="rId7"/>
    <p:sldId id="274" r:id="rId8"/>
    <p:sldId id="275" r:id="rId9"/>
    <p:sldId id="276" r:id="rId10"/>
    <p:sldId id="281" r:id="rId11"/>
    <p:sldId id="283" r:id="rId12"/>
    <p:sldId id="282" r:id="rId13"/>
    <p:sldId id="277" r:id="rId14"/>
    <p:sldId id="288" r:id="rId15"/>
    <p:sldId id="280" r:id="rId16"/>
    <p:sldId id="287" r:id="rId17"/>
    <p:sldId id="286" r:id="rId18"/>
    <p:sldId id="285" r:id="rId19"/>
    <p:sldId id="284" r:id="rId20"/>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75" d="100"/>
          <a:sy n="75" d="100"/>
        </p:scale>
        <p:origin x="-600" y="-90"/>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13/03/2022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13/03/2022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166821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42954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12</a:t>
            </a:fld>
            <a:endParaRPr lang="es-ES" dirty="0"/>
          </a:p>
        </p:txBody>
      </p:sp>
    </p:spTree>
    <p:extLst>
      <p:ext uri="{BB962C8B-B14F-4D97-AF65-F5344CB8AC3E}">
        <p14:creationId xmlns:p14="http://schemas.microsoft.com/office/powerpoint/2010/main" xmlns="" val="334191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13</a:t>
            </a:fld>
            <a:endParaRPr lang="es-ES" dirty="0"/>
          </a:p>
        </p:txBody>
      </p:sp>
    </p:spTree>
    <p:extLst>
      <p:ext uri="{BB962C8B-B14F-4D97-AF65-F5344CB8AC3E}">
        <p14:creationId xmlns:p14="http://schemas.microsoft.com/office/powerpoint/2010/main" xmlns="" val="366628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14</a:t>
            </a:fld>
            <a:endParaRPr lang="es-ES" dirty="0"/>
          </a:p>
        </p:txBody>
      </p:sp>
    </p:spTree>
    <p:extLst>
      <p:ext uri="{BB962C8B-B14F-4D97-AF65-F5344CB8AC3E}">
        <p14:creationId xmlns:p14="http://schemas.microsoft.com/office/powerpoint/2010/main" xmlns="" val="205176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15</a:t>
            </a:fld>
            <a:endParaRPr lang="es-ES" dirty="0"/>
          </a:p>
        </p:txBody>
      </p:sp>
    </p:spTree>
    <p:extLst>
      <p:ext uri="{BB962C8B-B14F-4D97-AF65-F5344CB8AC3E}">
        <p14:creationId xmlns:p14="http://schemas.microsoft.com/office/powerpoint/2010/main" xmlns="" val="251727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16</a:t>
            </a:fld>
            <a:endParaRPr lang="es-ES" dirty="0"/>
          </a:p>
        </p:txBody>
      </p:sp>
    </p:spTree>
    <p:extLst>
      <p:ext uri="{BB962C8B-B14F-4D97-AF65-F5344CB8AC3E}">
        <p14:creationId xmlns:p14="http://schemas.microsoft.com/office/powerpoint/2010/main" xmlns="" val="365232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115780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3725287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13/03/2022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13/03/2022</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13/03/2022</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13/03/2022</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13/03/2022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13/03/2022</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a:t>
            </a:r>
            <a:r>
              <a:rPr lang="es-ES" sz="4000" b="1" dirty="0"/>
              <a:t>5</a:t>
            </a:r>
            <a:r>
              <a:rPr lang="es-ES" sz="4000" b="1" dirty="0" smtClean="0"/>
              <a:t>	</a:t>
            </a:r>
          </a:p>
          <a:p>
            <a:pPr rtl="0"/>
            <a:endParaRPr lang="es-ES" sz="4000" b="1" dirty="0" smtClean="0"/>
          </a:p>
          <a:p>
            <a:pPr algn="r" rtl="0"/>
            <a:r>
              <a:rPr lang="es-ES" sz="4000" b="1" dirty="0" smtClean="0"/>
              <a:t>EL LIBRO Y EL CORDERO</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3" name="CuadroTexto 2"/>
          <p:cNvSpPr txBox="1"/>
          <p:nvPr/>
        </p:nvSpPr>
        <p:spPr>
          <a:xfrm>
            <a:off x="1485900" y="1844824"/>
            <a:ext cx="9865096" cy="4524315"/>
          </a:xfrm>
          <a:prstGeom prst="rect">
            <a:avLst/>
          </a:prstGeom>
          <a:noFill/>
        </p:spPr>
        <p:txBody>
          <a:bodyPr wrap="square" rtlCol="0">
            <a:spAutoFit/>
          </a:bodyPr>
          <a:lstStyle/>
          <a:p>
            <a:pPr algn="ctr">
              <a:lnSpc>
                <a:spcPct val="90000"/>
              </a:lnSpc>
            </a:pPr>
            <a:r>
              <a:rPr lang="es-ES" sz="3200" dirty="0" smtClean="0">
                <a:effectLst>
                  <a:outerShdw blurRad="38100" dist="38100" dir="2700000" algn="tl">
                    <a:srgbClr val="000000">
                      <a:alpha val="43137"/>
                    </a:srgbClr>
                  </a:outerShdw>
                </a:effectLst>
              </a:rPr>
              <a:t>LOS NOMBRES DE CRISTO </a:t>
            </a:r>
          </a:p>
          <a:p>
            <a:pPr algn="just">
              <a:lnSpc>
                <a:spcPct val="90000"/>
              </a:lnSpc>
            </a:pPr>
            <a:endParaRPr lang="es-ES" sz="2400" dirty="0">
              <a:effectLst>
                <a:outerShdw blurRad="38100" dist="38100" dir="2700000" algn="tl">
                  <a:srgbClr val="000000">
                    <a:alpha val="43137"/>
                  </a:srgbClr>
                </a:outerShdw>
              </a:effectLst>
            </a:endParaRPr>
          </a:p>
          <a:p>
            <a:pPr algn="just">
              <a:lnSpc>
                <a:spcPct val="90000"/>
              </a:lnSpc>
            </a:pPr>
            <a:r>
              <a:rPr lang="es-ES" sz="2400" dirty="0" smtClean="0"/>
              <a:t>En el Apocalipsis sorprenden los títulos que se le dan a Cristo, no aparecen los más utilizados en el Nuevo Testamento, como pueden ser MAESTRO o SALVADOR .</a:t>
            </a:r>
          </a:p>
          <a:p>
            <a:pPr algn="just">
              <a:lnSpc>
                <a:spcPct val="90000"/>
              </a:lnSpc>
            </a:pPr>
            <a:endParaRPr lang="es-ES" sz="2400" dirty="0"/>
          </a:p>
          <a:p>
            <a:pPr algn="just">
              <a:lnSpc>
                <a:spcPct val="90000"/>
              </a:lnSpc>
            </a:pPr>
            <a:r>
              <a:rPr lang="es-ES" sz="2400" dirty="0" smtClean="0"/>
              <a:t>Con poca frecuencia aparecen los CRISTO, SEÑOR, HIJO DEL HOMBRE o HIJO DE DIOS.</a:t>
            </a:r>
          </a:p>
          <a:p>
            <a:pPr algn="just">
              <a:lnSpc>
                <a:spcPct val="90000"/>
              </a:lnSpc>
            </a:pPr>
            <a:endParaRPr lang="es-ES" sz="2400" dirty="0"/>
          </a:p>
          <a:p>
            <a:pPr algn="just">
              <a:lnSpc>
                <a:spcPct val="90000"/>
              </a:lnSpc>
            </a:pPr>
            <a:r>
              <a:rPr lang="es-ES" sz="2400" dirty="0" smtClean="0"/>
              <a:t>A Juan le gusta cambiar los nombres, por ejemplo en lugar del nombre clásico de HIJO DE DAVID, va  a utilizar EL QUE TIENE LA LLAVE DE DAVID o LEÓN DE LA TRIBU DE JUDÁ o RETOÑO DE DAVID o VÁSTAGO DE DAVID</a:t>
            </a:r>
            <a:endParaRPr lang="es-ES" sz="2400" dirty="0"/>
          </a:p>
        </p:txBody>
      </p:sp>
    </p:spTree>
    <p:extLst>
      <p:ext uri="{BB962C8B-B14F-4D97-AF65-F5344CB8AC3E}">
        <p14:creationId xmlns:p14="http://schemas.microsoft.com/office/powerpoint/2010/main" xmlns="" val="30661317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 </a:t>
            </a:r>
            <a:r>
              <a:rPr lang="es-ES" sz="3200" b="1" dirty="0" smtClean="0">
                <a:solidFill>
                  <a:srgbClr val="002060"/>
                </a:solidFill>
              </a:rPr>
              <a:t>Los nombres de Cristo</a:t>
            </a:r>
            <a:endParaRPr lang="es-ES" sz="3200"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11</a:t>
            </a:fld>
            <a:endParaRPr lang="es-ES" noProof="0" dirty="0"/>
          </a:p>
        </p:txBody>
      </p:sp>
      <p:sp>
        <p:nvSpPr>
          <p:cNvPr id="2" name="CuadroTexto 1"/>
          <p:cNvSpPr txBox="1"/>
          <p:nvPr/>
        </p:nvSpPr>
        <p:spPr>
          <a:xfrm>
            <a:off x="1293813" y="1772816"/>
            <a:ext cx="6240759" cy="4884414"/>
          </a:xfrm>
          <a:prstGeom prst="rect">
            <a:avLst/>
          </a:prstGeom>
          <a:noFill/>
        </p:spPr>
        <p:txBody>
          <a:bodyPr wrap="square" rtlCol="0">
            <a:spAutoFit/>
          </a:bodyPr>
          <a:lstStyle/>
          <a:p>
            <a:pPr algn="ctr">
              <a:lnSpc>
                <a:spcPct val="90000"/>
              </a:lnSpc>
            </a:pPr>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EL CORDERO</a:t>
            </a:r>
          </a:p>
          <a:p>
            <a:pPr algn="ctr">
              <a:lnSpc>
                <a:spcPct val="90000"/>
              </a:lnSpc>
            </a:pPr>
            <a:endParaRPr lang="es-ES" sz="2400" b="1" dirty="0">
              <a:effectLst>
                <a:outerShdw blurRad="38100" dist="38100" dir="2700000" algn="tl">
                  <a:srgbClr val="000000">
                    <a:alpha val="43137"/>
                  </a:srgbClr>
                </a:outerShdw>
              </a:effectLst>
            </a:endParaRPr>
          </a:p>
          <a:p>
            <a:pPr algn="just">
              <a:lnSpc>
                <a:spcPct val="90000"/>
              </a:lnSpc>
            </a:pPr>
            <a:r>
              <a:rPr lang="es-ES" sz="2000" dirty="0" smtClean="0"/>
              <a:t>Es el título por excelencia de Juan a Cristo, lo utiliza 28 veces.</a:t>
            </a:r>
          </a:p>
          <a:p>
            <a:pPr algn="just">
              <a:lnSpc>
                <a:spcPct val="90000"/>
              </a:lnSpc>
            </a:pPr>
            <a:endParaRPr lang="es-ES" sz="2000" dirty="0"/>
          </a:p>
          <a:p>
            <a:pPr algn="just">
              <a:lnSpc>
                <a:spcPct val="90000"/>
              </a:lnSpc>
            </a:pPr>
            <a:r>
              <a:rPr lang="es-ES" sz="2000" dirty="0" smtClean="0"/>
              <a:t>Es poco utilizado en el Nuevo Testamento pero enlaza directamente con el Antiguo Testamento:</a:t>
            </a:r>
            <a:endParaRPr lang="es-ES" sz="2400" dirty="0"/>
          </a:p>
          <a:p>
            <a:pPr marL="342900" indent="-342900" algn="just">
              <a:lnSpc>
                <a:spcPct val="90000"/>
              </a:lnSpc>
              <a:buFont typeface="Wingdings" panose="05000000000000000000" pitchFamily="2" charset="2"/>
              <a:buChar char="§"/>
            </a:pPr>
            <a:r>
              <a:rPr lang="es-ES" sz="2000" dirty="0" smtClean="0"/>
              <a:t>En el Éxodo la sangre del cordero Pascual, es la señal de la liberación.</a:t>
            </a:r>
          </a:p>
          <a:p>
            <a:pPr marL="342900" indent="-342900" algn="just">
              <a:lnSpc>
                <a:spcPct val="90000"/>
              </a:lnSpc>
              <a:buFont typeface="Wingdings" panose="05000000000000000000" pitchFamily="2" charset="2"/>
              <a:buChar char="§"/>
            </a:pPr>
            <a:r>
              <a:rPr lang="es-ES" sz="2000" dirty="0" smtClean="0"/>
              <a:t>En Isaías el siervo de Dios es  presentado como oveja que va al matadero, pero su muerte será fecunda</a:t>
            </a:r>
          </a:p>
          <a:p>
            <a:pPr marL="342900" indent="-342900" algn="just">
              <a:lnSpc>
                <a:spcPct val="90000"/>
              </a:lnSpc>
              <a:buFont typeface="Wingdings" panose="05000000000000000000" pitchFamily="2" charset="2"/>
              <a:buChar char="§"/>
            </a:pPr>
            <a:r>
              <a:rPr lang="es-ES" sz="2000" dirty="0" smtClean="0"/>
              <a:t>En Ezequiel el cordero se convierte en pastor y apacienta a su pueblo con amor</a:t>
            </a:r>
          </a:p>
          <a:p>
            <a:pPr algn="just">
              <a:lnSpc>
                <a:spcPct val="90000"/>
              </a:lnSpc>
            </a:pPr>
            <a:endParaRPr lang="es-ES" sz="2000" dirty="0"/>
          </a:p>
          <a:p>
            <a:pPr algn="just">
              <a:lnSpc>
                <a:spcPct val="90000"/>
              </a:lnSpc>
            </a:pPr>
            <a:r>
              <a:rPr lang="es-ES" sz="2000" dirty="0" smtClean="0"/>
              <a:t>También es el símbolo de la victoria</a:t>
            </a:r>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26659" y="2924944"/>
            <a:ext cx="4213356" cy="2496269"/>
          </a:xfrm>
          <a:prstGeom prst="rect">
            <a:avLst/>
          </a:prstGeom>
        </p:spPr>
      </p:pic>
    </p:spTree>
    <p:extLst>
      <p:ext uri="{BB962C8B-B14F-4D97-AF65-F5344CB8AC3E}">
        <p14:creationId xmlns:p14="http://schemas.microsoft.com/office/powerpoint/2010/main" xmlns="" val="1102797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 </a:t>
            </a:r>
            <a:r>
              <a:rPr lang="es-ES" sz="3200" b="1" dirty="0" smtClean="0">
                <a:solidFill>
                  <a:srgbClr val="002060"/>
                </a:solidFill>
              </a:rPr>
              <a:t>Los nombres de Cristo</a:t>
            </a:r>
            <a:endParaRPr lang="es-ES" sz="3200"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12</a:t>
            </a:fld>
            <a:endParaRPr lang="es-ES" noProof="0" dirty="0"/>
          </a:p>
        </p:txBody>
      </p:sp>
      <p:sp>
        <p:nvSpPr>
          <p:cNvPr id="2" name="CuadroTexto 1"/>
          <p:cNvSpPr txBox="1"/>
          <p:nvPr/>
        </p:nvSpPr>
        <p:spPr>
          <a:xfrm>
            <a:off x="1293813" y="1914210"/>
            <a:ext cx="6240759" cy="4053417"/>
          </a:xfrm>
          <a:prstGeom prst="rect">
            <a:avLst/>
          </a:prstGeom>
          <a:noFill/>
        </p:spPr>
        <p:txBody>
          <a:bodyPr wrap="square" rtlCol="0">
            <a:spAutoFit/>
          </a:bodyPr>
          <a:lstStyle/>
          <a:p>
            <a:pPr algn="ctr">
              <a:lnSpc>
                <a:spcPct val="90000"/>
              </a:lnSpc>
            </a:pPr>
            <a:r>
              <a:rPr lang="es-ES" sz="2400" b="1" dirty="0" smtClean="0">
                <a:effectLst>
                  <a:outerShdw blurRad="38100" dist="38100" dir="2700000" algn="tl">
                    <a:srgbClr val="000000">
                      <a:alpha val="43137"/>
                    </a:srgbClr>
                  </a:outerShdw>
                </a:effectLst>
              </a:rPr>
              <a:t>ALFA Y OMEGA </a:t>
            </a:r>
          </a:p>
          <a:p>
            <a:pPr algn="ctr">
              <a:lnSpc>
                <a:spcPct val="90000"/>
              </a:lnSpc>
            </a:pPr>
            <a:endParaRPr lang="es-ES" sz="2400" b="1" dirty="0">
              <a:effectLst>
                <a:outerShdw blurRad="38100" dist="38100" dir="2700000" algn="tl">
                  <a:srgbClr val="000000">
                    <a:alpha val="43137"/>
                  </a:srgbClr>
                </a:outerShdw>
              </a:effectLst>
            </a:endParaRPr>
          </a:p>
          <a:p>
            <a:pPr algn="just">
              <a:lnSpc>
                <a:spcPct val="90000"/>
              </a:lnSpc>
            </a:pPr>
            <a:r>
              <a:rPr lang="es-ES" sz="2000" dirty="0" smtClean="0"/>
              <a:t>Alfa y Omega son la primera y la última letras del alfabeto griego (lengua en la que se escribe el Apocalipsis)</a:t>
            </a:r>
          </a:p>
          <a:p>
            <a:pPr algn="just">
              <a:lnSpc>
                <a:spcPct val="90000"/>
              </a:lnSpc>
            </a:pPr>
            <a:endParaRPr lang="es-ES" sz="2000" dirty="0"/>
          </a:p>
          <a:p>
            <a:pPr algn="just">
              <a:lnSpc>
                <a:spcPct val="90000"/>
              </a:lnSpc>
            </a:pPr>
            <a:r>
              <a:rPr lang="es-ES" sz="2000" dirty="0" smtClean="0"/>
              <a:t>Cristo es el principio y el fin de todo, en Él todo empieza y termina.</a:t>
            </a:r>
          </a:p>
          <a:p>
            <a:pPr algn="just">
              <a:lnSpc>
                <a:spcPct val="90000"/>
              </a:lnSpc>
            </a:pPr>
            <a:endParaRPr lang="es-ES" sz="2000" dirty="0"/>
          </a:p>
          <a:p>
            <a:pPr algn="just">
              <a:lnSpc>
                <a:spcPct val="90000"/>
              </a:lnSpc>
            </a:pPr>
            <a:r>
              <a:rPr lang="es-ES" sz="2000" dirty="0" smtClean="0"/>
              <a:t>Es el que está presente en el principio, en el hoy y en el mañana.</a:t>
            </a:r>
          </a:p>
          <a:p>
            <a:pPr algn="just">
              <a:lnSpc>
                <a:spcPct val="90000"/>
              </a:lnSpc>
            </a:pPr>
            <a:endParaRPr lang="es-ES" sz="2000" dirty="0"/>
          </a:p>
          <a:p>
            <a:pPr algn="just">
              <a:lnSpc>
                <a:spcPct val="90000"/>
              </a:lnSpc>
            </a:pPr>
            <a:r>
              <a:rPr lang="es-ES" sz="2000" dirty="0" smtClean="0"/>
              <a:t>Está al comienzo y al final de la Historia</a:t>
            </a:r>
          </a:p>
          <a:p>
            <a:pPr algn="just">
              <a:lnSpc>
                <a:spcPct val="90000"/>
              </a:lnSpc>
            </a:pP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22604" y="2680779"/>
            <a:ext cx="3835811" cy="2520280"/>
          </a:xfrm>
          <a:prstGeom prst="rect">
            <a:avLst/>
          </a:prstGeom>
        </p:spPr>
      </p:pic>
    </p:spTree>
    <p:extLst>
      <p:ext uri="{BB962C8B-B14F-4D97-AF65-F5344CB8AC3E}">
        <p14:creationId xmlns:p14="http://schemas.microsoft.com/office/powerpoint/2010/main" xmlns="" val="40894272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 </a:t>
            </a:r>
            <a:r>
              <a:rPr lang="es-ES" sz="3200" b="1" dirty="0" smtClean="0">
                <a:solidFill>
                  <a:srgbClr val="002060"/>
                </a:solidFill>
              </a:rPr>
              <a:t>Los nombres de Cristo</a:t>
            </a:r>
            <a:endParaRPr lang="es-ES" sz="3200"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13</a:t>
            </a:fld>
            <a:endParaRPr lang="es-ES" noProof="0" dirty="0"/>
          </a:p>
        </p:txBody>
      </p:sp>
      <p:sp>
        <p:nvSpPr>
          <p:cNvPr id="2" name="CuadroTexto 1"/>
          <p:cNvSpPr txBox="1"/>
          <p:nvPr/>
        </p:nvSpPr>
        <p:spPr>
          <a:xfrm>
            <a:off x="1293813" y="1772816"/>
            <a:ext cx="6240759" cy="4662815"/>
          </a:xfrm>
          <a:prstGeom prst="rect">
            <a:avLst/>
          </a:prstGeom>
          <a:noFill/>
        </p:spPr>
        <p:txBody>
          <a:bodyPr wrap="square" rtlCol="0">
            <a:spAutoFit/>
          </a:bodyPr>
          <a:lstStyle/>
          <a:p>
            <a:pPr algn="ctr">
              <a:lnSpc>
                <a:spcPct val="90000"/>
              </a:lnSpc>
            </a:pPr>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EL LEÓN DE LA TRIBU DE JUDÁ</a:t>
            </a:r>
          </a:p>
          <a:p>
            <a:pPr algn="ctr">
              <a:lnSpc>
                <a:spcPct val="90000"/>
              </a:lnSpc>
            </a:pPr>
            <a:endParaRPr lang="es-ES" sz="2400" b="1" dirty="0">
              <a:effectLst>
                <a:outerShdw blurRad="38100" dist="38100" dir="2700000" algn="tl">
                  <a:srgbClr val="000000">
                    <a:alpha val="43137"/>
                  </a:srgbClr>
                </a:outerShdw>
              </a:effectLst>
            </a:endParaRPr>
          </a:p>
          <a:p>
            <a:pPr algn="just">
              <a:lnSpc>
                <a:spcPct val="90000"/>
              </a:lnSpc>
            </a:pPr>
            <a:r>
              <a:rPr lang="es-ES" sz="2400" dirty="0" smtClean="0"/>
              <a:t>La unión del león con la tribu de Judá se encuentra en Gn 49,9: </a:t>
            </a:r>
            <a:r>
              <a:rPr lang="es-ES" sz="2400" i="1" dirty="0" smtClean="0"/>
              <a:t>“Cachorro de león es Judá”.</a:t>
            </a:r>
          </a:p>
          <a:p>
            <a:pPr algn="just">
              <a:lnSpc>
                <a:spcPct val="90000"/>
              </a:lnSpc>
            </a:pPr>
            <a:endParaRPr lang="es-ES" sz="2400" i="1" dirty="0"/>
          </a:p>
          <a:p>
            <a:pPr algn="just">
              <a:lnSpc>
                <a:spcPct val="90000"/>
              </a:lnSpc>
            </a:pPr>
            <a:r>
              <a:rPr lang="es-ES" sz="2400" dirty="0" smtClean="0"/>
              <a:t>El león designa al Mesías descendiente de David, de la tribu de Judá, revestido de majestad real.</a:t>
            </a:r>
          </a:p>
          <a:p>
            <a:pPr algn="just">
              <a:lnSpc>
                <a:spcPct val="90000"/>
              </a:lnSpc>
            </a:pPr>
            <a:endParaRPr lang="es-ES" sz="2400" dirty="0"/>
          </a:p>
          <a:p>
            <a:pPr algn="just">
              <a:lnSpc>
                <a:spcPct val="90000"/>
              </a:lnSpc>
            </a:pPr>
            <a:r>
              <a:rPr lang="es-ES" sz="2400" dirty="0" smtClean="0"/>
              <a:t>El Mesías llevará a plenitud las esperanzas puestas por el pueblo en el descendiente de David</a:t>
            </a:r>
          </a:p>
          <a:p>
            <a:pPr algn="just">
              <a:lnSpc>
                <a:spcPct val="90000"/>
              </a:lnSpc>
            </a:pPr>
            <a:endParaRPr lang="es-ES"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xmlns="" val="0"/>
              </a:ext>
            </a:extLst>
          </a:blip>
          <a:srcRect b="12641"/>
          <a:stretch/>
        </p:blipFill>
        <p:spPr>
          <a:xfrm>
            <a:off x="8110636" y="2636912"/>
            <a:ext cx="3297114" cy="2880319"/>
          </a:xfrm>
          <a:prstGeom prst="rect">
            <a:avLst/>
          </a:prstGeom>
        </p:spPr>
      </p:pic>
    </p:spTree>
    <p:extLst>
      <p:ext uri="{BB962C8B-B14F-4D97-AF65-F5344CB8AC3E}">
        <p14:creationId xmlns:p14="http://schemas.microsoft.com/office/powerpoint/2010/main" xmlns="" val="1078793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 </a:t>
            </a:r>
            <a:r>
              <a:rPr lang="es-ES" sz="3200" b="1" dirty="0" smtClean="0">
                <a:solidFill>
                  <a:srgbClr val="002060"/>
                </a:solidFill>
              </a:rPr>
              <a:t>Los nombres de Cristo</a:t>
            </a:r>
            <a:endParaRPr lang="es-ES" sz="3200"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14</a:t>
            </a:fld>
            <a:endParaRPr lang="es-ES" noProof="0" dirty="0"/>
          </a:p>
        </p:txBody>
      </p:sp>
      <p:sp>
        <p:nvSpPr>
          <p:cNvPr id="2" name="CuadroTexto 1"/>
          <p:cNvSpPr txBox="1"/>
          <p:nvPr/>
        </p:nvSpPr>
        <p:spPr>
          <a:xfrm>
            <a:off x="1293813" y="1772816"/>
            <a:ext cx="6240759" cy="4662815"/>
          </a:xfrm>
          <a:prstGeom prst="rect">
            <a:avLst/>
          </a:prstGeom>
          <a:noFill/>
        </p:spPr>
        <p:txBody>
          <a:bodyPr wrap="square" rtlCol="0">
            <a:spAutoFit/>
          </a:bodyPr>
          <a:lstStyle/>
          <a:p>
            <a:pPr algn="ctr">
              <a:lnSpc>
                <a:spcPct val="90000"/>
              </a:lnSpc>
            </a:pPr>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EL VIVIENTE</a:t>
            </a:r>
          </a:p>
          <a:p>
            <a:pPr algn="ctr">
              <a:lnSpc>
                <a:spcPct val="90000"/>
              </a:lnSpc>
            </a:pPr>
            <a:endParaRPr lang="es-ES" sz="2400" b="1" dirty="0">
              <a:effectLst>
                <a:outerShdw blurRad="38100" dist="38100" dir="2700000" algn="tl">
                  <a:srgbClr val="000000">
                    <a:alpha val="43137"/>
                  </a:srgbClr>
                </a:outerShdw>
              </a:effectLst>
            </a:endParaRPr>
          </a:p>
          <a:p>
            <a:pPr algn="just">
              <a:lnSpc>
                <a:spcPct val="90000"/>
              </a:lnSpc>
            </a:pPr>
            <a:r>
              <a:rPr lang="es-ES" sz="2400" dirty="0" smtClean="0"/>
              <a:t>Para muchas personas el drama de la vida es la muerte.</a:t>
            </a:r>
          </a:p>
          <a:p>
            <a:pPr algn="just">
              <a:lnSpc>
                <a:spcPct val="90000"/>
              </a:lnSpc>
            </a:pPr>
            <a:endParaRPr lang="es-ES" sz="2400" dirty="0"/>
          </a:p>
          <a:p>
            <a:pPr algn="just">
              <a:lnSpc>
                <a:spcPct val="90000"/>
              </a:lnSpc>
            </a:pPr>
            <a:r>
              <a:rPr lang="es-ES" sz="2400" dirty="0" smtClean="0"/>
              <a:t>Cristo es presentado como el que vive, porque ya no está entre los muertos, es el que estuvo muerto pero ya vive para siempre y tiene las llaves de la muerte y del abismo (Cf. Ap 1,18)</a:t>
            </a:r>
          </a:p>
          <a:p>
            <a:pPr algn="just">
              <a:lnSpc>
                <a:spcPct val="90000"/>
              </a:lnSpc>
            </a:pPr>
            <a:endParaRPr lang="es-ES" sz="2400" dirty="0"/>
          </a:p>
          <a:p>
            <a:pPr algn="just">
              <a:lnSpc>
                <a:spcPct val="90000"/>
              </a:lnSpc>
            </a:pPr>
            <a:r>
              <a:rPr lang="es-ES" sz="2400" dirty="0" smtClean="0"/>
              <a:t>La muerte ha sido superada por la Resurrección </a:t>
            </a:r>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8668" y="2132856"/>
            <a:ext cx="2843788" cy="3930681"/>
          </a:xfrm>
          <a:prstGeom prst="rect">
            <a:avLst/>
          </a:prstGeom>
        </p:spPr>
      </p:pic>
    </p:spTree>
    <p:extLst>
      <p:ext uri="{BB962C8B-B14F-4D97-AF65-F5344CB8AC3E}">
        <p14:creationId xmlns:p14="http://schemas.microsoft.com/office/powerpoint/2010/main" xmlns="" val="17866841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 </a:t>
            </a:r>
            <a:r>
              <a:rPr lang="es-ES" sz="3200" b="1" dirty="0" smtClean="0">
                <a:solidFill>
                  <a:srgbClr val="002060"/>
                </a:solidFill>
              </a:rPr>
              <a:t>Los nombres de Cristo</a:t>
            </a:r>
            <a:endParaRPr lang="es-ES" sz="3200"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15</a:t>
            </a:fld>
            <a:endParaRPr lang="es-ES" noProof="0" dirty="0"/>
          </a:p>
        </p:txBody>
      </p:sp>
      <p:sp>
        <p:nvSpPr>
          <p:cNvPr id="2" name="CuadroTexto 1"/>
          <p:cNvSpPr txBox="1"/>
          <p:nvPr/>
        </p:nvSpPr>
        <p:spPr>
          <a:xfrm>
            <a:off x="1326531" y="2018581"/>
            <a:ext cx="5631978" cy="4496616"/>
          </a:xfrm>
          <a:prstGeom prst="rect">
            <a:avLst/>
          </a:prstGeom>
          <a:noFill/>
        </p:spPr>
        <p:txBody>
          <a:bodyPr wrap="square" rtlCol="0">
            <a:spAutoFit/>
          </a:bodyPr>
          <a:lstStyle/>
          <a:p>
            <a:pPr algn="ctr">
              <a:lnSpc>
                <a:spcPct val="90000"/>
              </a:lnSpc>
            </a:pPr>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EL TESTIGO FIEL</a:t>
            </a:r>
          </a:p>
          <a:p>
            <a:pPr algn="ctr">
              <a:lnSpc>
                <a:spcPct val="90000"/>
              </a:lnSpc>
            </a:pPr>
            <a:endParaRPr lang="es-ES" sz="2400" b="1" dirty="0">
              <a:effectLst>
                <a:outerShdw blurRad="38100" dist="38100" dir="2700000" algn="tl">
                  <a:srgbClr val="000000">
                    <a:alpha val="43137"/>
                  </a:srgbClr>
                </a:outerShdw>
              </a:effectLst>
            </a:endParaRPr>
          </a:p>
          <a:p>
            <a:pPr algn="just">
              <a:lnSpc>
                <a:spcPct val="90000"/>
              </a:lnSpc>
            </a:pPr>
            <a:r>
              <a:rPr lang="es-ES" sz="3600" dirty="0" smtClean="0"/>
              <a:t>Es el que ha entrado en el mundo de Dios y puede trasmitirnos lo que ha visto y oído, para revelar el sentido de la vida y suscitar y reforzar nuestra fe.</a:t>
            </a:r>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46540" y="3068960"/>
            <a:ext cx="4271586" cy="2232248"/>
          </a:xfrm>
          <a:prstGeom prst="rect">
            <a:avLst/>
          </a:prstGeom>
        </p:spPr>
      </p:pic>
    </p:spTree>
    <p:extLst>
      <p:ext uri="{BB962C8B-B14F-4D97-AF65-F5344CB8AC3E}">
        <p14:creationId xmlns:p14="http://schemas.microsoft.com/office/powerpoint/2010/main" xmlns="" val="35122632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 </a:t>
            </a:r>
            <a:r>
              <a:rPr lang="es-ES" sz="3200" b="1" dirty="0" smtClean="0">
                <a:solidFill>
                  <a:srgbClr val="002060"/>
                </a:solidFill>
              </a:rPr>
              <a:t>Los nombres de Cristo</a:t>
            </a:r>
            <a:endParaRPr lang="es-ES" sz="3200"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16</a:t>
            </a:fld>
            <a:endParaRPr lang="es-ES" noProof="0" dirty="0"/>
          </a:p>
        </p:txBody>
      </p:sp>
      <p:sp>
        <p:nvSpPr>
          <p:cNvPr id="2" name="CuadroTexto 1"/>
          <p:cNvSpPr txBox="1"/>
          <p:nvPr/>
        </p:nvSpPr>
        <p:spPr>
          <a:xfrm>
            <a:off x="1293813" y="1772816"/>
            <a:ext cx="4656583" cy="4635115"/>
          </a:xfrm>
          <a:prstGeom prst="rect">
            <a:avLst/>
          </a:prstGeom>
          <a:noFill/>
        </p:spPr>
        <p:txBody>
          <a:bodyPr wrap="square" rtlCol="0">
            <a:spAutoFit/>
          </a:bodyPr>
          <a:lstStyle/>
          <a:p>
            <a:pPr algn="ctr">
              <a:lnSpc>
                <a:spcPct val="90000"/>
              </a:lnSpc>
            </a:pPr>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EL SEÑOR Y REY</a:t>
            </a:r>
          </a:p>
          <a:p>
            <a:pPr algn="ctr">
              <a:lnSpc>
                <a:spcPct val="90000"/>
              </a:lnSpc>
            </a:pPr>
            <a:endParaRPr lang="es-ES" sz="2400" b="1" dirty="0">
              <a:effectLst>
                <a:outerShdw blurRad="38100" dist="38100" dir="2700000" algn="tl">
                  <a:srgbClr val="000000">
                    <a:alpha val="43137"/>
                  </a:srgbClr>
                </a:outerShdw>
              </a:effectLst>
            </a:endParaRPr>
          </a:p>
          <a:p>
            <a:pPr algn="just">
              <a:lnSpc>
                <a:spcPct val="90000"/>
              </a:lnSpc>
            </a:pPr>
            <a:r>
              <a:rPr lang="es-ES" sz="2800" dirty="0" smtClean="0"/>
              <a:t>Para Juan solo hay un Señor, que es Cristo Resucitado, el Rey de reyes y Señor de señores.</a:t>
            </a:r>
          </a:p>
          <a:p>
            <a:pPr algn="just">
              <a:lnSpc>
                <a:spcPct val="90000"/>
              </a:lnSpc>
            </a:pPr>
            <a:endParaRPr lang="es-ES" sz="2800" dirty="0"/>
          </a:p>
          <a:p>
            <a:pPr algn="just">
              <a:lnSpc>
                <a:spcPct val="90000"/>
              </a:lnSpc>
            </a:pPr>
            <a:r>
              <a:rPr lang="es-ES" sz="2800" dirty="0" smtClean="0"/>
              <a:t>Ya al inicio del Apocalipsis, Cristo aparece vestido con dignidad real, con una larga túnica y el pecho ceñido con una banda de oro.</a:t>
            </a:r>
            <a:endParaRPr lang="es-ES" sz="240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42484" y="3068960"/>
            <a:ext cx="4588810" cy="2412826"/>
          </a:xfrm>
          <a:prstGeom prst="rect">
            <a:avLst/>
          </a:prstGeom>
        </p:spPr>
      </p:pic>
    </p:spTree>
    <p:extLst>
      <p:ext uri="{BB962C8B-B14F-4D97-AF65-F5344CB8AC3E}">
        <p14:creationId xmlns:p14="http://schemas.microsoft.com/office/powerpoint/2010/main" xmlns="" val="1336358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5, 1-14</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rmAutofit fontScale="62500" lnSpcReduction="20000"/>
          </a:bodyPr>
          <a:lstStyle/>
          <a:p>
            <a:pPr marL="0" indent="0" algn="just">
              <a:buNone/>
            </a:pPr>
            <a:r>
              <a:rPr lang="es-ES" b="1" dirty="0"/>
              <a:t>"</a:t>
            </a:r>
            <a:r>
              <a:rPr lang="es-ES" sz="2900" b="1" dirty="0"/>
              <a:t>1.Vi también en la mano derecha del que está sentado en el trono un libro, escrito por el anverso y el reverso, sellado con siete </a:t>
            </a:r>
            <a:r>
              <a:rPr lang="es-ES" sz="2900" b="1" dirty="0" smtClean="0"/>
              <a:t>sellos.2.Y </a:t>
            </a:r>
            <a:r>
              <a:rPr lang="es-ES" sz="2900" b="1" dirty="0"/>
              <a:t>vi a un </a:t>
            </a:r>
            <a:r>
              <a:rPr lang="es-ES" sz="2900" b="1" dirty="0" smtClean="0"/>
              <a:t>Ángel </a:t>
            </a:r>
            <a:r>
              <a:rPr lang="es-ES" sz="2900" b="1" dirty="0"/>
              <a:t>poderoso que proclamaba con fuerte voz: «¿Quién es digno de abrir el libro y soltar sus sellos?» 3.Pero nadie era capaz, ni en el cielo ni en la tierra ni bajo tierra, de abrir el libro ni de leerlo. 4.Y yo lloraba mucho porque no se había encontrado a nadie digno de abrir el libro ni de leerlo. 5.Pero uno de los Ancianos me dice: «No llores; mira, ha triunfado el León de la tribu de Judá, el Retoño de David; él podrá abrir el libro y sus siete sellos.» </a:t>
            </a:r>
            <a:r>
              <a:rPr lang="es-ES" sz="2900" b="1" dirty="0" smtClean="0"/>
              <a:t> </a:t>
            </a:r>
            <a:r>
              <a:rPr lang="es-ES" sz="2900" b="1" dirty="0"/>
              <a:t>6.Entonces vi, de pie, en medio del trono y de los cuatro Vivientes y de los Ancianos, un Cordero, como degollado; tenía siete cuernos y siete ojos, que son los siete Espíritus de Dios, enviados a toda la tierra. 7.Y se acercó y tomó el libro de la mano derecha del que está sentado en el trono. 8.Cuando lo tomó, los cuatro Vivientes y los veinticuatro Ancianos se postraron delante del Cordero. Tenía cada uno una cítara y copas de oro llenas de perfumes, que son las oraciones de los santos. 9.Y cantan un cántico nuevo diciendo: «Eres digno de tomar el libro y abrir sus sellos porque fuiste degollado y compraste para Dios con tu sangre hombres de toda raza, lengua, pueblo y nación; 10.y has hecho de ellos para nuestro Dios un Reino de Sacerdotes, y reinan sobre la tierra.» 11.Y en la visión oí la voz de una multitud de </a:t>
            </a:r>
            <a:r>
              <a:rPr lang="es-ES" sz="2900" b="1" dirty="0" smtClean="0"/>
              <a:t>Ángeles </a:t>
            </a:r>
            <a:r>
              <a:rPr lang="es-ES" sz="2900" b="1" dirty="0"/>
              <a:t>alrededor del trono, de los Vivientes y de los Ancianos. Su número era miríadas de miríadas y millares de millares, 12.y decían con fuerte voz: «Digno es el Cordero degollado de recibir el poder, la riqueza, la sabiduría, la fuerza, el honor, la gloria y la alabanza.» 13.Y toda criatura, del cielo, de la tierra, de debajo de la tierra y del mar, y todo lo que hay en ellos, oí que respondían: «Al que está sentado en el trono y al Cordero, alabanza, honor, gloria y potencia por los siglos de los siglos.» 14.Y los cuatro Vivientes decían: «Amén»; y los Ancianos se postraron para adorar."</a:t>
            </a:r>
          </a:p>
          <a:p>
            <a:pPr marL="0" indent="0" algn="just">
              <a:buNone/>
            </a:pPr>
            <a:endParaRPr lang="es-ES" sz="2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088633" cy="4495800"/>
          </a:xfrm>
        </p:spPr>
        <p:txBody>
          <a:bodyPr rtlCol="0">
            <a:noAutofit/>
          </a:bodyPr>
          <a:lstStyle/>
          <a:p>
            <a:pPr marL="0" indent="0" algn="just">
              <a:buNone/>
            </a:pPr>
            <a:r>
              <a:rPr lang="es-ES" sz="2800" b="1" dirty="0" smtClean="0"/>
              <a:t>Las comunidades están en proceso de conversión tras ser exhortadas a volver al amor primero.</a:t>
            </a:r>
          </a:p>
          <a:p>
            <a:pPr marL="0" indent="0" algn="just">
              <a:buNone/>
            </a:pPr>
            <a:r>
              <a:rPr lang="es-ES" sz="2800" b="1" dirty="0" smtClean="0"/>
              <a:t>Mediante la visión del Trono y del Cordero degollado y triunfante se va a contemplar el señorío de Dios y de Cristo sobre los acontecimientos de la Historia.</a:t>
            </a:r>
            <a:endParaRPr lang="es-ES" sz="2800" b="1" dirty="0"/>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3</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57908" y="2580309"/>
            <a:ext cx="3928657" cy="3808040"/>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860551"/>
            <a:ext cx="5088633" cy="4495800"/>
          </a:xfrm>
        </p:spPr>
        <p:txBody>
          <a:bodyPr rtlCol="0">
            <a:normAutofit/>
          </a:bodyPr>
          <a:lstStyle/>
          <a:p>
            <a:pPr marL="0" indent="0" algn="just">
              <a:buNone/>
            </a:pPr>
            <a:r>
              <a:rPr lang="es-ES" b="1" dirty="0" smtClean="0"/>
              <a:t>Tras el proceso de purificación pedido a las Iglesias, la comunidad está preparada para escuchar la revelación de lo que va a suceder.</a:t>
            </a:r>
            <a:endParaRPr lang="es-ES" b="1" dirty="0"/>
          </a:p>
          <a:p>
            <a:pPr marL="0" indent="0" algn="just">
              <a:buNone/>
            </a:pPr>
            <a:r>
              <a:rPr lang="es-ES" b="1" dirty="0" smtClean="0"/>
              <a:t>Juan las traslada al cielo para contemplar el desarrollo de la historia desde la óptica de Dios.</a:t>
            </a:r>
          </a:p>
          <a:p>
            <a:pPr marL="0" indent="0" algn="just">
              <a:buNone/>
            </a:pPr>
            <a:r>
              <a:rPr lang="es-ES" b="1" dirty="0" smtClean="0"/>
              <a:t>La Historia solo puede ser descifrada desde Cristo.</a:t>
            </a: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51225" y="1700808"/>
            <a:ext cx="2736304" cy="4299906"/>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2067397"/>
            <a:ext cx="7272808" cy="4824536"/>
          </a:xfrm>
        </p:spPr>
        <p:txBody>
          <a:bodyPr rtlCol="0">
            <a:normAutofit/>
          </a:bodyPr>
          <a:lstStyle/>
          <a:p>
            <a:pPr marL="0" indent="0" algn="just">
              <a:buNone/>
            </a:pPr>
            <a:r>
              <a:rPr lang="es-ES" b="1" dirty="0" smtClean="0"/>
              <a:t>Los capítulo 4 y 5 sirven de marco a los demás.</a:t>
            </a:r>
          </a:p>
          <a:p>
            <a:pPr marL="342900" indent="-342900" algn="just">
              <a:buFont typeface="Wingdings" panose="05000000000000000000" pitchFamily="2" charset="2"/>
              <a:buChar char="Ø"/>
            </a:pPr>
            <a:r>
              <a:rPr lang="es-ES" b="1" dirty="0" smtClean="0"/>
              <a:t>Dios está sentado en el Trono.</a:t>
            </a:r>
          </a:p>
          <a:p>
            <a:pPr marL="342900" indent="-342900" algn="just">
              <a:buFont typeface="Wingdings" panose="05000000000000000000" pitchFamily="2" charset="2"/>
              <a:buChar char="Ø"/>
            </a:pPr>
            <a:r>
              <a:rPr lang="es-ES" b="1" dirty="0" smtClean="0"/>
              <a:t>El Libro contiene los designios divinos sobre la Historia.</a:t>
            </a:r>
          </a:p>
          <a:p>
            <a:pPr marL="342900" indent="-342900" algn="just">
              <a:buFont typeface="Wingdings" panose="05000000000000000000" pitchFamily="2" charset="2"/>
              <a:buChar char="Ø"/>
            </a:pPr>
            <a:r>
              <a:rPr lang="es-ES" b="1" dirty="0" smtClean="0"/>
              <a:t>Cristo ejerce su misión de mediador.</a:t>
            </a:r>
          </a:p>
          <a:p>
            <a:pPr marL="0" indent="0" algn="just">
              <a:buNone/>
            </a:pPr>
            <a:r>
              <a:rPr lang="es-ES" b="1" dirty="0" smtClean="0"/>
              <a:t>Los dos capítulos forman una unidad y proporcionan las claves para comprender lo que va a pasar.</a:t>
            </a:r>
          </a:p>
          <a:p>
            <a:pPr marL="0" indent="0" algn="just">
              <a:buNone/>
            </a:pPr>
            <a:r>
              <a:rPr lang="es-ES" b="1" dirty="0" smtClean="0"/>
              <a:t>Todo ello desde la perspectiva del creyente.</a:t>
            </a:r>
          </a:p>
          <a:p>
            <a:pPr marL="342900" indent="-342900" algn="just">
              <a:buFont typeface="Wingdings" panose="05000000000000000000" pitchFamily="2" charset="2"/>
              <a:buChar char="Ø"/>
            </a:pP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5</a:t>
            </a:fld>
            <a:endParaRPr lang="es-ES" noProof="0" dirty="0"/>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5900" y="1988840"/>
            <a:ext cx="2625443" cy="4032448"/>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6</a:t>
            </a:fld>
            <a:endParaRPr lang="es-ES" noProof="0" dirty="0"/>
          </a:p>
        </p:txBody>
      </p:sp>
      <p:sp>
        <p:nvSpPr>
          <p:cNvPr id="2" name="CuadroTexto 1"/>
          <p:cNvSpPr txBox="1"/>
          <p:nvPr/>
        </p:nvSpPr>
        <p:spPr>
          <a:xfrm>
            <a:off x="1557908" y="1772816"/>
            <a:ext cx="4824536" cy="5244513"/>
          </a:xfrm>
          <a:prstGeom prst="rect">
            <a:avLst/>
          </a:prstGeom>
          <a:noFill/>
        </p:spPr>
        <p:txBody>
          <a:bodyPr wrap="square" rtlCol="0">
            <a:spAutoFit/>
          </a:bodyPr>
          <a:lstStyle/>
          <a:p>
            <a:pPr algn="just">
              <a:lnSpc>
                <a:spcPct val="90000"/>
              </a:lnSpc>
            </a:pPr>
            <a:r>
              <a:rPr lang="es-ES" sz="3000" dirty="0" smtClean="0"/>
              <a:t>Dios, como rey, está sentado en su trono y viene a inaugurar su reinado.</a:t>
            </a:r>
          </a:p>
          <a:p>
            <a:pPr algn="just">
              <a:lnSpc>
                <a:spcPct val="90000"/>
              </a:lnSpc>
            </a:pPr>
            <a:endParaRPr lang="es-ES" sz="3000" dirty="0"/>
          </a:p>
          <a:p>
            <a:pPr algn="just">
              <a:lnSpc>
                <a:spcPct val="90000"/>
              </a:lnSpc>
            </a:pPr>
            <a:endParaRPr lang="es-ES" sz="3000" dirty="0" smtClean="0"/>
          </a:p>
          <a:p>
            <a:pPr algn="just">
              <a:lnSpc>
                <a:spcPct val="90000"/>
              </a:lnSpc>
            </a:pPr>
            <a:r>
              <a:rPr lang="es-ES" sz="3000" dirty="0" smtClean="0"/>
              <a:t>El Señor sentado en el trono es el dueño y señor de la Historia y recibe la alabanza del los cuatro vivientes.</a:t>
            </a:r>
          </a:p>
          <a:p>
            <a:pPr algn="just">
              <a:lnSpc>
                <a:spcPct val="90000"/>
              </a:lnSpc>
            </a:pPr>
            <a:endParaRPr lang="es-ES" sz="2400" dirty="0"/>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83372" y="2067743"/>
            <a:ext cx="3979764" cy="3979764"/>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
        <p:nvSpPr>
          <p:cNvPr id="2" name="CuadroTexto 1"/>
          <p:cNvSpPr txBox="1"/>
          <p:nvPr/>
        </p:nvSpPr>
        <p:spPr>
          <a:xfrm>
            <a:off x="909836" y="1772816"/>
            <a:ext cx="6768752" cy="4995214"/>
          </a:xfrm>
          <a:prstGeom prst="rect">
            <a:avLst/>
          </a:prstGeom>
          <a:noFill/>
        </p:spPr>
        <p:txBody>
          <a:bodyPr wrap="square" rtlCol="0">
            <a:spAutoFit/>
          </a:bodyPr>
          <a:lstStyle/>
          <a:p>
            <a:pPr algn="just">
              <a:lnSpc>
                <a:spcPct val="90000"/>
              </a:lnSpc>
            </a:pPr>
            <a:r>
              <a:rPr lang="es-ES" sz="2400" dirty="0" smtClean="0"/>
              <a:t>En la mano derecha del que estaba en el trono vi un Libro, escrito por dentro y por fuera y sellado con siete sellos.</a:t>
            </a:r>
          </a:p>
          <a:p>
            <a:pPr algn="just">
              <a:lnSpc>
                <a:spcPct val="90000"/>
              </a:lnSpc>
            </a:pPr>
            <a:endParaRPr lang="es-ES" sz="2400" dirty="0"/>
          </a:p>
          <a:p>
            <a:pPr algn="just">
              <a:lnSpc>
                <a:spcPct val="90000"/>
              </a:lnSpc>
            </a:pPr>
            <a:r>
              <a:rPr lang="es-ES" sz="2400" dirty="0" smtClean="0"/>
              <a:t>Los libros tenían forma de rollo, escritos por sus dos lados y se cerraban con lacre con el sello de su dueño.</a:t>
            </a:r>
          </a:p>
          <a:p>
            <a:pPr algn="just">
              <a:lnSpc>
                <a:spcPct val="90000"/>
              </a:lnSpc>
            </a:pPr>
            <a:endParaRPr lang="es-ES" sz="2400" dirty="0"/>
          </a:p>
          <a:p>
            <a:pPr algn="just">
              <a:lnSpc>
                <a:spcPct val="90000"/>
              </a:lnSpc>
            </a:pPr>
            <a:r>
              <a:rPr lang="es-ES" sz="2400" dirty="0" smtClean="0"/>
              <a:t>Contiene el plan secreto de Dios sobre la historia.</a:t>
            </a:r>
          </a:p>
          <a:p>
            <a:pPr algn="just">
              <a:lnSpc>
                <a:spcPct val="90000"/>
              </a:lnSpc>
            </a:pPr>
            <a:endParaRPr lang="es-ES" sz="2400" dirty="0"/>
          </a:p>
          <a:p>
            <a:pPr algn="just">
              <a:lnSpc>
                <a:spcPct val="90000"/>
              </a:lnSpc>
            </a:pPr>
            <a:r>
              <a:rPr lang="es-ES" sz="2400" dirty="0" smtClean="0"/>
              <a:t>Juan llora porque nadie es capaz de abrirlo, pero se le avisa de que el Mesías, Cristo,  será capaz de hacerlo</a:t>
            </a:r>
            <a:endParaRPr lang="es-ES" sz="2400" dirty="0"/>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27143" y="1840795"/>
            <a:ext cx="3248025" cy="4515556"/>
          </a:xfrm>
          <a:prstGeom prst="rect">
            <a:avLst/>
          </a:prstGeom>
        </p:spPr>
      </p:pic>
    </p:spTree>
    <p:extLst>
      <p:ext uri="{BB962C8B-B14F-4D97-AF65-F5344CB8AC3E}">
        <p14:creationId xmlns:p14="http://schemas.microsoft.com/office/powerpoint/2010/main" xmlns="" val="459489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
        <p:nvSpPr>
          <p:cNvPr id="2" name="CuadroTexto 1"/>
          <p:cNvSpPr txBox="1"/>
          <p:nvPr/>
        </p:nvSpPr>
        <p:spPr>
          <a:xfrm>
            <a:off x="5086300" y="1726262"/>
            <a:ext cx="6984776" cy="4413516"/>
          </a:xfrm>
          <a:prstGeom prst="rect">
            <a:avLst/>
          </a:prstGeom>
          <a:noFill/>
        </p:spPr>
        <p:txBody>
          <a:bodyPr wrap="square" rtlCol="0">
            <a:spAutoFit/>
          </a:bodyPr>
          <a:lstStyle/>
          <a:p>
            <a:pPr algn="just">
              <a:lnSpc>
                <a:spcPct val="90000"/>
              </a:lnSpc>
            </a:pPr>
            <a:r>
              <a:rPr lang="es-ES" sz="2600" dirty="0" smtClean="0"/>
              <a:t>Para representar a Cristo se elige la figura del Cordero, una de las favoritas del Apocalipsis.</a:t>
            </a:r>
          </a:p>
          <a:p>
            <a:pPr algn="just">
              <a:lnSpc>
                <a:spcPct val="90000"/>
              </a:lnSpc>
            </a:pPr>
            <a:endParaRPr lang="es-ES" sz="2600" dirty="0"/>
          </a:p>
          <a:p>
            <a:pPr algn="just">
              <a:lnSpc>
                <a:spcPct val="90000"/>
              </a:lnSpc>
            </a:pPr>
            <a:r>
              <a:rPr lang="es-ES" sz="2600" dirty="0" smtClean="0"/>
              <a:t>Solo Él, fuerte y victorioso, podrá leer el libro y revelar su contenido.</a:t>
            </a:r>
          </a:p>
          <a:p>
            <a:pPr algn="just">
              <a:lnSpc>
                <a:spcPct val="90000"/>
              </a:lnSpc>
            </a:pPr>
            <a:endParaRPr lang="es-ES" sz="2600" dirty="0"/>
          </a:p>
          <a:p>
            <a:pPr algn="just">
              <a:lnSpc>
                <a:spcPct val="90000"/>
              </a:lnSpc>
            </a:pPr>
            <a:r>
              <a:rPr lang="es-ES" sz="2600" dirty="0" smtClean="0"/>
              <a:t>El cordero es un animal manso y humilde que es ofrecido como sacrificio de expiación y renovación de la Alianza..</a:t>
            </a:r>
          </a:p>
          <a:p>
            <a:pPr algn="just">
              <a:lnSpc>
                <a:spcPct val="90000"/>
              </a:lnSpc>
            </a:pPr>
            <a:endParaRPr lang="es-ES" sz="2600" dirty="0"/>
          </a:p>
          <a:p>
            <a:pPr algn="just">
              <a:lnSpc>
                <a:spcPct val="90000"/>
              </a:lnSpc>
            </a:pPr>
            <a:r>
              <a:rPr lang="es-ES" sz="2600" dirty="0" smtClean="0"/>
              <a:t>Aparece degollado, porque lleva la huellas de la pasión, pero de pie porque ha resucitado </a:t>
            </a:r>
            <a:endParaRPr lang="es-ES" sz="2600"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5342" y="2996952"/>
            <a:ext cx="3758818" cy="2088232"/>
          </a:xfrm>
          <a:prstGeom prst="rect">
            <a:avLst/>
          </a:prstGeom>
        </p:spPr>
      </p:pic>
    </p:spTree>
    <p:extLst>
      <p:ext uri="{BB962C8B-B14F-4D97-AF65-F5344CB8AC3E}">
        <p14:creationId xmlns:p14="http://schemas.microsoft.com/office/powerpoint/2010/main" xmlns="" val="38551363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2" name="CuadroTexto 1"/>
          <p:cNvSpPr txBox="1"/>
          <p:nvPr/>
        </p:nvSpPr>
        <p:spPr>
          <a:xfrm>
            <a:off x="5086300" y="1726262"/>
            <a:ext cx="6984776" cy="4053417"/>
          </a:xfrm>
          <a:prstGeom prst="rect">
            <a:avLst/>
          </a:prstGeom>
          <a:noFill/>
        </p:spPr>
        <p:txBody>
          <a:bodyPr wrap="square" rtlCol="0">
            <a:spAutoFit/>
          </a:bodyPr>
          <a:lstStyle/>
          <a:p>
            <a:pPr algn="just">
              <a:lnSpc>
                <a:spcPct val="90000"/>
              </a:lnSpc>
            </a:pPr>
            <a:r>
              <a:rPr lang="es-ES" sz="2600" dirty="0" smtClean="0"/>
              <a:t>Los vivientes y los ancianos entonan himnos.</a:t>
            </a:r>
          </a:p>
          <a:p>
            <a:pPr algn="just">
              <a:lnSpc>
                <a:spcPct val="90000"/>
              </a:lnSpc>
            </a:pPr>
            <a:endParaRPr lang="es-ES" sz="2600" dirty="0"/>
          </a:p>
          <a:p>
            <a:pPr algn="just">
              <a:lnSpc>
                <a:spcPct val="90000"/>
              </a:lnSpc>
            </a:pPr>
            <a:r>
              <a:rPr lang="es-ES" sz="2600" dirty="0" smtClean="0"/>
              <a:t>Una muchedumbre de ángeles y al final toda la creación aclaman: </a:t>
            </a:r>
          </a:p>
          <a:p>
            <a:pPr algn="just">
              <a:lnSpc>
                <a:spcPct val="90000"/>
              </a:lnSpc>
            </a:pPr>
            <a:r>
              <a:rPr lang="es-ES" sz="2600" dirty="0" smtClean="0"/>
              <a:t> </a:t>
            </a:r>
            <a:r>
              <a:rPr lang="es-ES" sz="2600" i="1" dirty="0" smtClean="0"/>
              <a:t>“Al que está sentado en el trono y al Cordero, alabanza, honor, gloria y poder por los siglos de los siglos”</a:t>
            </a:r>
          </a:p>
          <a:p>
            <a:pPr algn="just">
              <a:lnSpc>
                <a:spcPct val="90000"/>
              </a:lnSpc>
            </a:pPr>
            <a:endParaRPr lang="es-ES" sz="2600" i="1" dirty="0"/>
          </a:p>
          <a:p>
            <a:pPr algn="just">
              <a:lnSpc>
                <a:spcPct val="90000"/>
              </a:lnSpc>
            </a:pPr>
            <a:r>
              <a:rPr lang="es-ES" sz="2600" dirty="0" smtClean="0"/>
              <a:t>Con estas alabanzas Juan quiere trasmitir la esperanza y la fuerza para vivir y luchar en la Tierra.</a:t>
            </a:r>
            <a:endParaRPr lang="es-ES" sz="2600" dirty="0"/>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40113" y="2204864"/>
            <a:ext cx="3506897" cy="3312368"/>
          </a:xfrm>
          <a:prstGeom prst="rect">
            <a:avLst/>
          </a:prstGeom>
        </p:spPr>
      </p:pic>
    </p:spTree>
    <p:extLst>
      <p:ext uri="{BB962C8B-B14F-4D97-AF65-F5344CB8AC3E}">
        <p14:creationId xmlns:p14="http://schemas.microsoft.com/office/powerpoint/2010/main" xmlns="" val="13951694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4873beb7-5857-4685-be1f-d57550cc96c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2006</TotalTime>
  <Words>1445</Words>
  <Application>Microsoft Office PowerPoint</Application>
  <PresentationFormat>Personalizado</PresentationFormat>
  <Paragraphs>146</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Serenidad 16x9</vt:lpstr>
      <vt:lpstr>APOCALIPSIS  </vt:lpstr>
      <vt:lpstr>Ap 5, 1-14</vt:lpstr>
      <vt:lpstr>AMBIENTACIÓN</vt:lpstr>
      <vt:lpstr>EXPLICACIÓN DEL PASAJE</vt:lpstr>
      <vt:lpstr>EXPLICACIÓN DEL PASAJE</vt:lpstr>
      <vt:lpstr>EXPLICACIÓN DEL PASAJE</vt:lpstr>
      <vt:lpstr>EXPLICACIÓN DEL PASAJE</vt:lpstr>
      <vt:lpstr>EXPLICACIÓN DEL PASAJE</vt:lpstr>
      <vt:lpstr>EXPLICACIÓN DEL PASAJE</vt:lpstr>
      <vt:lpstr>PARA PROFUNDIZAR</vt:lpstr>
      <vt:lpstr>PARA PROFUNDIZAR. Los nombres de Cristo</vt:lpstr>
      <vt:lpstr>PARA PROFUNDIZAR. Los nombres de Cristo</vt:lpstr>
      <vt:lpstr>PARA PROFUNDIZAR. Los nombres de Cristo</vt:lpstr>
      <vt:lpstr>PARA PROFUNDIZAR. Los nombres de Cristo</vt:lpstr>
      <vt:lpstr>PARA PROFUNDIZAR. Los nombres de Cristo</vt:lpstr>
      <vt:lpstr>PARA PROFUNDIZAR. Los nombres de Cristo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 Hernandez</cp:lastModifiedBy>
  <cp:revision>34</cp:revision>
  <dcterms:created xsi:type="dcterms:W3CDTF">2021-11-11T23:29:02Z</dcterms:created>
  <dcterms:modified xsi:type="dcterms:W3CDTF">2022-03-13T18:40:48Z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