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7" r:id="rId5"/>
    <p:sldId id="272" r:id="rId6"/>
    <p:sldId id="273" r:id="rId7"/>
    <p:sldId id="274" r:id="rId8"/>
    <p:sldId id="275" r:id="rId9"/>
    <p:sldId id="276" r:id="rId10"/>
    <p:sldId id="281" r:id="rId11"/>
    <p:sldId id="282" r:id="rId12"/>
    <p:sldId id="277" r:id="rId13"/>
    <p:sldId id="280" r:id="rId14"/>
    <p:sldId id="279" r:id="rId15"/>
    <p:sldId id="283" r:id="rId16"/>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280" autoAdjust="0"/>
  </p:normalViewPr>
  <p:slideViewPr>
    <p:cSldViewPr>
      <p:cViewPr varScale="1">
        <p:scale>
          <a:sx n="75" d="100"/>
          <a:sy n="75" d="100"/>
        </p:scale>
        <p:origin x="-600" y="-90"/>
      </p:cViewPr>
      <p:guideLst>
        <p:guide orient="horz" pos="2160"/>
        <p:guide pos="3839"/>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D89C0C2-8A3B-4968-9009-5AE0FCA939F8}" type="datetime1">
              <a:rPr lang="es-ES" smtClean="0"/>
              <a:pPr algn="r" rtl="0"/>
              <a:t>13/03/2022</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s-ES" smtClean="0"/>
              <a:pPr algn="r" rtl="0"/>
              <a:t>‹Nº›</a:t>
            </a:fld>
            <a:endParaRPr lang="es-ES" dirty="0"/>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7A11987-E5A7-42B0-A14C-FA9C541A1496}" type="datetime1">
              <a:rPr lang="es-ES" noProof="0" smtClean="0"/>
              <a:pPr/>
              <a:t>13/03/2022</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s-ES" noProof="0" smtClean="0"/>
              <a:pPr/>
              <a:t>‹Nº›</a:t>
            </a:fld>
            <a:endParaRPr lang="es-ES" noProof="0" dirty="0"/>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pPr rtl="0"/>
              <a:t>1</a:t>
            </a:fld>
            <a:endParaRPr lang="es-ES" dirty="0"/>
          </a:p>
        </p:txBody>
      </p:sp>
    </p:spTree>
    <p:extLst>
      <p:ext uri="{BB962C8B-B14F-4D97-AF65-F5344CB8AC3E}">
        <p14:creationId xmlns:p14="http://schemas.microsoft.com/office/powerpoint/2010/main" xmlns="" val="202714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10</a:t>
            </a:fld>
            <a:endParaRPr lang="es-ES" dirty="0"/>
          </a:p>
        </p:txBody>
      </p:sp>
    </p:spTree>
    <p:extLst>
      <p:ext uri="{BB962C8B-B14F-4D97-AF65-F5344CB8AC3E}">
        <p14:creationId xmlns:p14="http://schemas.microsoft.com/office/powerpoint/2010/main" xmlns="" val="334191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11</a:t>
            </a:fld>
            <a:endParaRPr lang="es-ES" dirty="0"/>
          </a:p>
        </p:txBody>
      </p:sp>
    </p:spTree>
    <p:extLst>
      <p:ext uri="{BB962C8B-B14F-4D97-AF65-F5344CB8AC3E}">
        <p14:creationId xmlns:p14="http://schemas.microsoft.com/office/powerpoint/2010/main" xmlns="" val="2400660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12</a:t>
            </a:fld>
            <a:endParaRPr lang="es-ES" dirty="0"/>
          </a:p>
        </p:txBody>
      </p:sp>
    </p:spTree>
    <p:extLst>
      <p:ext uri="{BB962C8B-B14F-4D97-AF65-F5344CB8AC3E}">
        <p14:creationId xmlns:p14="http://schemas.microsoft.com/office/powerpoint/2010/main" xmlns="" val="102749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a:t>
            </a:fld>
            <a:endParaRPr lang="es-ES" dirty="0"/>
          </a:p>
        </p:txBody>
      </p:sp>
    </p:spTree>
    <p:extLst>
      <p:ext uri="{BB962C8B-B14F-4D97-AF65-F5344CB8AC3E}">
        <p14:creationId xmlns:p14="http://schemas.microsoft.com/office/powerpoint/2010/main" xmlns="" val="329068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a:t>
            </a:fld>
            <a:endParaRPr lang="es-ES" dirty="0"/>
          </a:p>
        </p:txBody>
      </p:sp>
    </p:spTree>
    <p:extLst>
      <p:ext uri="{BB962C8B-B14F-4D97-AF65-F5344CB8AC3E}">
        <p14:creationId xmlns:p14="http://schemas.microsoft.com/office/powerpoint/2010/main" xmlns="" val="100443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4</a:t>
            </a:fld>
            <a:endParaRPr lang="es-ES" dirty="0"/>
          </a:p>
        </p:txBody>
      </p:sp>
    </p:spTree>
    <p:extLst>
      <p:ext uri="{BB962C8B-B14F-4D97-AF65-F5344CB8AC3E}">
        <p14:creationId xmlns:p14="http://schemas.microsoft.com/office/powerpoint/2010/main" xmlns="" val="419243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5</a:t>
            </a:fld>
            <a:endParaRPr lang="es-ES" dirty="0"/>
          </a:p>
        </p:txBody>
      </p:sp>
    </p:spTree>
    <p:extLst>
      <p:ext uri="{BB962C8B-B14F-4D97-AF65-F5344CB8AC3E}">
        <p14:creationId xmlns:p14="http://schemas.microsoft.com/office/powerpoint/2010/main" xmlns="" val="399002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6</a:t>
            </a:fld>
            <a:endParaRPr lang="es-ES" dirty="0"/>
          </a:p>
        </p:txBody>
      </p:sp>
    </p:spTree>
    <p:extLst>
      <p:ext uri="{BB962C8B-B14F-4D97-AF65-F5344CB8AC3E}">
        <p14:creationId xmlns:p14="http://schemas.microsoft.com/office/powerpoint/2010/main" xmlns="" val="238531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7</a:t>
            </a:fld>
            <a:endParaRPr lang="es-ES" dirty="0"/>
          </a:p>
        </p:txBody>
      </p:sp>
    </p:spTree>
    <p:extLst>
      <p:ext uri="{BB962C8B-B14F-4D97-AF65-F5344CB8AC3E}">
        <p14:creationId xmlns:p14="http://schemas.microsoft.com/office/powerpoint/2010/main" xmlns="" val="193775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8</a:t>
            </a:fld>
            <a:endParaRPr lang="es-ES" dirty="0"/>
          </a:p>
        </p:txBody>
      </p:sp>
    </p:spTree>
    <p:extLst>
      <p:ext uri="{BB962C8B-B14F-4D97-AF65-F5344CB8AC3E}">
        <p14:creationId xmlns:p14="http://schemas.microsoft.com/office/powerpoint/2010/main" xmlns="" val="372528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9</a:t>
            </a:fld>
            <a:endParaRPr lang="es-ES" dirty="0"/>
          </a:p>
        </p:txBody>
      </p:sp>
    </p:spTree>
    <p:extLst>
      <p:ext uri="{BB962C8B-B14F-4D97-AF65-F5344CB8AC3E}">
        <p14:creationId xmlns:p14="http://schemas.microsoft.com/office/powerpoint/2010/main" xmlns="" val="1668216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s-ES" noProof="0" dirty="0"/>
              <a:t>Haga clic para modificar el estilo de subtítulo del patrón</a:t>
            </a:r>
          </a:p>
        </p:txBody>
      </p:sp>
      <p:sp>
        <p:nvSpPr>
          <p:cNvPr id="4" name="Marcador de posición de fecha 3"/>
          <p:cNvSpPr>
            <a:spLocks noGrp="1"/>
          </p:cNvSpPr>
          <p:nvPr>
            <p:ph type="dt" sz="half" idx="10"/>
          </p:nvPr>
        </p:nvSpPr>
        <p:spPr/>
        <p:txBody>
          <a:bodyPr rtlCol="0"/>
          <a:lstStyle>
            <a:lvl1pPr algn="l" rtl="0">
              <a:defRPr sz="1100"/>
            </a:lvl1pPr>
          </a:lstStyle>
          <a:p>
            <a:fld id="{691F0F81-6AD3-4676-8142-35BE90659801}"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413538117"/>
      </p:ext>
    </p:extLst>
  </p:cSld>
  <p:clrMapOvr>
    <a:masterClrMapping/>
  </p:clrMapOvr>
  <p:transition spd="slow">
    <p:wheel spokes="1"/>
  </p:transition>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373A17E0-71C4-45C9-9F37-7038309A9A2B}"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857575708"/>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4" y="381000"/>
            <a:ext cx="1904998" cy="57912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DE29A42-201B-4C55-A45B-C484A0829DCD}"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132264878"/>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175BC1A-E6AB-41CD-AB8C-5241B871C45B}"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594768883"/>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lgn="l" rtl="0">
              <a:defRPr sz="1100"/>
            </a:lvl1pPr>
          </a:lstStyle>
          <a:p>
            <a:fld id="{9B2E5002-D2EE-4113-8385-720391F0E9B5}"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378620136"/>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lgn="l" rtl="0">
              <a:defRPr sz="1100"/>
            </a:lvl1pPr>
          </a:lstStyle>
          <a:p>
            <a:fld id="{3E07EF36-9B33-4408-B909-7F0C4D513031}" type="datetime1">
              <a:rPr lang="es-ES" noProof="0" smtClean="0"/>
              <a:pPr/>
              <a:t>13/03/2022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107462120"/>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lgn="l" rtl="0">
              <a:defRPr sz="1100"/>
            </a:lvl1pPr>
          </a:lstStyle>
          <a:p>
            <a:fld id="{1019251E-8BB0-432A-B352-C2085E27E8B6}" type="datetime1">
              <a:rPr lang="es-ES" noProof="0" smtClean="0"/>
              <a:pPr/>
              <a:t>13/03/2022</a:t>
            </a:fld>
            <a:endParaRPr lang="es-ES" noProof="0" dirty="0"/>
          </a:p>
        </p:txBody>
      </p:sp>
      <p:sp>
        <p:nvSpPr>
          <p:cNvPr id="8" name="Marcador de posición de pie de página 7"/>
          <p:cNvSpPr>
            <a:spLocks noGrp="1"/>
          </p:cNvSpPr>
          <p:nvPr>
            <p:ph type="ftr" sz="quarter" idx="11"/>
          </p:nvPr>
        </p:nvSpPr>
        <p:spPr/>
        <p:txBody>
          <a:bodyPr rtlCol="0"/>
          <a:lstStyle>
            <a:lvl1pPr algn="ctr" rtl="0">
              <a:defRPr sz="1100"/>
            </a:lvl1pPr>
          </a:lstStyle>
          <a:p>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688552710"/>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l" rtl="0">
              <a:defRPr sz="1100"/>
            </a:lvl1pPr>
          </a:lstStyle>
          <a:p>
            <a:fld id="{4730043F-F0C2-4DE2-BE79-989283D9966D}" type="datetime1">
              <a:rPr lang="es-ES" noProof="0" smtClean="0"/>
              <a:pPr/>
              <a:t>13/03/2022</a:t>
            </a:fld>
            <a:endParaRPr lang="es-ES" noProof="0" dirty="0"/>
          </a:p>
        </p:txBody>
      </p:sp>
      <p:sp>
        <p:nvSpPr>
          <p:cNvPr id="4" name="Marcador de posición de pie de página 3"/>
          <p:cNvSpPr>
            <a:spLocks noGrp="1"/>
          </p:cNvSpPr>
          <p:nvPr>
            <p:ph type="ftr" sz="quarter" idx="11"/>
          </p:nvPr>
        </p:nvSpPr>
        <p:spPr/>
        <p:txBody>
          <a:bodyPr rtlCol="0"/>
          <a:lstStyle>
            <a:lvl1pPr algn="ctr" rtl="0">
              <a:defRPr sz="1100"/>
            </a:lvl1pPr>
          </a:lstStyle>
          <a:p>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261595790"/>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l" rtl="0">
              <a:defRPr sz="1100"/>
            </a:lvl1pPr>
          </a:lstStyle>
          <a:p>
            <a:fld id="{BD7CB757-B142-4209-AA30-6FBE9E44086F}" type="datetime1">
              <a:rPr lang="es-ES" noProof="0" smtClean="0"/>
              <a:pPr/>
              <a:t>13/03/2022</a:t>
            </a:fld>
            <a:endParaRPr lang="es-ES" noProof="0" dirty="0"/>
          </a:p>
        </p:txBody>
      </p:sp>
      <p:sp>
        <p:nvSpPr>
          <p:cNvPr id="3" name="Marcador de posición de pie de página 2"/>
          <p:cNvSpPr>
            <a:spLocks noGrp="1"/>
          </p:cNvSpPr>
          <p:nvPr>
            <p:ph type="ftr" sz="quarter" idx="11"/>
          </p:nvPr>
        </p:nvSpPr>
        <p:spPr/>
        <p:txBody>
          <a:bodyPr rtlCol="0"/>
          <a:lstStyle>
            <a:lvl1pPr algn="ctr" rtl="0">
              <a:defRPr sz="1100"/>
            </a:lvl1pPr>
          </a:lstStyle>
          <a:p>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743399456"/>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l" rtl="0">
              <a:defRPr sz="1100"/>
            </a:lvl1pPr>
          </a:lstStyle>
          <a:p>
            <a:fld id="{FCAE66C3-9086-4DFC-9523-A263014CC56D}" type="datetime1">
              <a:rPr lang="es-ES" noProof="0" smtClean="0"/>
              <a:pPr/>
              <a:t>13/03/2022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828858569"/>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3839490360"/>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912812" y="8467"/>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posición de título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s-ES" dirty="0" smtClean="0"/>
              <a:t>Haga clic para modificar el estilo de título del patrón</a:t>
            </a:r>
            <a:endParaRPr lang="es-ES" dirty="0"/>
          </a:p>
        </p:txBody>
      </p:sp>
      <p:sp>
        <p:nvSpPr>
          <p:cNvPr id="3" name="Marcador de posición de texto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s-ES" dirty="0"/>
              <a:t>Editar estilos de texto del patrón</a:t>
            </a:r>
          </a:p>
          <a:p>
            <a:pPr lvl="1" rtl="0"/>
            <a:r>
              <a:rPr lang="es-ES" dirty="0"/>
              <a:t>Segundo </a:t>
            </a:r>
            <a:r>
              <a:rPr lang="es-ES" noProof="0" dirty="0" smtClean="0"/>
              <a:t>nivel</a:t>
            </a:r>
          </a:p>
          <a:p>
            <a:pPr lvl="2" rtl="0"/>
            <a:r>
              <a:rPr lang="es-ES" dirty="0" smtClean="0"/>
              <a:t>Tercer </a:t>
            </a:r>
            <a:r>
              <a:rPr lang="es-ES" dirty="0"/>
              <a:t>nivel</a:t>
            </a:r>
          </a:p>
          <a:p>
            <a:pPr lvl="3" rtl="0"/>
            <a:r>
              <a:rPr lang="es-ES" dirty="0"/>
              <a:t>Cuarto nivel</a:t>
            </a:r>
          </a:p>
          <a:p>
            <a:pPr lvl="4" rtl="0"/>
            <a:r>
              <a:rPr lang="es-ES" dirty="0"/>
              <a:t>Quinto nivel</a:t>
            </a:r>
          </a:p>
        </p:txBody>
      </p:sp>
      <p:sp>
        <p:nvSpPr>
          <p:cNvPr id="4" name="Marcador de posición de fech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DD7855DF-F168-4B8C-AAF1-2BE53C0D7A9F}" type="datetime1">
              <a:rPr lang="es-ES" smtClean="0"/>
              <a:pPr/>
              <a:t>13/03/2022</a:t>
            </a:fld>
            <a:endParaRPr lang="es-ES" dirty="0"/>
          </a:p>
        </p:txBody>
      </p:sp>
      <p:sp>
        <p:nvSpPr>
          <p:cNvPr id="5" name="Marcador de posición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s-ES" dirty="0"/>
          </a:p>
        </p:txBody>
      </p:sp>
      <p:sp>
        <p:nvSpPr>
          <p:cNvPr id="6" name="Marcador de posición de número de diapositiv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s-ES" smtClean="0"/>
              <a:pPr/>
              <a:t>‹Nº›</a:t>
            </a:fld>
            <a:endParaRPr lang="es-ES" dirty="0"/>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APOCALIPSIS</a:t>
            </a:r>
            <a:br>
              <a:rPr lang="es-ES" dirty="0" smtClean="0"/>
            </a:br>
            <a:r>
              <a:rPr lang="es-ES" dirty="0"/>
              <a:t/>
            </a:r>
            <a:br>
              <a:rPr lang="es-ES" dirty="0"/>
            </a:br>
            <a:endParaRPr lang="es-ES" dirty="0"/>
          </a:p>
        </p:txBody>
      </p:sp>
      <p:sp>
        <p:nvSpPr>
          <p:cNvPr id="3" name="Subtítulo 2"/>
          <p:cNvSpPr>
            <a:spLocks noGrp="1"/>
          </p:cNvSpPr>
          <p:nvPr>
            <p:ph type="subTitle" idx="1"/>
          </p:nvPr>
        </p:nvSpPr>
        <p:spPr>
          <a:xfrm>
            <a:off x="1293814" y="3717032"/>
            <a:ext cx="10561238" cy="2451720"/>
          </a:xfrm>
        </p:spPr>
        <p:txBody>
          <a:bodyPr rtlCol="0">
            <a:normAutofit/>
          </a:bodyPr>
          <a:lstStyle/>
          <a:p>
            <a:pPr rtl="0"/>
            <a:r>
              <a:rPr lang="es-ES" sz="4000" b="1" dirty="0" smtClean="0"/>
              <a:t>TEMA 4	</a:t>
            </a:r>
          </a:p>
          <a:p>
            <a:pPr rtl="0"/>
            <a:endParaRPr lang="es-ES" sz="4000" b="1" dirty="0" smtClean="0"/>
          </a:p>
          <a:p>
            <a:pPr algn="r" rtl="0"/>
            <a:r>
              <a:rPr lang="es-ES" sz="4000" b="1" dirty="0" smtClean="0"/>
              <a:t>JUICIO DE AMOR</a:t>
            </a:r>
            <a:endParaRPr lang="es-ES" dirty="0"/>
          </a:p>
        </p:txBody>
      </p:sp>
      <p:pic>
        <p:nvPicPr>
          <p:cNvPr id="4" name="Imagen 3"/>
          <p:cNvPicPr>
            <a:picLocks noChangeAspect="1"/>
          </p:cNvPicPr>
          <p:nvPr/>
        </p:nvPicPr>
        <p:blipFill>
          <a:blip r:embed="rId3"/>
          <a:stretch>
            <a:fillRect/>
          </a:stretch>
        </p:blipFill>
        <p:spPr>
          <a:xfrm>
            <a:off x="261764" y="208352"/>
            <a:ext cx="3255546" cy="688908"/>
          </a:xfrm>
          <a:prstGeom prst="rect">
            <a:avLst/>
          </a:prstGeom>
        </p:spPr>
      </p:pic>
      <p:sp>
        <p:nvSpPr>
          <p:cNvPr id="5" name="Marcador de número de diapositiva 4"/>
          <p:cNvSpPr>
            <a:spLocks noGrp="1"/>
          </p:cNvSpPr>
          <p:nvPr>
            <p:ph type="sldNum" sz="quarter" idx="12"/>
          </p:nvPr>
        </p:nvSpPr>
        <p:spPr/>
        <p:txBody>
          <a:bodyPr/>
          <a:lstStyle/>
          <a:p>
            <a:fld id="{81FEFA0A-2F20-4B60-98C6-5FFDA469AA1C}" type="slidenum">
              <a:rPr lang="es-ES" noProof="0" smtClean="0"/>
              <a:pPr/>
              <a:t>1</a:t>
            </a:fld>
            <a:endParaRPr lang="es-ES" noProof="0" dirty="0"/>
          </a:p>
        </p:txBody>
      </p:sp>
    </p:spTree>
    <p:extLst>
      <p:ext uri="{BB962C8B-B14F-4D97-AF65-F5344CB8AC3E}">
        <p14:creationId xmlns:p14="http://schemas.microsoft.com/office/powerpoint/2010/main" xmlns="" val="3198176989"/>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10</a:t>
            </a:fld>
            <a:endParaRPr lang="es-ES" noProof="0" dirty="0"/>
          </a:p>
        </p:txBody>
      </p:sp>
      <p:sp>
        <p:nvSpPr>
          <p:cNvPr id="2" name="CuadroTexto 1"/>
          <p:cNvSpPr txBox="1"/>
          <p:nvPr/>
        </p:nvSpPr>
        <p:spPr>
          <a:xfrm>
            <a:off x="1321594" y="2036490"/>
            <a:ext cx="5016623" cy="4164217"/>
          </a:xfrm>
          <a:prstGeom prst="rect">
            <a:avLst/>
          </a:prstGeom>
          <a:noFill/>
        </p:spPr>
        <p:txBody>
          <a:bodyPr wrap="square" rtlCol="0">
            <a:spAutoFit/>
          </a:bodyPr>
          <a:lstStyle/>
          <a:p>
            <a:pPr algn="ctr">
              <a:lnSpc>
                <a:spcPct val="90000"/>
              </a:lnSpc>
            </a:pPr>
            <a:r>
              <a:rPr lang="es-ES" b="1" dirty="0" smtClean="0">
                <a:effectLst>
                  <a:outerShdw blurRad="38100" dist="38100" dir="2700000" algn="tl">
                    <a:srgbClr val="000000">
                      <a:alpha val="43137"/>
                    </a:srgbClr>
                  </a:outerShdw>
                </a:effectLst>
              </a:rPr>
              <a:t>UNA HISTORIA DE LUCES Y SOMBRAS</a:t>
            </a:r>
          </a:p>
          <a:p>
            <a:pPr>
              <a:lnSpc>
                <a:spcPct val="90000"/>
              </a:lnSpc>
            </a:pPr>
            <a:endParaRPr lang="es-ES" b="1" dirty="0">
              <a:effectLst>
                <a:outerShdw blurRad="38100" dist="38100" dir="2700000" algn="tl">
                  <a:srgbClr val="000000">
                    <a:alpha val="43137"/>
                  </a:srgbClr>
                </a:outerShdw>
              </a:effectLst>
            </a:endParaRPr>
          </a:p>
          <a:p>
            <a:pPr algn="just">
              <a:lnSpc>
                <a:spcPct val="90000"/>
              </a:lnSpc>
            </a:pPr>
            <a:r>
              <a:rPr lang="es-ES" sz="2400" dirty="0" smtClean="0"/>
              <a:t>En determinadas épocas su santidad y perfección se han visto oscurecidas por errores y pecados cometidos en su seno.</a:t>
            </a:r>
          </a:p>
          <a:p>
            <a:pPr algn="just">
              <a:lnSpc>
                <a:spcPct val="90000"/>
              </a:lnSpc>
            </a:pPr>
            <a:endParaRPr lang="es-ES" sz="2400" dirty="0"/>
          </a:p>
          <a:p>
            <a:pPr algn="just">
              <a:lnSpc>
                <a:spcPct val="90000"/>
              </a:lnSpc>
            </a:pPr>
            <a:r>
              <a:rPr lang="es-ES" sz="2400" dirty="0" smtClean="0"/>
              <a:t>También ha habido cristianos comprometidos con su renovación y críticos con los aspectos negativos de la vida de la Iglesia y de sus ministros</a:t>
            </a:r>
          </a:p>
          <a:p>
            <a:pPr algn="just">
              <a:lnSpc>
                <a:spcPct val="90000"/>
              </a:lnSpc>
            </a:pPr>
            <a:endParaRPr lang="es-ES" dirty="0" smtClean="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86500" y="2301714"/>
            <a:ext cx="4768947" cy="3273152"/>
          </a:xfrm>
          <a:prstGeom prst="rect">
            <a:avLst/>
          </a:prstGeom>
        </p:spPr>
      </p:pic>
    </p:spTree>
    <p:extLst>
      <p:ext uri="{BB962C8B-B14F-4D97-AF65-F5344CB8AC3E}">
        <p14:creationId xmlns:p14="http://schemas.microsoft.com/office/powerpoint/2010/main" xmlns="" val="4089427238"/>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11</a:t>
            </a:fld>
            <a:endParaRPr lang="es-ES" noProof="0" dirty="0"/>
          </a:p>
        </p:txBody>
      </p:sp>
      <p:sp>
        <p:nvSpPr>
          <p:cNvPr id="2" name="CuadroTexto 1"/>
          <p:cNvSpPr txBox="1"/>
          <p:nvPr/>
        </p:nvSpPr>
        <p:spPr>
          <a:xfrm>
            <a:off x="5662364" y="1524000"/>
            <a:ext cx="5760640" cy="5244513"/>
          </a:xfrm>
          <a:prstGeom prst="rect">
            <a:avLst/>
          </a:prstGeom>
          <a:noFill/>
        </p:spPr>
        <p:txBody>
          <a:bodyPr wrap="square" rtlCol="0">
            <a:spAutoFit/>
          </a:bodyPr>
          <a:lstStyle/>
          <a:p>
            <a:pPr algn="ctr">
              <a:lnSpc>
                <a:spcPct val="90000"/>
              </a:lnSpc>
            </a:pPr>
            <a:r>
              <a:rPr lang="es-ES" b="1" dirty="0" smtClean="0">
                <a:effectLst>
                  <a:outerShdw blurRad="38100" dist="38100" dir="2700000" algn="tl">
                    <a:srgbClr val="000000">
                      <a:alpha val="43137"/>
                    </a:srgbClr>
                  </a:outerShdw>
                </a:effectLst>
              </a:rPr>
              <a:t>CONCILIO VATICANO II</a:t>
            </a:r>
          </a:p>
          <a:p>
            <a:pPr algn="ctr">
              <a:lnSpc>
                <a:spcPct val="90000"/>
              </a:lnSpc>
            </a:pPr>
            <a:endParaRPr lang="es-ES" b="1" dirty="0" smtClean="0">
              <a:effectLst>
                <a:outerShdw blurRad="38100" dist="38100" dir="2700000" algn="tl">
                  <a:srgbClr val="000000">
                    <a:alpha val="43137"/>
                  </a:srgbClr>
                </a:outerShdw>
              </a:effectLst>
            </a:endParaRPr>
          </a:p>
          <a:p>
            <a:pPr algn="ctr">
              <a:lnSpc>
                <a:spcPct val="90000"/>
              </a:lnSpc>
            </a:pPr>
            <a:r>
              <a:rPr lang="es-ES" b="1" dirty="0" smtClean="0">
                <a:effectLst>
                  <a:outerShdw blurRad="38100" dist="38100" dir="2700000" algn="tl">
                    <a:srgbClr val="000000">
                      <a:alpha val="43137"/>
                    </a:srgbClr>
                  </a:outerShdw>
                </a:effectLst>
              </a:rPr>
              <a:t>(11 </a:t>
            </a:r>
            <a:r>
              <a:rPr lang="es-ES" b="1" dirty="0">
                <a:effectLst>
                  <a:outerShdw blurRad="38100" dist="38100" dir="2700000" algn="tl">
                    <a:srgbClr val="000000">
                      <a:alpha val="43137"/>
                    </a:srgbClr>
                  </a:outerShdw>
                </a:effectLst>
              </a:rPr>
              <a:t>de octubre de </a:t>
            </a:r>
            <a:r>
              <a:rPr lang="es-ES" b="1" dirty="0" smtClean="0">
                <a:effectLst>
                  <a:outerShdw blurRad="38100" dist="38100" dir="2700000" algn="tl">
                    <a:srgbClr val="000000">
                      <a:alpha val="43137"/>
                    </a:srgbClr>
                  </a:outerShdw>
                </a:effectLst>
              </a:rPr>
              <a:t>1962  -  8 </a:t>
            </a:r>
            <a:r>
              <a:rPr lang="es-ES" b="1" dirty="0">
                <a:effectLst>
                  <a:outerShdw blurRad="38100" dist="38100" dir="2700000" algn="tl">
                    <a:srgbClr val="000000">
                      <a:alpha val="43137"/>
                    </a:srgbClr>
                  </a:outerShdw>
                </a:effectLst>
              </a:rPr>
              <a:t>de diciembre de </a:t>
            </a:r>
            <a:r>
              <a:rPr lang="es-ES" b="1" dirty="0" smtClean="0">
                <a:effectLst>
                  <a:outerShdw blurRad="38100" dist="38100" dir="2700000" algn="tl">
                    <a:srgbClr val="000000">
                      <a:alpha val="43137"/>
                    </a:srgbClr>
                  </a:outerShdw>
                </a:effectLst>
              </a:rPr>
              <a:t>1965)</a:t>
            </a:r>
            <a:endParaRPr lang="es-ES" b="1" dirty="0">
              <a:effectLst>
                <a:outerShdw blurRad="38100" dist="38100" dir="2700000" algn="tl">
                  <a:srgbClr val="000000">
                    <a:alpha val="43137"/>
                  </a:srgbClr>
                </a:outerShdw>
              </a:effectLst>
            </a:endParaRPr>
          </a:p>
          <a:p>
            <a:pPr algn="just">
              <a:lnSpc>
                <a:spcPct val="90000"/>
              </a:lnSpc>
            </a:pPr>
            <a:endParaRPr lang="es-ES" sz="2000" dirty="0" smtClean="0"/>
          </a:p>
          <a:p>
            <a:pPr algn="just">
              <a:lnSpc>
                <a:spcPct val="90000"/>
              </a:lnSpc>
            </a:pPr>
            <a:r>
              <a:rPr lang="es-ES" sz="2000" dirty="0" smtClean="0"/>
              <a:t>Ha sido el último gran esfuerzo reformador de la Iglesia Universal.</a:t>
            </a:r>
          </a:p>
          <a:p>
            <a:pPr algn="just">
              <a:lnSpc>
                <a:spcPct val="90000"/>
              </a:lnSpc>
            </a:pPr>
            <a:endParaRPr lang="es-ES" sz="2000" dirty="0"/>
          </a:p>
          <a:p>
            <a:pPr algn="just">
              <a:lnSpc>
                <a:spcPct val="90000"/>
              </a:lnSpc>
            </a:pPr>
            <a:r>
              <a:rPr lang="es-ES" sz="2000" dirty="0" smtClean="0"/>
              <a:t>La Iglesia hizo el esfuerzo de reconocer sus culpas e infidelidades, de emprender un camino de renovación y de asumir con prudencia y discernimiento los valores positivos del mundo moderno.</a:t>
            </a:r>
          </a:p>
          <a:p>
            <a:pPr algn="just">
              <a:lnSpc>
                <a:spcPct val="90000"/>
              </a:lnSpc>
            </a:pPr>
            <a:endParaRPr lang="es-ES" sz="2000" dirty="0"/>
          </a:p>
          <a:p>
            <a:pPr algn="just">
              <a:lnSpc>
                <a:spcPct val="90000"/>
              </a:lnSpc>
            </a:pPr>
            <a:r>
              <a:rPr lang="es-ES" sz="2000" dirty="0" smtClean="0"/>
              <a:t>Los años posteriores fueron tiempos de fermentación, ebullición y cambios.</a:t>
            </a:r>
          </a:p>
          <a:p>
            <a:pPr algn="just">
              <a:lnSpc>
                <a:spcPct val="90000"/>
              </a:lnSpc>
            </a:pPr>
            <a:endParaRPr lang="es-ES" sz="2000" dirty="0"/>
          </a:p>
          <a:p>
            <a:pPr algn="just">
              <a:lnSpc>
                <a:spcPct val="90000"/>
              </a:lnSpc>
            </a:pPr>
            <a:r>
              <a:rPr lang="es-ES" sz="2000" dirty="0" smtClean="0"/>
              <a:t>Se ha hecho un enorme esfuerzo  de renovación y reforma en todos los campos de la vida eclesial</a:t>
            </a:r>
          </a:p>
          <a:p>
            <a:pPr algn="just">
              <a:lnSpc>
                <a:spcPct val="90000"/>
              </a:lnSpc>
            </a:pP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93813" y="2996952"/>
            <a:ext cx="4250677" cy="2270720"/>
          </a:xfrm>
          <a:prstGeom prst="rect">
            <a:avLst/>
          </a:prstGeom>
        </p:spPr>
      </p:pic>
    </p:spTree>
    <p:extLst>
      <p:ext uri="{BB962C8B-B14F-4D97-AF65-F5344CB8AC3E}">
        <p14:creationId xmlns:p14="http://schemas.microsoft.com/office/powerpoint/2010/main" xmlns="" val="4045279331"/>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12</a:t>
            </a:fld>
            <a:endParaRPr lang="es-ES" noProof="0" dirty="0"/>
          </a:p>
        </p:txBody>
      </p:sp>
      <p:sp>
        <p:nvSpPr>
          <p:cNvPr id="2" name="CuadroTexto 1"/>
          <p:cNvSpPr txBox="1"/>
          <p:nvPr/>
        </p:nvSpPr>
        <p:spPr>
          <a:xfrm>
            <a:off x="5590356" y="1725923"/>
            <a:ext cx="5760640" cy="4330416"/>
          </a:xfrm>
          <a:prstGeom prst="rect">
            <a:avLst/>
          </a:prstGeom>
          <a:noFill/>
        </p:spPr>
        <p:txBody>
          <a:bodyPr wrap="square" rtlCol="0">
            <a:spAutoFit/>
          </a:bodyPr>
          <a:lstStyle/>
          <a:p>
            <a:pPr algn="ctr">
              <a:lnSpc>
                <a:spcPct val="90000"/>
              </a:lnSpc>
            </a:pPr>
            <a:r>
              <a:rPr lang="es-ES" b="1" dirty="0" smtClean="0">
                <a:effectLst>
                  <a:outerShdw blurRad="38100" dist="38100" dir="2700000" algn="tl">
                    <a:srgbClr val="000000">
                      <a:alpha val="43137"/>
                    </a:srgbClr>
                  </a:outerShdw>
                </a:effectLst>
              </a:rPr>
              <a:t>DISCERNIMIENTO CONSTANTE</a:t>
            </a:r>
          </a:p>
          <a:p>
            <a:pPr>
              <a:lnSpc>
                <a:spcPct val="90000"/>
              </a:lnSpc>
            </a:pPr>
            <a:endParaRPr lang="es-ES" dirty="0"/>
          </a:p>
          <a:p>
            <a:pPr algn="just">
              <a:lnSpc>
                <a:spcPct val="90000"/>
              </a:lnSpc>
            </a:pPr>
            <a:r>
              <a:rPr lang="es-ES" dirty="0" smtClean="0"/>
              <a:t>El Concilio ha hecho recuperar a la Iglesia sus raíces profundas en el Evangelio y retomar el diálogo con la sociedad civil.</a:t>
            </a:r>
          </a:p>
          <a:p>
            <a:pPr algn="just">
              <a:lnSpc>
                <a:spcPct val="90000"/>
              </a:lnSpc>
            </a:pPr>
            <a:endParaRPr lang="es-ES" dirty="0"/>
          </a:p>
          <a:p>
            <a:pPr algn="just">
              <a:lnSpc>
                <a:spcPct val="90000"/>
              </a:lnSpc>
            </a:pPr>
            <a:r>
              <a:rPr lang="es-ES" dirty="0" smtClean="0"/>
              <a:t>Esta actitud implica a todos y a cada uno de los bautizados, cada uno debe entrar en esta dinámica de conversión y escucha de la palabra que nos dirige hoy el Espíritu.</a:t>
            </a:r>
          </a:p>
          <a:p>
            <a:pPr algn="just">
              <a:lnSpc>
                <a:spcPct val="90000"/>
              </a:lnSpc>
            </a:pPr>
            <a:endParaRPr lang="es-ES" dirty="0"/>
          </a:p>
          <a:p>
            <a:pPr algn="just">
              <a:lnSpc>
                <a:spcPct val="90000"/>
              </a:lnSpc>
            </a:pPr>
            <a:r>
              <a:rPr lang="es-ES" dirty="0" smtClean="0"/>
              <a:t>En la Iglesia siempre debe haber renovación, pues el Espíritu urge a responder con fidelidad a su Señor mientras peregrina a través de una Historia cambiante</a:t>
            </a:r>
          </a:p>
          <a:p>
            <a:pPr algn="just">
              <a:lnSpc>
                <a:spcPct val="90000"/>
              </a:lnSpc>
            </a:pPr>
            <a:endParaRPr lang="es-ES" dirty="0"/>
          </a:p>
          <a:p>
            <a:pPr algn="ctr">
              <a:lnSpc>
                <a:spcPct val="90000"/>
              </a:lnSpc>
            </a:pPr>
            <a:r>
              <a:rPr lang="es-ES" b="1" dirty="0" smtClean="0">
                <a:effectLst>
                  <a:outerShdw blurRad="38100" dist="38100" dir="2700000" algn="tl">
                    <a:srgbClr val="000000">
                      <a:alpha val="43137"/>
                    </a:srgbClr>
                  </a:outerShdw>
                </a:effectLst>
              </a:rPr>
              <a:t>QUIEN TENGA OÍDOS, </a:t>
            </a:r>
          </a:p>
          <a:p>
            <a:pPr algn="ctr">
              <a:lnSpc>
                <a:spcPct val="90000"/>
              </a:lnSpc>
            </a:pPr>
            <a:r>
              <a:rPr lang="es-ES" b="1" dirty="0" smtClean="0">
                <a:effectLst>
                  <a:outerShdw blurRad="38100" dist="38100" dir="2700000" algn="tl">
                    <a:srgbClr val="000000">
                      <a:alpha val="43137"/>
                    </a:srgbClr>
                  </a:outerShdw>
                </a:effectLst>
              </a:rPr>
              <a:t>OIGA LO QUE EL ESPÍRITU DICE A LAS IGLESIAS</a:t>
            </a:r>
            <a:endParaRPr lang="es-ES" b="1" dirty="0">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00955" y="2462604"/>
            <a:ext cx="4365285" cy="2857053"/>
          </a:xfrm>
          <a:prstGeom prst="rect">
            <a:avLst/>
          </a:prstGeom>
        </p:spPr>
      </p:pic>
    </p:spTree>
    <p:extLst>
      <p:ext uri="{BB962C8B-B14F-4D97-AF65-F5344CB8AC3E}">
        <p14:creationId xmlns:p14="http://schemas.microsoft.com/office/powerpoint/2010/main" xmlns="" val="2453304817"/>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3, 14-22</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rmAutofit lnSpcReduction="10000"/>
          </a:bodyPr>
          <a:lstStyle/>
          <a:p>
            <a:pPr marL="0" indent="0" algn="just">
              <a:buNone/>
            </a:pPr>
            <a:r>
              <a:rPr lang="es-ES" b="1" dirty="0"/>
              <a:t>"14.Al </a:t>
            </a:r>
            <a:r>
              <a:rPr lang="es-ES" b="1" dirty="0" smtClean="0"/>
              <a:t>Ángel </a:t>
            </a:r>
            <a:r>
              <a:rPr lang="es-ES" b="1" dirty="0"/>
              <a:t>de la Iglesia de Laodicea escribe: Así habla el Amén, el Testigo fiel y veraz, el Principio de la creación de Dios. 15.Conozco tu conducta: no eres ni frío ni caliente. ¡Ojalá fueras frío o caliente! 16.Ahora bien, puesto que eres tibio, y no frío ni caliente, voy a vomitarte de mi boca. 17.Tú dices: «Soy rico; me he enriquecido; nada me falta». Y no te das cuenta de que eres un desgraciado, digno de compasión, pobre, ciego y desnudo. 18.Te aconsejo que me compres oro acrisolado al fuego para que te enriquezcas, vestidos blancos para que te cubras, y no quede al descubierto la vergüenza de tu desnudez, y un colirio para que te des en los ojos y recobres la vista. 19.Yo a los que amo, los reprendo y corrijo. Sé, pues, ferviente y arrepiéntete. 20.Mira que estoy a la puerta y llamo; si alguno oye mi voz y me abre la puerta, entraré en su casa y cenaré con él y él conmigo. 21.Al vencedor le concederé sentarse conmigo en mi trono, como yo también vencí y me senté con mi Padre en su trono. 22.El que tenga oídos, oiga lo que el Espíritu dice a las Iglesias</a:t>
            </a:r>
            <a:r>
              <a:rPr lang="es-ES" b="1" dirty="0" smtClean="0"/>
              <a:t>."</a:t>
            </a:r>
            <a:endParaRPr lang="es-ES"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2</a:t>
            </a:fld>
            <a:endParaRPr lang="es-ES" noProof="0" dirty="0"/>
          </a:p>
        </p:txBody>
      </p:sp>
    </p:spTree>
    <p:extLst>
      <p:ext uri="{BB962C8B-B14F-4D97-AF65-F5344CB8AC3E}">
        <p14:creationId xmlns:p14="http://schemas.microsoft.com/office/powerpoint/2010/main" xmlns="" val="1270821595"/>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AMBIENTACIÓN</a:t>
            </a:r>
            <a:endParaRPr lang="es-ES" b="1" dirty="0">
              <a:solidFill>
                <a:srgbClr val="002060"/>
              </a:solidFill>
            </a:endParaRPr>
          </a:p>
        </p:txBody>
      </p:sp>
      <p:sp>
        <p:nvSpPr>
          <p:cNvPr id="14" name="Marcador de posición de contenido 13"/>
          <p:cNvSpPr>
            <a:spLocks noGrp="1"/>
          </p:cNvSpPr>
          <p:nvPr>
            <p:ph idx="1"/>
          </p:nvPr>
        </p:nvSpPr>
        <p:spPr>
          <a:xfrm>
            <a:off x="6096223" y="1492399"/>
            <a:ext cx="5088633" cy="4495800"/>
          </a:xfrm>
        </p:spPr>
        <p:txBody>
          <a:bodyPr rtlCol="0">
            <a:normAutofit/>
          </a:bodyPr>
          <a:lstStyle/>
          <a:p>
            <a:pPr marL="0" indent="0" algn="ctr">
              <a:buNone/>
            </a:pPr>
            <a:r>
              <a:rPr lang="es-ES" b="1" dirty="0" smtClean="0"/>
              <a:t> </a:t>
            </a:r>
          </a:p>
          <a:p>
            <a:pPr marL="0" indent="0" algn="ctr">
              <a:buNone/>
            </a:pPr>
            <a:r>
              <a:rPr lang="es-ES" b="1" i="1" dirty="0" smtClean="0">
                <a:solidFill>
                  <a:srgbClr val="FF0000"/>
                </a:solidFill>
              </a:rPr>
              <a:t>Cambia de conducta</a:t>
            </a:r>
            <a:endParaRPr lang="es-ES" b="1" dirty="0" smtClean="0"/>
          </a:p>
          <a:p>
            <a:pPr marL="0" indent="0" algn="just">
              <a:buNone/>
            </a:pPr>
            <a:endParaRPr lang="es-ES" b="1" dirty="0"/>
          </a:p>
          <a:p>
            <a:pPr marL="0" indent="0" algn="just">
              <a:buNone/>
            </a:pPr>
            <a:r>
              <a:rPr lang="es-ES" b="1" dirty="0" smtClean="0"/>
              <a:t>La de Laodicea es la última de las siete cartas.</a:t>
            </a:r>
          </a:p>
          <a:p>
            <a:pPr marL="0" indent="0" algn="just">
              <a:buNone/>
            </a:pPr>
            <a:r>
              <a:rPr lang="es-ES" b="1" dirty="0" smtClean="0"/>
              <a:t>Contiene una llamada a la conversión muy radical, que sigue siendo actual también hoy.</a:t>
            </a:r>
            <a:endParaRPr lang="es-ES" b="1" dirty="0"/>
          </a:p>
        </p:txBody>
      </p:sp>
      <p:sp>
        <p:nvSpPr>
          <p:cNvPr id="3" name="Marcador de número de diapositiva 2"/>
          <p:cNvSpPr>
            <a:spLocks noGrp="1"/>
          </p:cNvSpPr>
          <p:nvPr>
            <p:ph type="sldNum" sz="quarter" idx="12"/>
          </p:nvPr>
        </p:nvSpPr>
        <p:spPr/>
        <p:txBody>
          <a:bodyPr/>
          <a:lstStyle/>
          <a:p>
            <a:fld id="{81FEFA0A-2F20-4B60-98C6-5FFDA469AA1C}" type="slidenum">
              <a:rPr lang="es-ES" noProof="0" smtClean="0"/>
              <a:pPr/>
              <a:t>3</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3852" y="2564904"/>
            <a:ext cx="4691629" cy="2627312"/>
          </a:xfrm>
          <a:prstGeom prst="rect">
            <a:avLst/>
          </a:prstGeom>
        </p:spPr>
      </p:pic>
    </p:spTree>
    <p:extLst>
      <p:ext uri="{BB962C8B-B14F-4D97-AF65-F5344CB8AC3E}">
        <p14:creationId xmlns:p14="http://schemas.microsoft.com/office/powerpoint/2010/main" xmlns="" val="1253328222"/>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877317" y="1860551"/>
            <a:ext cx="5088633" cy="4495800"/>
          </a:xfrm>
        </p:spPr>
        <p:txBody>
          <a:bodyPr rtlCol="0">
            <a:normAutofit/>
          </a:bodyPr>
          <a:lstStyle/>
          <a:p>
            <a:pPr marL="0" indent="0" algn="just">
              <a:buNone/>
            </a:pPr>
            <a:r>
              <a:rPr lang="es-ES" b="1" dirty="0" smtClean="0"/>
              <a:t>De Laodicea (Turquía), hoy solo quedan ruinas, pero en la época de Juan era célebre por sus bancos, su industria de lino y algodón y su escuela de medicina para curar los ojos.</a:t>
            </a:r>
          </a:p>
          <a:p>
            <a:pPr marL="0" indent="0" algn="just">
              <a:buNone/>
            </a:pPr>
            <a:r>
              <a:rPr lang="es-ES" b="1" dirty="0" smtClean="0"/>
              <a:t>El amor de Cristo es el origen del duro juicio y la insistente llamada a la conversión de esta Iglesia.</a:t>
            </a:r>
          </a:p>
          <a:p>
            <a:pPr marL="0" indent="0" algn="just">
              <a:buNone/>
            </a:pPr>
            <a:r>
              <a:rPr lang="es-ES" b="1" dirty="0" smtClean="0"/>
              <a:t>Solo se corrige a quien se ama</a:t>
            </a: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4</a:t>
            </a:fld>
            <a:endParaRPr lang="es-ES" noProof="0"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90556" y="2492896"/>
            <a:ext cx="4164595" cy="2736304"/>
          </a:xfrm>
          <a:prstGeom prst="rect">
            <a:avLst/>
          </a:prstGeom>
        </p:spPr>
      </p:pic>
    </p:spTree>
    <p:extLst>
      <p:ext uri="{BB962C8B-B14F-4D97-AF65-F5344CB8AC3E}">
        <p14:creationId xmlns:p14="http://schemas.microsoft.com/office/powerpoint/2010/main" xmlns="" val="3573538012"/>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4582244" y="2067397"/>
            <a:ext cx="7272808" cy="4824536"/>
          </a:xfrm>
        </p:spPr>
        <p:txBody>
          <a:bodyPr rtlCol="0">
            <a:normAutofit/>
          </a:bodyPr>
          <a:lstStyle/>
          <a:p>
            <a:pPr marL="0" indent="0" algn="just">
              <a:buNone/>
            </a:pPr>
            <a:r>
              <a:rPr lang="es-ES" b="1" dirty="0" smtClean="0"/>
              <a:t>Cristo se presente como el </a:t>
            </a:r>
            <a:r>
              <a:rPr lang="es-ES" b="1" i="1" dirty="0" smtClean="0">
                <a:effectLst>
                  <a:outerShdw blurRad="38100" dist="38100" dir="2700000" algn="tl">
                    <a:srgbClr val="000000">
                      <a:alpha val="43137"/>
                    </a:srgbClr>
                  </a:outerShdw>
                </a:effectLst>
              </a:rPr>
              <a:t>AMÉN, EL TESTIGO FIEL Y VERAZ, EL PRINCIPIO DE LA CREACIÓN DE DIOS,</a:t>
            </a:r>
            <a:r>
              <a:rPr lang="es-ES" b="1" dirty="0" smtClean="0"/>
              <a:t> lo que evidencia la realidad de Dios, que siempre es fiel a sus promesas y a su proyecto de salvación.</a:t>
            </a:r>
          </a:p>
          <a:p>
            <a:pPr marL="0" indent="0" algn="just">
              <a:buNone/>
            </a:pPr>
            <a:r>
              <a:rPr lang="es-ES" b="1" dirty="0" smtClean="0"/>
              <a:t>El Cristo resucitado es el que les juzga, sobre todo por su TIBIEZA.</a:t>
            </a:r>
          </a:p>
          <a:p>
            <a:pPr marL="0" indent="0" algn="just">
              <a:buNone/>
            </a:pPr>
            <a:r>
              <a:rPr lang="es-ES" b="1" dirty="0" smtClean="0"/>
              <a:t>Es una comunidad que no se compromete con su fe, quiere ser cristiana y pagana a la vez.</a:t>
            </a:r>
          </a:p>
          <a:p>
            <a:pPr marL="0" indent="0" algn="just">
              <a:buNone/>
            </a:pPr>
            <a:r>
              <a:rPr lang="es-ES" b="1" dirty="0" smtClean="0"/>
              <a:t>Son tibios y Jesús los vomita de su boca.</a:t>
            </a:r>
          </a:p>
          <a:p>
            <a:pPr marL="0" indent="0" algn="just">
              <a:buNone/>
            </a:pP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5</a:t>
            </a:fld>
            <a:endParaRPr lang="es-ES" noProof="0"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25860" y="2492896"/>
            <a:ext cx="3317938" cy="3312368"/>
          </a:xfrm>
          <a:prstGeom prst="rect">
            <a:avLst/>
          </a:prstGeom>
        </p:spPr>
      </p:pic>
    </p:spTree>
    <p:extLst>
      <p:ext uri="{BB962C8B-B14F-4D97-AF65-F5344CB8AC3E}">
        <p14:creationId xmlns:p14="http://schemas.microsoft.com/office/powerpoint/2010/main" xmlns="" val="4271012974"/>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6</a:t>
            </a:fld>
            <a:endParaRPr lang="es-ES" noProof="0" dirty="0"/>
          </a:p>
        </p:txBody>
      </p:sp>
      <p:sp>
        <p:nvSpPr>
          <p:cNvPr id="2" name="CuadroTexto 1"/>
          <p:cNvSpPr txBox="1"/>
          <p:nvPr/>
        </p:nvSpPr>
        <p:spPr>
          <a:xfrm>
            <a:off x="1197868" y="1772816"/>
            <a:ext cx="5472608" cy="5660011"/>
          </a:xfrm>
          <a:prstGeom prst="rect">
            <a:avLst/>
          </a:prstGeom>
          <a:noFill/>
        </p:spPr>
        <p:txBody>
          <a:bodyPr wrap="square" rtlCol="0">
            <a:spAutoFit/>
          </a:bodyPr>
          <a:lstStyle/>
          <a:p>
            <a:pPr algn="just">
              <a:lnSpc>
                <a:spcPct val="90000"/>
              </a:lnSpc>
            </a:pPr>
            <a:r>
              <a:rPr lang="es-ES" sz="2400" dirty="0" smtClean="0"/>
              <a:t>Laodicea se considera autosuficiente no necesita ni nada ni a nadie.</a:t>
            </a:r>
          </a:p>
          <a:p>
            <a:pPr algn="just">
              <a:lnSpc>
                <a:spcPct val="90000"/>
              </a:lnSpc>
            </a:pPr>
            <a:endParaRPr lang="es-ES" sz="2400" dirty="0" smtClean="0"/>
          </a:p>
          <a:p>
            <a:pPr algn="just">
              <a:lnSpc>
                <a:spcPct val="90000"/>
              </a:lnSpc>
            </a:pPr>
            <a:r>
              <a:rPr lang="es-ES" sz="2400" dirty="0" smtClean="0"/>
              <a:t>Pero la respuesta de Cristo deja al descubierto el autoengaño de Laodicea: “</a:t>
            </a:r>
            <a:r>
              <a:rPr lang="es-ES" sz="2400" i="1" dirty="0" smtClean="0"/>
              <a:t>¿No sabes que eres desgraciado, miserable, pobre, ciego y desnudo?</a:t>
            </a:r>
          </a:p>
          <a:p>
            <a:pPr algn="just">
              <a:lnSpc>
                <a:spcPct val="90000"/>
              </a:lnSpc>
            </a:pPr>
            <a:endParaRPr lang="es-ES" sz="2400" i="1" dirty="0" smtClean="0"/>
          </a:p>
          <a:p>
            <a:pPr algn="just">
              <a:lnSpc>
                <a:spcPct val="90000"/>
              </a:lnSpc>
            </a:pPr>
            <a:r>
              <a:rPr lang="es-ES" sz="2400" i="1" dirty="0" smtClean="0"/>
              <a:t>El Señor  le hace tomar conciencia de su realidad.</a:t>
            </a:r>
          </a:p>
          <a:p>
            <a:pPr algn="just">
              <a:lnSpc>
                <a:spcPct val="90000"/>
              </a:lnSpc>
            </a:pPr>
            <a:endParaRPr lang="es-ES" sz="2400" i="1" dirty="0"/>
          </a:p>
          <a:p>
            <a:pPr algn="just">
              <a:lnSpc>
                <a:spcPct val="90000"/>
              </a:lnSpc>
            </a:pPr>
            <a:r>
              <a:rPr lang="es-ES" sz="2400" i="1" dirty="0" smtClean="0"/>
              <a:t>Esta iglesia da pena porque se olvidó de ser rica para Dios.</a:t>
            </a:r>
          </a:p>
          <a:p>
            <a:pPr algn="just">
              <a:lnSpc>
                <a:spcPct val="90000"/>
              </a:lnSpc>
            </a:pPr>
            <a:endParaRPr lang="es-ES" sz="2400" dirty="0" smtClean="0"/>
          </a:p>
          <a:p>
            <a:pPr algn="just">
              <a:lnSpc>
                <a:spcPct val="90000"/>
              </a:lnSpc>
            </a:pPr>
            <a:endParaRPr lang="es-ES" sz="2400" dirty="0"/>
          </a:p>
          <a:p>
            <a:pPr algn="just">
              <a:lnSpc>
                <a:spcPct val="90000"/>
              </a:lnSpc>
            </a:pP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46540" y="2636912"/>
            <a:ext cx="4193504" cy="3073102"/>
          </a:xfrm>
          <a:prstGeom prst="rect">
            <a:avLst/>
          </a:prstGeom>
        </p:spPr>
      </p:pic>
    </p:spTree>
    <p:extLst>
      <p:ext uri="{BB962C8B-B14F-4D97-AF65-F5344CB8AC3E}">
        <p14:creationId xmlns:p14="http://schemas.microsoft.com/office/powerpoint/2010/main" xmlns="" val="3169927873"/>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7</a:t>
            </a:fld>
            <a:endParaRPr lang="es-ES" noProof="0" dirty="0"/>
          </a:p>
        </p:txBody>
      </p:sp>
      <p:sp>
        <p:nvSpPr>
          <p:cNvPr id="2" name="CuadroTexto 1"/>
          <p:cNvSpPr txBox="1"/>
          <p:nvPr/>
        </p:nvSpPr>
        <p:spPr>
          <a:xfrm>
            <a:off x="1557908" y="1772816"/>
            <a:ext cx="4824536" cy="4330416"/>
          </a:xfrm>
          <a:prstGeom prst="rect">
            <a:avLst/>
          </a:prstGeom>
          <a:noFill/>
        </p:spPr>
        <p:txBody>
          <a:bodyPr wrap="square" rtlCol="0">
            <a:spAutoFit/>
          </a:bodyPr>
          <a:lstStyle/>
          <a:p>
            <a:pPr algn="just">
              <a:lnSpc>
                <a:spcPct val="90000"/>
              </a:lnSpc>
            </a:pPr>
            <a:r>
              <a:rPr lang="es-ES" sz="2400" dirty="0" smtClean="0"/>
              <a:t>La desnudez, la falta de vestido hay que entenderla en la línea de los oráculos proféticos de la ruptura de la alianza.</a:t>
            </a:r>
          </a:p>
          <a:p>
            <a:pPr algn="just">
              <a:lnSpc>
                <a:spcPct val="90000"/>
              </a:lnSpc>
            </a:pPr>
            <a:endParaRPr lang="es-ES" sz="2400" dirty="0"/>
          </a:p>
          <a:p>
            <a:pPr algn="just">
              <a:lnSpc>
                <a:spcPct val="90000"/>
              </a:lnSpc>
            </a:pPr>
            <a:r>
              <a:rPr lang="es-ES" sz="2400" dirty="0" smtClean="0"/>
              <a:t>Laodicea está desnuda porque ha traicionado al Señor al no serle fiel, pero para descubrir su desnudez tiene que limpiarse los ojos, debe purificarlos para ver el mundo con los mismos criterios de Cristo.</a:t>
            </a:r>
            <a:endParaRPr lang="es-ES" sz="2400" dirty="0"/>
          </a:p>
          <a:p>
            <a:pPr algn="just">
              <a:lnSpc>
                <a:spcPct val="90000"/>
              </a:lnSpc>
            </a:pP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52588" y="2348880"/>
            <a:ext cx="4869970" cy="2736304"/>
          </a:xfrm>
          <a:prstGeom prst="rect">
            <a:avLst/>
          </a:prstGeom>
        </p:spPr>
      </p:pic>
    </p:spTree>
    <p:extLst>
      <p:ext uri="{BB962C8B-B14F-4D97-AF65-F5344CB8AC3E}">
        <p14:creationId xmlns:p14="http://schemas.microsoft.com/office/powerpoint/2010/main" xmlns="" val="459489178"/>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8</a:t>
            </a:fld>
            <a:endParaRPr lang="es-ES" noProof="0" dirty="0"/>
          </a:p>
        </p:txBody>
      </p:sp>
      <p:sp>
        <p:nvSpPr>
          <p:cNvPr id="2" name="CuadroTexto 1"/>
          <p:cNvSpPr txBox="1"/>
          <p:nvPr/>
        </p:nvSpPr>
        <p:spPr>
          <a:xfrm>
            <a:off x="6562465" y="1726262"/>
            <a:ext cx="4824536" cy="4662815"/>
          </a:xfrm>
          <a:prstGeom prst="rect">
            <a:avLst/>
          </a:prstGeom>
          <a:noFill/>
        </p:spPr>
        <p:txBody>
          <a:bodyPr wrap="square" rtlCol="0">
            <a:spAutoFit/>
          </a:bodyPr>
          <a:lstStyle/>
          <a:p>
            <a:pPr algn="just">
              <a:lnSpc>
                <a:spcPct val="90000"/>
              </a:lnSpc>
            </a:pPr>
            <a:r>
              <a:rPr lang="es-ES" sz="2400" dirty="0" smtClean="0"/>
              <a:t>La denuncia acaba con una apasionada llamada a la conversión: “</a:t>
            </a:r>
            <a:r>
              <a:rPr lang="es-ES" sz="2400" i="1" dirty="0" smtClean="0">
                <a:effectLst>
                  <a:outerShdw blurRad="38100" dist="38100" dir="2700000" algn="tl">
                    <a:srgbClr val="000000">
                      <a:alpha val="43137"/>
                    </a:srgbClr>
                  </a:outerShdw>
                </a:effectLst>
              </a:rPr>
              <a:t>Anímate, pues, y cambia de conducta</a:t>
            </a:r>
            <a:r>
              <a:rPr lang="es-ES" sz="2400" b="1" dirty="0" smtClean="0"/>
              <a:t>”.</a:t>
            </a:r>
          </a:p>
          <a:p>
            <a:pPr algn="just">
              <a:lnSpc>
                <a:spcPct val="90000"/>
              </a:lnSpc>
            </a:pPr>
            <a:endParaRPr lang="es-ES" sz="2400" b="1" dirty="0"/>
          </a:p>
          <a:p>
            <a:pPr algn="just">
              <a:lnSpc>
                <a:spcPct val="90000"/>
              </a:lnSpc>
            </a:pPr>
            <a:r>
              <a:rPr lang="es-ES" sz="2400" dirty="0" smtClean="0"/>
              <a:t>Esta imagen está reforzada con la imagen del señor que llama a la puerta.</a:t>
            </a:r>
          </a:p>
          <a:p>
            <a:pPr algn="just">
              <a:lnSpc>
                <a:spcPct val="90000"/>
              </a:lnSpc>
            </a:pPr>
            <a:endParaRPr lang="es-ES" sz="2400" dirty="0"/>
          </a:p>
          <a:p>
            <a:pPr algn="just">
              <a:lnSpc>
                <a:spcPct val="90000"/>
              </a:lnSpc>
            </a:pPr>
            <a:r>
              <a:rPr lang="es-ES" sz="2400" dirty="0" smtClean="0"/>
              <a:t>Si abren la puerta recibirán a Cristo como el regalo más precioso y más perfecto</a:t>
            </a:r>
          </a:p>
          <a:p>
            <a:pPr algn="just">
              <a:lnSpc>
                <a:spcPct val="90000"/>
              </a:lnSpc>
            </a:pPr>
            <a:endParaRPr lang="es-ES" sz="2400" dirty="0"/>
          </a:p>
          <a:p>
            <a:pPr algn="just">
              <a:lnSpc>
                <a:spcPct val="90000"/>
              </a:lnSpc>
            </a:pP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61964" y="1988840"/>
            <a:ext cx="3413427" cy="3936057"/>
          </a:xfrm>
          <a:prstGeom prst="rect">
            <a:avLst/>
          </a:prstGeom>
        </p:spPr>
      </p:pic>
    </p:spTree>
    <p:extLst>
      <p:ext uri="{BB962C8B-B14F-4D97-AF65-F5344CB8AC3E}">
        <p14:creationId xmlns:p14="http://schemas.microsoft.com/office/powerpoint/2010/main" xmlns="" val="1395169405"/>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9</a:t>
            </a:fld>
            <a:endParaRPr lang="es-ES" noProof="0" dirty="0"/>
          </a:p>
        </p:txBody>
      </p:sp>
      <p:sp>
        <p:nvSpPr>
          <p:cNvPr id="3" name="CuadroTexto 2"/>
          <p:cNvSpPr txBox="1"/>
          <p:nvPr/>
        </p:nvSpPr>
        <p:spPr>
          <a:xfrm>
            <a:off x="1485900" y="1844824"/>
            <a:ext cx="9865096" cy="1338828"/>
          </a:xfrm>
          <a:prstGeom prst="rect">
            <a:avLst/>
          </a:prstGeom>
          <a:noFill/>
        </p:spPr>
        <p:txBody>
          <a:bodyPr wrap="square" rtlCol="0">
            <a:spAutoFit/>
          </a:bodyPr>
          <a:lstStyle/>
          <a:p>
            <a:pPr algn="just">
              <a:lnSpc>
                <a:spcPct val="90000"/>
              </a:lnSpc>
            </a:pPr>
            <a:r>
              <a:rPr lang="es-ES" dirty="0" smtClean="0"/>
              <a:t>Durante muchos siglos se ha identificado a la Iglesia directamente con el Reino de Dios y por tanto se le presentaba como  LA SOCIEDAD PERFECTA.</a:t>
            </a:r>
          </a:p>
          <a:p>
            <a:pPr algn="just">
              <a:lnSpc>
                <a:spcPct val="90000"/>
              </a:lnSpc>
            </a:pPr>
            <a:endParaRPr lang="es-ES" dirty="0"/>
          </a:p>
          <a:p>
            <a:pPr algn="just">
              <a:lnSpc>
                <a:spcPct val="90000"/>
              </a:lnSpc>
            </a:pPr>
            <a:r>
              <a:rPr lang="es-ES" dirty="0" smtClean="0"/>
              <a:t>Pero nosotros debemos ser conscientes de que esto no es cierto y que hay que realizar un examen de conciencia y reconocer diversas realidades.</a:t>
            </a:r>
            <a:endParaRPr lang="es-ES"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74132" y="3444831"/>
            <a:ext cx="5400600" cy="3034451"/>
          </a:xfrm>
          <a:prstGeom prst="rect">
            <a:avLst/>
          </a:prstGeom>
        </p:spPr>
      </p:pic>
    </p:spTree>
    <p:extLst>
      <p:ext uri="{BB962C8B-B14F-4D97-AF65-F5344CB8AC3E}">
        <p14:creationId xmlns:p14="http://schemas.microsoft.com/office/powerpoint/2010/main" xmlns="" val="3066131759"/>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Serenidad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95_TF02801109_TF02801109.potx" id="{9FBDB577-EDB5-47D0-B7BE-9604726EA1D8}" vid="{FD95FE31-2317-4F86-A249-17807466737E}"/>
    </a:ext>
  </a:extLst>
</a:theme>
</file>

<file path=ppt/theme/theme2.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schemas.microsoft.com/office/infopath/2007/PartnerControls"/>
    <ds:schemaRef ds:uri="http://purl.org/dc/dcmitype/"/>
    <ds:schemaRef ds:uri="http://www.w3.org/XML/1998/namespace"/>
    <ds:schemaRef ds:uri="http://schemas.openxmlformats.org/package/2006/metadata/core-properties"/>
    <ds:schemaRef ds:uri="http://purl.org/dc/elements/1.1/"/>
    <ds:schemaRef ds:uri="http://schemas.microsoft.com/office/2006/documentManagement/types"/>
    <ds:schemaRef ds:uri="4873beb7-5857-4685-be1f-d57550cc96cc"/>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Presentación de la naturaleza de serenidad (panorámica)</Template>
  <TotalTime>1969</TotalTime>
  <Words>946</Words>
  <Application>Microsoft Office PowerPoint</Application>
  <PresentationFormat>Personalizado</PresentationFormat>
  <Paragraphs>104</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Serenidad 16x9</vt:lpstr>
      <vt:lpstr>APOCALIPSIS  </vt:lpstr>
      <vt:lpstr>Ap 3, 14-22</vt:lpstr>
      <vt:lpstr>AMBIENTACIÓN</vt:lpstr>
      <vt:lpstr>EXPLICACIÓN DEL PASAJE</vt:lpstr>
      <vt:lpstr>EXPLICACIÓN DEL PASAJE</vt:lpstr>
      <vt:lpstr>EXPLICACIÓN DEL PASAJE</vt:lpstr>
      <vt:lpstr>EXPLICACIÓN DEL PASAJE</vt:lpstr>
      <vt:lpstr>EXPLICACIÓN DEL PASAJE</vt:lpstr>
      <vt:lpstr>PARA PROFUNDIZAR</vt:lpstr>
      <vt:lpstr>PARA PROFUNDIZAR</vt:lpstr>
      <vt:lpstr>PARA PROFUNDIZAR</vt:lpstr>
      <vt:lpstr>PARA PROFUNDIZAR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APOCALIPSIS</dc:title>
  <dc:creator>Cuenta Microsoft</dc:creator>
  <cp:lastModifiedBy>Manuel Hernandez</cp:lastModifiedBy>
  <cp:revision>30</cp:revision>
  <dcterms:created xsi:type="dcterms:W3CDTF">2021-11-11T23:29:02Z</dcterms:created>
  <dcterms:modified xsi:type="dcterms:W3CDTF">2022-03-13T18:40:03Z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