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72" r:id="rId6"/>
    <p:sldId id="273" r:id="rId7"/>
    <p:sldId id="274" r:id="rId8"/>
    <p:sldId id="275" r:id="rId9"/>
    <p:sldId id="276" r:id="rId10"/>
    <p:sldId id="281" r:id="rId11"/>
    <p:sldId id="282" r:id="rId12"/>
    <p:sldId id="277" r:id="rId13"/>
    <p:sldId id="280" r:id="rId14"/>
    <p:sldId id="279" r:id="rId1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116" d="100"/>
          <a:sy n="116" d="100"/>
        </p:scale>
        <p:origin x="-276" y="-114"/>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19/12/2021</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19/12/2021</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334191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240066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1668216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19/12/2021</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19/12/2021</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19/12/2021</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19/12/2021</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19/12/2021</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19/12/2021</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a:t>
            </a:r>
            <a:r>
              <a:rPr lang="es-ES" sz="4000" b="1" dirty="0"/>
              <a:t>2</a:t>
            </a:r>
            <a:endParaRPr lang="es-ES" sz="4000" b="1" dirty="0" smtClean="0"/>
          </a:p>
          <a:p>
            <a:pPr rtl="0"/>
            <a:endParaRPr lang="es-ES" sz="4000" b="1" dirty="0" smtClean="0"/>
          </a:p>
          <a:p>
            <a:pPr algn="r" rtl="0"/>
            <a:r>
              <a:rPr lang="es-ES" sz="4000" b="1" dirty="0" smtClean="0"/>
              <a:t>¡PONED LOS OJOS EN EL RESUCITADO!</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1293813" y="1772816"/>
            <a:ext cx="5016623" cy="4330416"/>
          </a:xfrm>
          <a:prstGeom prst="rect">
            <a:avLst/>
          </a:prstGeom>
          <a:noFill/>
        </p:spPr>
        <p:txBody>
          <a:bodyPr wrap="square" rtlCol="0">
            <a:spAutoFit/>
          </a:bodyPr>
          <a:lstStyle/>
          <a:p>
            <a:pPr>
              <a:lnSpc>
                <a:spcPct val="90000"/>
              </a:lnSpc>
            </a:pPr>
            <a:r>
              <a:rPr lang="es-ES" dirty="0" smtClean="0"/>
              <a:t>Algunos de  los simbolismos que aparecen en el Apocalipsis:</a:t>
            </a:r>
          </a:p>
          <a:p>
            <a:pPr>
              <a:lnSpc>
                <a:spcPct val="90000"/>
              </a:lnSpc>
            </a:pPr>
            <a:endParaRPr lang="es-ES" dirty="0"/>
          </a:p>
          <a:p>
            <a:pPr marL="285750" indent="-285750" algn="just">
              <a:lnSpc>
                <a:spcPct val="90000"/>
              </a:lnSpc>
              <a:buFont typeface="Wingdings" panose="05000000000000000000" pitchFamily="2" charset="2"/>
              <a:buChar char="q"/>
            </a:pPr>
            <a:r>
              <a:rPr lang="es-ES" dirty="0" smtClean="0"/>
              <a:t>Simbolismo </a:t>
            </a:r>
            <a:r>
              <a:rPr lang="es-ES" b="1" dirty="0" smtClean="0"/>
              <a:t>BÍBLICO.</a:t>
            </a:r>
            <a:r>
              <a:rPr lang="es-ES" dirty="0" smtClean="0"/>
              <a:t> La obra está llena de imágenes y símbolos del Antiguo Testamento.</a:t>
            </a:r>
          </a:p>
          <a:p>
            <a:pPr marL="285750" indent="-285750" algn="just">
              <a:lnSpc>
                <a:spcPct val="90000"/>
              </a:lnSpc>
              <a:buFont typeface="Wingdings" panose="05000000000000000000" pitchFamily="2" charset="2"/>
              <a:buChar char="q"/>
            </a:pPr>
            <a:r>
              <a:rPr lang="es-ES" dirty="0" smtClean="0"/>
              <a:t>Simbolismo </a:t>
            </a:r>
            <a:r>
              <a:rPr lang="es-ES" b="1" dirty="0" smtClean="0"/>
              <a:t>CÓSMICO</a:t>
            </a:r>
            <a:r>
              <a:rPr lang="es-ES" dirty="0" smtClean="0"/>
              <a:t>. El Cosmos está sometido al poder de Dios y a su deseo de crear una nueva vida para el ser humano.</a:t>
            </a:r>
          </a:p>
          <a:p>
            <a:pPr marL="285750" indent="-285750" algn="just">
              <a:lnSpc>
                <a:spcPct val="90000"/>
              </a:lnSpc>
              <a:buFont typeface="Wingdings" panose="05000000000000000000" pitchFamily="2" charset="2"/>
              <a:buChar char="q"/>
            </a:pPr>
            <a:r>
              <a:rPr lang="es-ES" dirty="0" smtClean="0"/>
              <a:t>Simbolismo de los </a:t>
            </a:r>
            <a:r>
              <a:rPr lang="es-ES" b="1" dirty="0" smtClean="0"/>
              <a:t>ANIMALES.</a:t>
            </a:r>
            <a:r>
              <a:rPr lang="es-ES" dirty="0" smtClean="0"/>
              <a:t> Es uno de los más utilizados, los hay positivos y los hay negativos. Dios siempre está por encima de ellos</a:t>
            </a:r>
          </a:p>
          <a:p>
            <a:pPr marL="285750" indent="-285750" algn="just">
              <a:lnSpc>
                <a:spcPct val="90000"/>
              </a:lnSpc>
              <a:buFont typeface="Wingdings" panose="05000000000000000000" pitchFamily="2" charset="2"/>
              <a:buChar char="q"/>
            </a:pPr>
            <a:r>
              <a:rPr lang="es-ES" dirty="0" smtClean="0"/>
              <a:t>Simbolismo de los </a:t>
            </a:r>
            <a:r>
              <a:rPr lang="es-ES" b="1" dirty="0" smtClean="0"/>
              <a:t>NÚMEROS</a:t>
            </a:r>
            <a:r>
              <a:rPr lang="es-ES" dirty="0" smtClean="0"/>
              <a:t>. Se utilizan normas conocidas por la comunidad</a:t>
            </a:r>
          </a:p>
          <a:p>
            <a:pPr marL="285750" indent="-285750" algn="just">
              <a:lnSpc>
                <a:spcPct val="90000"/>
              </a:lnSpc>
              <a:buFont typeface="Wingdings" panose="05000000000000000000" pitchFamily="2" charset="2"/>
              <a:buChar char="q"/>
            </a:pPr>
            <a:r>
              <a:rPr lang="es-ES" dirty="0" smtClean="0"/>
              <a:t>Simbolismo de los </a:t>
            </a:r>
            <a:r>
              <a:rPr lang="es-ES" b="1" dirty="0" smtClean="0"/>
              <a:t>COLORES.</a:t>
            </a:r>
            <a:r>
              <a:rPr lang="es-ES" dirty="0" smtClean="0"/>
              <a:t> El color impresiona la vista, ayuda a imaginar</a:t>
            </a:r>
            <a:endParaRPr lang="es-ES" dirty="0"/>
          </a:p>
        </p:txBody>
      </p:sp>
      <p:sp>
        <p:nvSpPr>
          <p:cNvPr id="3" name="CuadroTexto 2"/>
          <p:cNvSpPr txBox="1"/>
          <p:nvPr/>
        </p:nvSpPr>
        <p:spPr>
          <a:xfrm>
            <a:off x="405780" y="6379844"/>
            <a:ext cx="10009112" cy="341632"/>
          </a:xfrm>
          <a:prstGeom prst="rect">
            <a:avLst/>
          </a:prstGeom>
          <a:noFill/>
        </p:spPr>
        <p:txBody>
          <a:bodyPr wrap="square" rtlCol="0">
            <a:spAutoFit/>
          </a:bodyPr>
          <a:lstStyle/>
          <a:p>
            <a:pPr>
              <a:lnSpc>
                <a:spcPct val="90000"/>
              </a:lnSpc>
            </a:pPr>
            <a:r>
              <a:rPr lang="es-ES" dirty="0" smtClean="0">
                <a:effectLst>
                  <a:outerShdw blurRad="38100" dist="38100" dir="2700000" algn="tl">
                    <a:srgbClr val="000000">
                      <a:alpha val="43137"/>
                    </a:srgbClr>
                  </a:outerShdw>
                </a:effectLst>
              </a:rPr>
              <a:t>Nota: Se realizará un Anexo para cada uno de los simbolismos que aparecen en el Apocalipsis</a:t>
            </a:r>
            <a:endParaRPr lang="es-ES"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8468" y="2327787"/>
            <a:ext cx="4872187" cy="3313804"/>
          </a:xfrm>
          <a:prstGeom prst="rect">
            <a:avLst/>
          </a:prstGeom>
        </p:spPr>
      </p:pic>
    </p:spTree>
    <p:extLst>
      <p:ext uri="{BB962C8B-B14F-4D97-AF65-F5344CB8AC3E}">
        <p14:creationId xmlns:p14="http://schemas.microsoft.com/office/powerpoint/2010/main" xmlns="" val="408942723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5590356" y="1725923"/>
            <a:ext cx="5760640" cy="4829014"/>
          </a:xfrm>
          <a:prstGeom prst="rect">
            <a:avLst/>
          </a:prstGeom>
          <a:noFill/>
        </p:spPr>
        <p:txBody>
          <a:bodyPr wrap="square" rtlCol="0">
            <a:spAutoFit/>
          </a:bodyPr>
          <a:lstStyle/>
          <a:p>
            <a:pPr>
              <a:lnSpc>
                <a:spcPct val="90000"/>
              </a:lnSpc>
            </a:pPr>
            <a:r>
              <a:rPr lang="es-ES" dirty="0" smtClean="0"/>
              <a:t>SUGERENCIAS PARA ACERCARNOS A LOS SÍMBOLOS DEL APOCALIPSIS:</a:t>
            </a:r>
          </a:p>
          <a:p>
            <a:pPr>
              <a:lnSpc>
                <a:spcPct val="90000"/>
              </a:lnSpc>
            </a:pPr>
            <a:endParaRPr lang="es-ES" dirty="0"/>
          </a:p>
          <a:p>
            <a:pPr marL="285750" indent="-285750" algn="just">
              <a:lnSpc>
                <a:spcPct val="90000"/>
              </a:lnSpc>
              <a:buFont typeface="Wingdings" panose="05000000000000000000" pitchFamily="2" charset="2"/>
              <a:buChar char="v"/>
            </a:pPr>
            <a:r>
              <a:rPr lang="es-ES" dirty="0" smtClean="0"/>
              <a:t>DEJARSE IMPRESIONAR. Juan escribe como un pintor, redacta con las imágenes lo que quiere trasmitir para sugerir, evocar y convencer.  Los símbolos tienen significado en el conjunto del texto. Hay que dejarse impresionar por el conjunto, pasar a los detalles para acabar volviendo al conjunto.</a:t>
            </a:r>
          </a:p>
          <a:p>
            <a:pPr marL="285750" indent="-285750" algn="just">
              <a:lnSpc>
                <a:spcPct val="90000"/>
              </a:lnSpc>
              <a:buFont typeface="Wingdings" panose="05000000000000000000" pitchFamily="2" charset="2"/>
              <a:buChar char="v"/>
            </a:pPr>
            <a:r>
              <a:rPr lang="es-ES" dirty="0" smtClean="0"/>
              <a:t>Recordar que FUE ESCRITO PARA UNA COMUNIDAD CONCRETA, que estaba en una situación concreta. Los símbolos se relacionan con una realidad histórica concreta</a:t>
            </a:r>
          </a:p>
          <a:p>
            <a:pPr marL="285750" indent="-285750" algn="just">
              <a:lnSpc>
                <a:spcPct val="90000"/>
              </a:lnSpc>
              <a:buFont typeface="Wingdings" panose="05000000000000000000" pitchFamily="2" charset="2"/>
              <a:buChar char="v"/>
            </a:pPr>
            <a:r>
              <a:rPr lang="es-ES" dirty="0" smtClean="0"/>
              <a:t>NO PERDER DE VISTA NUESTRA VIDA. La lectura del Apocalipsis debe llevarnos a abrir los ojos al mal que nos rodea y decirnos a seguir al Cordero, colocarle en el centro de nuestra vida y nuestras comunidades, con las consecuencias que de ahí se derivan.</a:t>
            </a: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1923" y="2060848"/>
            <a:ext cx="3547703" cy="4295503"/>
          </a:xfrm>
          <a:prstGeom prst="rect">
            <a:avLst/>
          </a:prstGeom>
        </p:spPr>
      </p:pic>
    </p:spTree>
    <p:extLst>
      <p:ext uri="{BB962C8B-B14F-4D97-AF65-F5344CB8AC3E}">
        <p14:creationId xmlns:p14="http://schemas.microsoft.com/office/powerpoint/2010/main" xmlns="" val="404527933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1,9-20</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rmAutofit fontScale="85000" lnSpcReduction="20000"/>
          </a:bodyPr>
          <a:lstStyle/>
          <a:p>
            <a:pPr marL="0" indent="0" algn="just">
              <a:buNone/>
            </a:pPr>
            <a:r>
              <a:rPr lang="es-ES" b="1" dirty="0"/>
              <a:t>"9.Yo, Juan, vuestro hermano y compañero de la tribulación, del reino y de la paciencia, en Jesús. Yo me encontraba en la isla llamada Patmos, por causa de la Palabra de Dios y del testimonio de Jesús. 10.Caí en éxtasis el día del Señor, y oí detrás de mí una gran voz, como de trompeta, que decía: 11.«Lo que veas escríbelo en un libro y envíalo a las siete Iglesias: a Efeso, Esmirna, Pérgamo, Tiatira, Sardes, Filadelfia y Laodicea». 12.Me volví a ver qué voz era la que me hablaba y al volverme, vi siete candeleros de oro, 13.y en medio de los candeleros como a un Hijo de hombre, vestido de una túnica talar, cen6ido al talle con un ceñidor de oro. 14.Su cabeza y sus cabellos eran blancos, como la lana blanca, como la nieve; sus ojos como llama de fuego ; 15.sus pies parecían de metal precioso acrisolado en el horno; su voz como voz de grandes aguas. 16.Tenía en su mano derecha siete estrellas, y de su boca salía una espada aguda de dos filos; y su rostro, como el sol cuando brilla con toda su fuerza. 17.Cuando lo vi, caí a sus pies como muerto. El puso su mano derecha sobre mí diciendo: «No temas, soy yo, el Primero y el Ultimo, 18.el que vive; estuve muerto, pero ahora estoy vivo por los siglos de los siglos, y tengo las llaves de la Muerte y del Hades. 19.Escribe, pues, lo que has visto: lo que ya es y lo que va a suceder más tarde. 20.La explicación del misterio de las siete estrellas que has visto en mi mano derecha y de los siete candeleros de oro es ésta: las siete estrellas son los </a:t>
            </a:r>
            <a:r>
              <a:rPr lang="es-ES" b="1" dirty="0" smtClean="0"/>
              <a:t>Ángeles </a:t>
            </a:r>
            <a:r>
              <a:rPr lang="es-ES" b="1" dirty="0"/>
              <a:t>de las siete Iglesias, y los siete candeleros son las siete Iglesias</a:t>
            </a:r>
            <a:r>
              <a:rPr lang="es-ES" b="1" dirty="0" smtClean="0"/>
              <a:t>."</a:t>
            </a:r>
            <a:endParaRPr lang="es-ES"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088633" cy="4495800"/>
          </a:xfrm>
        </p:spPr>
        <p:txBody>
          <a:bodyPr rtlCol="0">
            <a:normAutofit/>
          </a:bodyPr>
          <a:lstStyle/>
          <a:p>
            <a:pPr marL="0" indent="0" algn="just">
              <a:buNone/>
            </a:pPr>
            <a:r>
              <a:rPr lang="es-ES" b="1" dirty="0" smtClean="0"/>
              <a:t>Jesucristo es el protagonista de la vida de la Iglesia y de la Historia.</a:t>
            </a:r>
          </a:p>
          <a:p>
            <a:pPr marL="0" indent="0" algn="just">
              <a:buNone/>
            </a:pPr>
            <a:r>
              <a:rPr lang="es-ES" b="1" dirty="0" smtClean="0"/>
              <a:t>Es la clave para interpretarla situación difícil que pasa la comunidad a la que se dirige el Apocalipsis.</a:t>
            </a:r>
          </a:p>
          <a:p>
            <a:pPr marL="0" indent="0" algn="just">
              <a:buNone/>
            </a:pPr>
            <a:r>
              <a:rPr lang="es-ES" b="1" dirty="0" smtClean="0"/>
              <a:t>Jesucristo es el centro de la existencia cristiana.</a:t>
            </a:r>
            <a:endParaRPr lang="es-ES"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3</a:t>
            </a:fld>
            <a:endParaRPr lang="es-ES" noProof="0"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1924" y="1916832"/>
            <a:ext cx="3398322" cy="4320480"/>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5088633" cy="4495800"/>
          </a:xfrm>
        </p:spPr>
        <p:txBody>
          <a:bodyPr rtlCol="0">
            <a:normAutofit/>
          </a:bodyPr>
          <a:lstStyle/>
          <a:p>
            <a:pPr marL="0" indent="0" algn="just">
              <a:buNone/>
            </a:pPr>
            <a:r>
              <a:rPr lang="es-ES" b="1" dirty="0" smtClean="0"/>
              <a:t>Juan está en la isla de Patmos </a:t>
            </a:r>
            <a:r>
              <a:rPr lang="es-ES" b="1" i="1" dirty="0" smtClean="0"/>
              <a:t>“por haber anunciado la palabra de Dios y haber dado testimonio de Jesús”. </a:t>
            </a:r>
          </a:p>
          <a:p>
            <a:pPr marL="0" indent="0" algn="just">
              <a:buNone/>
            </a:pPr>
            <a:r>
              <a:rPr lang="es-ES" b="1" dirty="0" smtClean="0"/>
              <a:t>Juan habla a las comunidades de Asia menor, que también están perseguidas por su fe y colocarles a Cristo Resucitado el único que puede ayudar y alentar.</a:t>
            </a: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67037" y="1124744"/>
            <a:ext cx="3170614" cy="4764584"/>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2067397"/>
            <a:ext cx="7272808" cy="4824536"/>
          </a:xfrm>
        </p:spPr>
        <p:txBody>
          <a:bodyPr rtlCol="0">
            <a:normAutofit/>
          </a:bodyPr>
          <a:lstStyle/>
          <a:p>
            <a:pPr marL="0" indent="0" algn="just">
              <a:buNone/>
            </a:pPr>
            <a:r>
              <a:rPr lang="es-ES" b="1" dirty="0" smtClean="0"/>
              <a:t>Utiliza como forma de escribir LA VISIÓN, ya utilizada en el Antiguo Testamento.</a:t>
            </a:r>
          </a:p>
          <a:p>
            <a:pPr marL="0" indent="0" algn="just">
              <a:buNone/>
            </a:pPr>
            <a:r>
              <a:rPr lang="es-ES" b="1" dirty="0" smtClean="0"/>
              <a:t>Una VISIÓN, es semejante a un sueño, no puede tomarse al pie de la letra y no puede ser creída y leída literalmente.</a:t>
            </a:r>
          </a:p>
          <a:p>
            <a:pPr marL="0" indent="0" algn="just">
              <a:buNone/>
            </a:pPr>
            <a:r>
              <a:rPr lang="es-ES" b="1" dirty="0" smtClean="0"/>
              <a:t>Hay que vivirla desde la vivencia de FE que esconde.</a:t>
            </a:r>
          </a:p>
          <a:p>
            <a:pPr marL="0" indent="0" algn="just">
              <a:buNone/>
            </a:pPr>
            <a:r>
              <a:rPr lang="es-ES" b="1" dirty="0" smtClean="0"/>
              <a:t>La VISIÓN tiene lugar en domingo, el día que se celebra el triunfo del Señor y se proclama en la Eucaristía su venida definitiva.</a:t>
            </a:r>
          </a:p>
          <a:p>
            <a:pPr marL="0" indent="0" algn="just">
              <a:buNone/>
            </a:pP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3813" y="1916832"/>
            <a:ext cx="3021608" cy="4176464"/>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
        <p:nvSpPr>
          <p:cNvPr id="2" name="CuadroTexto 1"/>
          <p:cNvSpPr txBox="1"/>
          <p:nvPr/>
        </p:nvSpPr>
        <p:spPr>
          <a:xfrm>
            <a:off x="1557908" y="1772816"/>
            <a:ext cx="4824536" cy="4662815"/>
          </a:xfrm>
          <a:prstGeom prst="rect">
            <a:avLst/>
          </a:prstGeom>
          <a:noFill/>
        </p:spPr>
        <p:txBody>
          <a:bodyPr wrap="square" rtlCol="0">
            <a:spAutoFit/>
          </a:bodyPr>
          <a:lstStyle/>
          <a:p>
            <a:pPr algn="just">
              <a:lnSpc>
                <a:spcPct val="90000"/>
              </a:lnSpc>
            </a:pPr>
            <a:r>
              <a:rPr lang="es-ES" sz="2400" dirty="0" smtClean="0"/>
              <a:t>Juan escucha una voz, que le ordena escribir a las siete iglesias, que representan a la Iglesia Universal.</a:t>
            </a:r>
          </a:p>
          <a:p>
            <a:pPr algn="just">
              <a:lnSpc>
                <a:spcPct val="90000"/>
              </a:lnSpc>
            </a:pPr>
            <a:endParaRPr lang="es-ES" sz="2400" dirty="0" smtClean="0"/>
          </a:p>
          <a:p>
            <a:pPr algn="just">
              <a:lnSpc>
                <a:spcPct val="90000"/>
              </a:lnSpc>
            </a:pPr>
            <a:r>
              <a:rPr lang="es-ES" sz="2400" dirty="0" smtClean="0"/>
              <a:t>Al volverse se encuentra con siete candelabros, que las representan.</a:t>
            </a:r>
          </a:p>
          <a:p>
            <a:pPr algn="just">
              <a:lnSpc>
                <a:spcPct val="90000"/>
              </a:lnSpc>
            </a:pPr>
            <a:endParaRPr lang="es-ES" sz="2400" dirty="0"/>
          </a:p>
          <a:p>
            <a:pPr algn="just">
              <a:lnSpc>
                <a:spcPct val="90000"/>
              </a:lnSpc>
            </a:pPr>
            <a:r>
              <a:rPr lang="es-ES" sz="2400" dirty="0" smtClean="0"/>
              <a:t>Es en las comunidades donde se predica el Evangelio de Jesús y donde Él está presente.</a:t>
            </a:r>
          </a:p>
          <a:p>
            <a:pPr algn="just">
              <a:lnSpc>
                <a:spcPct val="90000"/>
              </a:lnSpc>
            </a:pPr>
            <a:endParaRPr lang="es-ES" sz="2400" dirty="0"/>
          </a:p>
          <a:p>
            <a:pPr algn="just">
              <a:lnSpc>
                <a:spcPct val="90000"/>
              </a:lnSpc>
            </a:pP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14834" y="1916832"/>
            <a:ext cx="5007829" cy="3888432"/>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1557908" y="1772816"/>
            <a:ext cx="4824536" cy="5327612"/>
          </a:xfrm>
          <a:prstGeom prst="rect">
            <a:avLst/>
          </a:prstGeom>
          <a:noFill/>
        </p:spPr>
        <p:txBody>
          <a:bodyPr wrap="square" rtlCol="0">
            <a:spAutoFit/>
          </a:bodyPr>
          <a:lstStyle/>
          <a:p>
            <a:pPr algn="just">
              <a:lnSpc>
                <a:spcPct val="90000"/>
              </a:lnSpc>
            </a:pPr>
            <a:r>
              <a:rPr lang="es-ES" sz="2400" dirty="0" smtClean="0"/>
              <a:t>La voz que escucha es la de Cristo Resucitado.</a:t>
            </a:r>
          </a:p>
          <a:p>
            <a:pPr algn="just">
              <a:lnSpc>
                <a:spcPct val="90000"/>
              </a:lnSpc>
            </a:pPr>
            <a:endParaRPr lang="es-ES" sz="2400" dirty="0"/>
          </a:p>
          <a:p>
            <a:pPr algn="just">
              <a:lnSpc>
                <a:spcPct val="90000"/>
              </a:lnSpc>
            </a:pPr>
            <a:r>
              <a:rPr lang="es-ES" sz="2400" dirty="0" smtClean="0"/>
              <a:t>Aparece con gran majestad, como sacerdote y rey en medio de su Iglesia.</a:t>
            </a:r>
          </a:p>
          <a:p>
            <a:pPr algn="just">
              <a:lnSpc>
                <a:spcPct val="90000"/>
              </a:lnSpc>
            </a:pPr>
            <a:endParaRPr lang="es-ES" sz="2400" dirty="0"/>
          </a:p>
          <a:p>
            <a:pPr algn="just">
              <a:lnSpc>
                <a:spcPct val="90000"/>
              </a:lnSpc>
            </a:pPr>
            <a:r>
              <a:rPr lang="es-ES" sz="2400" dirty="0" smtClean="0"/>
              <a:t>Les habla con autoridad divina, las juzga, las conoce por dentro y las purifica.</a:t>
            </a:r>
          </a:p>
          <a:p>
            <a:pPr algn="just">
              <a:lnSpc>
                <a:spcPct val="90000"/>
              </a:lnSpc>
            </a:pPr>
            <a:r>
              <a:rPr lang="es-ES" sz="2400" dirty="0"/>
              <a:t/>
            </a:r>
            <a:br>
              <a:rPr lang="es-ES" sz="2400" dirty="0"/>
            </a:br>
            <a:r>
              <a:rPr lang="es-ES" sz="2400" dirty="0" smtClean="0"/>
              <a:t>Él que es Dios y fuente de vida tiene una base sólida no como los imperios de la Tierra.</a:t>
            </a:r>
          </a:p>
          <a:p>
            <a:pPr algn="just">
              <a:lnSpc>
                <a:spcPct val="90000"/>
              </a:lnSpc>
            </a:pPr>
            <a:endParaRPr lang="es-ES" sz="2400" dirty="0"/>
          </a:p>
          <a:p>
            <a:pPr algn="just">
              <a:lnSpc>
                <a:spcPct val="90000"/>
              </a:lnSpc>
            </a:pP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73054" y="2038413"/>
            <a:ext cx="3600400" cy="4500500"/>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6562465" y="1726262"/>
            <a:ext cx="4824536" cy="4995214"/>
          </a:xfrm>
          <a:prstGeom prst="rect">
            <a:avLst/>
          </a:prstGeom>
          <a:noFill/>
        </p:spPr>
        <p:txBody>
          <a:bodyPr wrap="square" rtlCol="0">
            <a:spAutoFit/>
          </a:bodyPr>
          <a:lstStyle/>
          <a:p>
            <a:pPr algn="just">
              <a:lnSpc>
                <a:spcPct val="90000"/>
              </a:lnSpc>
            </a:pPr>
            <a:r>
              <a:rPr lang="es-ES" sz="2400" dirty="0" smtClean="0"/>
              <a:t>La mano de Cristo lo reanima y lo levanta.</a:t>
            </a:r>
          </a:p>
          <a:p>
            <a:pPr algn="just">
              <a:lnSpc>
                <a:spcPct val="90000"/>
              </a:lnSpc>
            </a:pPr>
            <a:endParaRPr lang="es-ES" sz="2400" dirty="0"/>
          </a:p>
          <a:p>
            <a:pPr algn="just">
              <a:lnSpc>
                <a:spcPct val="90000"/>
              </a:lnSpc>
            </a:pPr>
            <a:r>
              <a:rPr lang="es-ES" sz="2400" dirty="0" smtClean="0"/>
              <a:t>Le manifiesta que es el Cristo glorioso, que ha pasado por la muerte pero que la Resurrección le ha convertido en el eterno viviente, que es el dueño de las fuerzas que amenazan a los cristianos.</a:t>
            </a:r>
          </a:p>
          <a:p>
            <a:pPr algn="just">
              <a:lnSpc>
                <a:spcPct val="90000"/>
              </a:lnSpc>
            </a:pPr>
            <a:r>
              <a:rPr lang="es-ES" sz="2400" dirty="0"/>
              <a:t/>
            </a:r>
            <a:br>
              <a:rPr lang="es-ES" sz="2400" dirty="0"/>
            </a:br>
            <a:r>
              <a:rPr lang="es-ES" sz="2400" dirty="0" smtClean="0"/>
              <a:t>La comunidad puede poner en Él toda su confianza.</a:t>
            </a:r>
          </a:p>
          <a:p>
            <a:pPr algn="just">
              <a:lnSpc>
                <a:spcPct val="90000"/>
              </a:lnSpc>
            </a:pPr>
            <a:endParaRPr lang="es-ES" sz="2400" dirty="0"/>
          </a:p>
          <a:p>
            <a:pPr algn="just">
              <a:lnSpc>
                <a:spcPct val="90000"/>
              </a:lnSpc>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09673" y="1542832"/>
            <a:ext cx="3240360" cy="5362073"/>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3" name="CuadroTexto 2"/>
          <p:cNvSpPr txBox="1"/>
          <p:nvPr/>
        </p:nvSpPr>
        <p:spPr>
          <a:xfrm>
            <a:off x="1485900" y="1844824"/>
            <a:ext cx="9865096" cy="1837426"/>
          </a:xfrm>
          <a:prstGeom prst="rect">
            <a:avLst/>
          </a:prstGeom>
          <a:noFill/>
        </p:spPr>
        <p:txBody>
          <a:bodyPr wrap="square" rtlCol="0">
            <a:spAutoFit/>
          </a:bodyPr>
          <a:lstStyle/>
          <a:p>
            <a:pPr algn="just">
              <a:lnSpc>
                <a:spcPct val="90000"/>
              </a:lnSpc>
            </a:pPr>
            <a:r>
              <a:rPr lang="es-ES" dirty="0" smtClean="0"/>
              <a:t>El Apocalipsis utiliza con mucha frecuencia la expresión simbólica.</a:t>
            </a:r>
          </a:p>
          <a:p>
            <a:pPr algn="just">
              <a:lnSpc>
                <a:spcPct val="90000"/>
              </a:lnSpc>
            </a:pPr>
            <a:endParaRPr lang="es-ES" dirty="0"/>
          </a:p>
          <a:p>
            <a:pPr algn="just">
              <a:lnSpc>
                <a:spcPct val="90000"/>
              </a:lnSpc>
            </a:pPr>
            <a:r>
              <a:rPr lang="es-ES" dirty="0" smtClean="0"/>
              <a:t>El símbolo lleva más allá de lo que se ve y nos conduce a una compresión más profunda de la realidad.</a:t>
            </a:r>
          </a:p>
          <a:p>
            <a:pPr algn="just">
              <a:lnSpc>
                <a:spcPct val="90000"/>
              </a:lnSpc>
            </a:pPr>
            <a:endParaRPr lang="es-ES" dirty="0"/>
          </a:p>
          <a:p>
            <a:pPr algn="just">
              <a:lnSpc>
                <a:spcPct val="90000"/>
              </a:lnSpc>
            </a:pPr>
            <a:r>
              <a:rPr lang="es-ES" dirty="0" smtClean="0"/>
              <a:t>También sirve para que los extraños no entiendan los significados de las palabras y de los hechos. </a:t>
            </a: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5900" y="3877354"/>
            <a:ext cx="1800200" cy="177630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62164" y="4203973"/>
            <a:ext cx="3248025" cy="140970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594988" y="3730416"/>
            <a:ext cx="4468291" cy="2110748"/>
          </a:xfrm>
          <a:prstGeom prst="rect">
            <a:avLst/>
          </a:prstGeom>
        </p:spPr>
      </p:pic>
    </p:spTree>
    <p:extLst>
      <p:ext uri="{BB962C8B-B14F-4D97-AF65-F5344CB8AC3E}">
        <p14:creationId xmlns:p14="http://schemas.microsoft.com/office/powerpoint/2010/main" xmlns="" val="306613175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http://purl.org/dc/dcmitype/"/>
    <ds:schemaRef ds:uri="4873beb7-5857-4685-be1f-d57550cc96cc"/>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1892</TotalTime>
  <Words>1030</Words>
  <Application>Microsoft Office PowerPoint</Application>
  <PresentationFormat>Personalizado</PresentationFormat>
  <Paragraphs>85</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Serenidad 16x9</vt:lpstr>
      <vt:lpstr>APOCALIPSIS  </vt:lpstr>
      <vt:lpstr>Ap 1,9-20</vt:lpstr>
      <vt:lpstr>AMBIENTACIÓN</vt:lpstr>
      <vt:lpstr>EXPLICACIÓN DEL PASAJE</vt:lpstr>
      <vt:lpstr>EXPLICACIÓN DEL PASAJE</vt:lpstr>
      <vt:lpstr>EXPLICACIÓN DEL PASAJE</vt:lpstr>
      <vt:lpstr>EXPLICACIÓN DEL PASAJE</vt:lpstr>
      <vt:lpstr>EXPLICACIÓN DEL PASAJE</vt:lpstr>
      <vt:lpstr>PARA PROFUNDIZAR</vt:lpstr>
      <vt:lpstr>PARA PROFUNDIZAR</vt:lpstr>
      <vt:lpstr>PARA PROFUNDIZAR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cp:lastModifiedBy>
  <cp:revision>19</cp:revision>
  <dcterms:created xsi:type="dcterms:W3CDTF">2021-11-11T23:29:02Z</dcterms:created>
  <dcterms:modified xsi:type="dcterms:W3CDTF">2021-12-19T10:34:18Z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