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72" r:id="rId6"/>
    <p:sldId id="273" r:id="rId7"/>
    <p:sldId id="274" r:id="rId8"/>
    <p:sldId id="275" r:id="rId9"/>
    <p:sldId id="276" r:id="rId10"/>
    <p:sldId id="277" r:id="rId11"/>
    <p:sldId id="278" r:id="rId12"/>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116" d="100"/>
          <a:sy n="116" d="100"/>
        </p:scale>
        <p:origin x="-276" y="-114"/>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19/12/2021</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19/12/2021</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66821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300090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19/12/2021</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19/12/2021</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19/12/2021</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19/12/2021</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19/12/2021</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19/12/2021</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1</a:t>
            </a:r>
          </a:p>
          <a:p>
            <a:pPr rtl="0"/>
            <a:endParaRPr lang="es-ES" sz="4000" b="1" dirty="0" smtClean="0"/>
          </a:p>
          <a:p>
            <a:pPr algn="r" rtl="0"/>
            <a:r>
              <a:rPr lang="es-ES" sz="4000" b="1" dirty="0" smtClean="0"/>
              <a:t>DICHOSOS LOS QUE ESCUCHEN EL MENSAJE DE ESTE LIBRO</a:t>
            </a:r>
          </a:p>
          <a:p>
            <a:pPr rtl="0"/>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err="1" smtClean="0">
                <a:solidFill>
                  <a:srgbClr val="002060"/>
                </a:solidFill>
              </a:rPr>
              <a:t>Ap</a:t>
            </a:r>
            <a:r>
              <a:rPr lang="es-ES" b="1" dirty="0" smtClean="0">
                <a:solidFill>
                  <a:srgbClr val="002060"/>
                </a:solidFill>
              </a:rPr>
              <a:t> 1,4-8</a:t>
            </a:r>
            <a:endParaRPr lang="es-ES" b="1" dirty="0">
              <a:solidFill>
                <a:srgbClr val="002060"/>
              </a:solidFill>
            </a:endParaRPr>
          </a:p>
        </p:txBody>
      </p:sp>
      <p:sp>
        <p:nvSpPr>
          <p:cNvPr id="14" name="Marcador de posición de contenido 13"/>
          <p:cNvSpPr>
            <a:spLocks noGrp="1"/>
          </p:cNvSpPr>
          <p:nvPr>
            <p:ph idx="1"/>
          </p:nvPr>
        </p:nvSpPr>
        <p:spPr/>
        <p:txBody>
          <a:bodyPr rtlCol="0">
            <a:normAutofit/>
          </a:bodyPr>
          <a:lstStyle/>
          <a:p>
            <a:pPr marL="0" indent="0" algn="just">
              <a:buNone/>
            </a:pPr>
            <a:r>
              <a:rPr lang="es-ES" b="1" dirty="0" smtClean="0"/>
              <a:t>4.Juan</a:t>
            </a:r>
            <a:r>
              <a:rPr lang="es-ES" b="1" dirty="0"/>
              <a:t>, a las siete Iglesias de Asia. Gracia y paz a vosotros de parte de «Aquel que es, que era y que va a venir», de parte de los siete Espíritus que están ante su trono, 5.y de parte de Jesucristo, el Testigo fiel, el Primogénito de entre los muertos, el Príncipe de los reyes de la tierra. Al que nos ama y nos ha lavado con su sangre de nuestros pecados </a:t>
            </a:r>
            <a:r>
              <a:rPr lang="es-ES" b="1" dirty="0" smtClean="0"/>
              <a:t>6.y </a:t>
            </a:r>
            <a:r>
              <a:rPr lang="es-ES" b="1" dirty="0"/>
              <a:t>ha hecho de nosotros un Reino de Sacerdotes para su Dios y Padre, a él la gloria y el poder por los siglos de los siglos. Amén. 7.Mirad, viene acompañado de nubes: todo ojo le verá, hasta los que le traspasaron, y por él harán duelo todas las razas de la tierra. Sí. Amén. 8.Yo soy el Alfa y la Omega, dice el Señor Dios, «Aquel que es, que era y que va a venir», el Todopoderoso</a:t>
            </a:r>
            <a:r>
              <a:rPr lang="es-ES" b="1" dirty="0" smtClean="0"/>
              <a:t>."</a:t>
            </a:r>
            <a:endParaRPr lang="es-ES"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088633" cy="4495800"/>
          </a:xfrm>
        </p:spPr>
        <p:txBody>
          <a:bodyPr rtlCol="0">
            <a:normAutofit/>
          </a:bodyPr>
          <a:lstStyle/>
          <a:p>
            <a:pPr marL="0" indent="0" algn="just">
              <a:buNone/>
            </a:pPr>
            <a:r>
              <a:rPr lang="es-ES" b="1" dirty="0" smtClean="0"/>
              <a:t>El Apocalipsis ha inspirado a artistas y escritores, desde el Beato de Liébana hasta películas recientes.</a:t>
            </a:r>
          </a:p>
          <a:p>
            <a:pPr marL="0" indent="0" algn="just">
              <a:buNone/>
            </a:pPr>
            <a:r>
              <a:rPr lang="es-ES" b="1" dirty="0" smtClean="0"/>
              <a:t>Las sectas lo utilizan para anunciar el próximo fin del mundo.</a:t>
            </a:r>
          </a:p>
          <a:p>
            <a:pPr marL="0" indent="0" algn="just">
              <a:buNone/>
            </a:pPr>
            <a:r>
              <a:rPr lang="es-ES" b="1" dirty="0" smtClean="0"/>
              <a:t>Es un libro muy citado pero poco leído.</a:t>
            </a:r>
            <a:endParaRPr lang="es-ES" b="1" dirty="0"/>
          </a:p>
          <a:p>
            <a:pPr marL="0" indent="0" algn="just">
              <a:buNone/>
            </a:pPr>
            <a:endParaRPr lang="es-ES" b="1"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5860" y="2348880"/>
            <a:ext cx="4407201" cy="3188543"/>
          </a:xfrm>
          <a:prstGeom prst="rect">
            <a:avLst/>
          </a:prstGeom>
        </p:spPr>
      </p:pic>
      <p:sp>
        <p:nvSpPr>
          <p:cNvPr id="3" name="Marcador de número de diapositiva 2"/>
          <p:cNvSpPr>
            <a:spLocks noGrp="1"/>
          </p:cNvSpPr>
          <p:nvPr>
            <p:ph type="sldNum" sz="quarter" idx="12"/>
          </p:nvPr>
        </p:nvSpPr>
        <p:spPr/>
        <p:txBody>
          <a:bodyPr/>
          <a:lstStyle/>
          <a:p>
            <a:fld id="{81FEFA0A-2F20-4B60-98C6-5FFDA469AA1C}" type="slidenum">
              <a:rPr lang="es-ES" noProof="0" smtClean="0"/>
              <a:pPr/>
              <a:t>3</a:t>
            </a:fld>
            <a:endParaRPr lang="es-ES" noProof="0" dirty="0"/>
          </a:p>
        </p:txBody>
      </p:sp>
    </p:spTree>
    <p:extLst>
      <p:ext uri="{BB962C8B-B14F-4D97-AF65-F5344CB8AC3E}">
        <p14:creationId xmlns:p14="http://schemas.microsoft.com/office/powerpoint/2010/main" xmlns="" val="125332822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629916" y="2060848"/>
            <a:ext cx="5088633" cy="4495800"/>
          </a:xfrm>
        </p:spPr>
        <p:txBody>
          <a:bodyPr rtlCol="0">
            <a:normAutofit/>
          </a:bodyPr>
          <a:lstStyle/>
          <a:p>
            <a:pPr marL="0" indent="0" algn="just">
              <a:buNone/>
            </a:pPr>
            <a:r>
              <a:rPr lang="es-ES" sz="3200" b="1" dirty="0" smtClean="0"/>
              <a:t>Contiene un mensaje profético enviado en forma de carta a siete comunidades cristianas de Asia Menor y que debe ser leído en un clima litúrgico, en un marco de oración dentro de la comunidad.</a:t>
            </a:r>
            <a:endParaRPr lang="es-ES" sz="3200" b="1" dirty="0"/>
          </a:p>
          <a:p>
            <a:pPr marL="0" indent="0" algn="just">
              <a:buNone/>
            </a:pPr>
            <a:endParaRPr lang="es-ES" b="1"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90556" y="2204864"/>
            <a:ext cx="4496022" cy="3600400"/>
          </a:xfrm>
          <a:prstGeom prst="rect">
            <a:avLst/>
          </a:prstGeom>
        </p:spPr>
      </p:pic>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spTree>
    <p:extLst>
      <p:ext uri="{BB962C8B-B14F-4D97-AF65-F5344CB8AC3E}">
        <p14:creationId xmlns:p14="http://schemas.microsoft.com/office/powerpoint/2010/main" xmlns="" val="357353801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701924" y="1772816"/>
            <a:ext cx="9433048" cy="1152128"/>
          </a:xfrm>
        </p:spPr>
        <p:txBody>
          <a:bodyPr rtlCol="0">
            <a:normAutofit fontScale="92500" lnSpcReduction="20000"/>
          </a:bodyPr>
          <a:lstStyle/>
          <a:p>
            <a:pPr marL="0" indent="0" algn="just">
              <a:buNone/>
            </a:pPr>
            <a:r>
              <a:rPr lang="es-ES" sz="3200" b="1" dirty="0" smtClean="0"/>
              <a:t>Su clima litúrgico es uno de sus rasgos más característicos. A la del principio corresponde la del final, hay himnos y aclamaciones.</a:t>
            </a:r>
            <a:endParaRPr lang="es-ES" sz="3200" b="1" dirty="0"/>
          </a:p>
          <a:p>
            <a:pPr marL="0" indent="0" algn="just">
              <a:buNone/>
            </a:pPr>
            <a:endParaRPr lang="es-ES" b="1" dirty="0"/>
          </a:p>
        </p:txBody>
      </p:sp>
      <p:graphicFrame>
        <p:nvGraphicFramePr>
          <p:cNvPr id="4" name="Tabla 3"/>
          <p:cNvGraphicFramePr>
            <a:graphicFrameLocks noGrp="1"/>
          </p:cNvGraphicFramePr>
          <p:nvPr>
            <p:extLst>
              <p:ext uri="{D42A27DB-BD31-4B8C-83A1-F6EECF244321}">
                <p14:modId xmlns:p14="http://schemas.microsoft.com/office/powerpoint/2010/main" xmlns="" val="3402387078"/>
              </p:ext>
            </p:extLst>
          </p:nvPr>
        </p:nvGraphicFramePr>
        <p:xfrm>
          <a:off x="2133972" y="3140968"/>
          <a:ext cx="8125884" cy="3510280"/>
        </p:xfrm>
        <a:graphic>
          <a:graphicData uri="http://schemas.openxmlformats.org/drawingml/2006/table">
            <a:tbl>
              <a:tblPr firstRow="1" bandRow="1">
                <a:tableStyleId>{3B4B98B0-60AC-42C2-AFA5-B58CD77FA1E5}</a:tableStyleId>
              </a:tblPr>
              <a:tblGrid>
                <a:gridCol w="2031471"/>
                <a:gridCol w="2031471"/>
                <a:gridCol w="2031471"/>
                <a:gridCol w="2031471"/>
              </a:tblGrid>
              <a:tr h="370840">
                <a:tc gridSpan="2">
                  <a:txBody>
                    <a:bodyPr/>
                    <a:lstStyle/>
                    <a:p>
                      <a:pPr algn="ctr"/>
                      <a:r>
                        <a:rPr lang="es-ES" dirty="0" smtClean="0"/>
                        <a:t>LITURGIA INICIAL</a:t>
                      </a:r>
                      <a:endParaRPr lang="es-ES" dirty="0"/>
                    </a:p>
                  </a:txBody>
                  <a:tcPr/>
                </a:tc>
                <a:tc hMerge="1">
                  <a:txBody>
                    <a:bodyPr/>
                    <a:lstStyle/>
                    <a:p>
                      <a:endParaRPr lang="es-ES" dirty="0"/>
                    </a:p>
                  </a:txBody>
                  <a:tcPr/>
                </a:tc>
                <a:tc gridSpan="2">
                  <a:txBody>
                    <a:bodyPr/>
                    <a:lstStyle/>
                    <a:p>
                      <a:pPr algn="ctr"/>
                      <a:r>
                        <a:rPr lang="es-ES" dirty="0" smtClean="0"/>
                        <a:t>LITURGIA FINAL</a:t>
                      </a:r>
                      <a:endParaRPr lang="es-ES" dirty="0"/>
                    </a:p>
                  </a:txBody>
                  <a:tcPr/>
                </a:tc>
                <a:tc hMerge="1">
                  <a:txBody>
                    <a:bodyPr/>
                    <a:lstStyle/>
                    <a:p>
                      <a:endParaRPr lang="es-ES" dirty="0"/>
                    </a:p>
                  </a:txBody>
                  <a:tcPr/>
                </a:tc>
              </a:tr>
              <a:tr h="370840">
                <a:tc>
                  <a:txBody>
                    <a:bodyPr/>
                    <a:lstStyle/>
                    <a:p>
                      <a:r>
                        <a:rPr lang="es-ES" b="1" dirty="0" smtClean="0">
                          <a:solidFill>
                            <a:srgbClr val="7030A0"/>
                          </a:solidFill>
                        </a:rPr>
                        <a:t>Presidente</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1,4-5ª</a:t>
                      </a:r>
                      <a:endParaRPr lang="es-ES" b="1" dirty="0">
                        <a:solidFill>
                          <a:srgbClr val="FF0000"/>
                        </a:solidFill>
                      </a:endParaRPr>
                    </a:p>
                  </a:txBody>
                  <a:tcPr/>
                </a:tc>
                <a:tc>
                  <a:txBody>
                    <a:bodyPr/>
                    <a:lstStyle/>
                    <a:p>
                      <a:r>
                        <a:rPr lang="es-ES" b="1" dirty="0" smtClean="0">
                          <a:solidFill>
                            <a:srgbClr val="7030A0"/>
                          </a:solidFill>
                        </a:rPr>
                        <a:t>Presidente</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22,13</a:t>
                      </a:r>
                      <a:endParaRPr lang="es-ES" b="1" dirty="0">
                        <a:solidFill>
                          <a:srgbClr val="FF0000"/>
                        </a:solidFill>
                      </a:endParaRPr>
                    </a:p>
                  </a:txBody>
                  <a:tcPr/>
                </a:tc>
              </a:tr>
              <a:tr h="370840">
                <a:tc>
                  <a:txBody>
                    <a:bodyPr/>
                    <a:lstStyle/>
                    <a:p>
                      <a:r>
                        <a:rPr lang="es-ES" b="1" dirty="0" smtClean="0">
                          <a:solidFill>
                            <a:srgbClr val="7030A0"/>
                          </a:solidFill>
                        </a:rPr>
                        <a:t>Lector</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1,5b</a:t>
                      </a:r>
                      <a:endParaRPr lang="es-ES" b="1" dirty="0">
                        <a:solidFill>
                          <a:srgbClr val="FF0000"/>
                        </a:solidFill>
                      </a:endParaRPr>
                    </a:p>
                  </a:txBody>
                  <a:tcPr/>
                </a:tc>
                <a:tc>
                  <a:txBody>
                    <a:bodyPr/>
                    <a:lstStyle/>
                    <a:p>
                      <a:r>
                        <a:rPr lang="es-ES" b="1" dirty="0" smtClean="0">
                          <a:solidFill>
                            <a:srgbClr val="7030A0"/>
                          </a:solidFill>
                        </a:rPr>
                        <a:t>Lector</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22, 14-15</a:t>
                      </a:r>
                      <a:endParaRPr lang="es-ES" b="1" dirty="0">
                        <a:solidFill>
                          <a:srgbClr val="FF0000"/>
                        </a:solidFill>
                      </a:endParaRPr>
                    </a:p>
                  </a:txBody>
                  <a:tcPr/>
                </a:tc>
              </a:tr>
              <a:tr h="370840">
                <a:tc>
                  <a:txBody>
                    <a:bodyPr/>
                    <a:lstStyle/>
                    <a:p>
                      <a:r>
                        <a:rPr lang="es-ES" b="1" dirty="0" smtClean="0">
                          <a:solidFill>
                            <a:srgbClr val="7030A0"/>
                          </a:solidFill>
                        </a:rPr>
                        <a:t>Asamblea</a:t>
                      </a:r>
                      <a:endParaRPr lang="es-ES" b="1" dirty="0">
                        <a:solidFill>
                          <a:srgbClr val="7030A0"/>
                        </a:solidFill>
                      </a:endParaRPr>
                    </a:p>
                  </a:txBody>
                  <a:tcPr/>
                </a:tc>
                <a:tc>
                  <a:txBody>
                    <a:bodyPr/>
                    <a:lstStyle/>
                    <a:p>
                      <a:r>
                        <a:rPr lang="es-ES" b="1" dirty="0" smtClean="0">
                          <a:solidFill>
                            <a:srgbClr val="FF0000"/>
                          </a:solidFill>
                        </a:rPr>
                        <a:t>Amén</a:t>
                      </a:r>
                      <a:endParaRPr lang="es-ES" b="1" dirty="0">
                        <a:solidFill>
                          <a:srgbClr val="FF0000"/>
                        </a:solidFill>
                      </a:endParaRPr>
                    </a:p>
                  </a:txBody>
                  <a:tcPr/>
                </a:tc>
                <a:tc>
                  <a:txBody>
                    <a:bodyPr/>
                    <a:lstStyle/>
                    <a:p>
                      <a:r>
                        <a:rPr lang="es-ES" b="1" dirty="0" smtClean="0">
                          <a:solidFill>
                            <a:srgbClr val="7030A0"/>
                          </a:solidFill>
                        </a:rPr>
                        <a:t>Presidente</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22, 16</a:t>
                      </a:r>
                      <a:endParaRPr lang="es-ES" b="1" dirty="0">
                        <a:solidFill>
                          <a:srgbClr val="FF0000"/>
                        </a:solidFill>
                      </a:endParaRPr>
                    </a:p>
                  </a:txBody>
                  <a:tcPr/>
                </a:tc>
              </a:tr>
              <a:tr h="370840">
                <a:tc>
                  <a:txBody>
                    <a:bodyPr/>
                    <a:lstStyle/>
                    <a:p>
                      <a:r>
                        <a:rPr lang="es-ES" b="1" dirty="0" smtClean="0">
                          <a:solidFill>
                            <a:srgbClr val="7030A0"/>
                          </a:solidFill>
                        </a:rPr>
                        <a:t>Lector</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1-7</a:t>
                      </a:r>
                      <a:endParaRPr lang="es-ES" b="1" dirty="0">
                        <a:solidFill>
                          <a:srgbClr val="FF0000"/>
                        </a:solidFill>
                      </a:endParaRPr>
                    </a:p>
                  </a:txBody>
                  <a:tcPr/>
                </a:tc>
                <a:tc>
                  <a:txBody>
                    <a:bodyPr/>
                    <a:lstStyle/>
                    <a:p>
                      <a:r>
                        <a:rPr lang="es-ES" b="1" dirty="0" smtClean="0">
                          <a:solidFill>
                            <a:srgbClr val="7030A0"/>
                          </a:solidFill>
                        </a:rPr>
                        <a:t>Lector</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22, 17</a:t>
                      </a:r>
                      <a:endParaRPr lang="es-ES" b="1" dirty="0">
                        <a:solidFill>
                          <a:srgbClr val="FF0000"/>
                        </a:solidFill>
                      </a:endParaRPr>
                    </a:p>
                  </a:txBody>
                  <a:tcPr/>
                </a:tc>
              </a:tr>
              <a:tr h="370840">
                <a:tc>
                  <a:txBody>
                    <a:bodyPr/>
                    <a:lstStyle/>
                    <a:p>
                      <a:r>
                        <a:rPr lang="es-ES" b="1" dirty="0" smtClean="0">
                          <a:solidFill>
                            <a:srgbClr val="7030A0"/>
                          </a:solidFill>
                        </a:rPr>
                        <a:t>Asamblea</a:t>
                      </a:r>
                      <a:endParaRPr lang="es-ES" b="1" dirty="0">
                        <a:solidFill>
                          <a:srgbClr val="7030A0"/>
                        </a:solidFill>
                      </a:endParaRPr>
                    </a:p>
                  </a:txBody>
                  <a:tcPr/>
                </a:tc>
                <a:tc>
                  <a:txBody>
                    <a:bodyPr/>
                    <a:lstStyle/>
                    <a:p>
                      <a:r>
                        <a:rPr lang="es-ES" b="1" dirty="0" smtClean="0">
                          <a:solidFill>
                            <a:srgbClr val="FF0000"/>
                          </a:solidFill>
                        </a:rPr>
                        <a:t>Amén</a:t>
                      </a:r>
                      <a:endParaRPr lang="es-ES" b="1" dirty="0">
                        <a:solidFill>
                          <a:srgbClr val="FF0000"/>
                        </a:solidFill>
                      </a:endParaRPr>
                    </a:p>
                  </a:txBody>
                  <a:tcPr/>
                </a:tc>
                <a:tc>
                  <a:txBody>
                    <a:bodyPr/>
                    <a:lstStyle/>
                    <a:p>
                      <a:r>
                        <a:rPr lang="es-ES" b="1" dirty="0" smtClean="0">
                          <a:solidFill>
                            <a:srgbClr val="7030A0"/>
                          </a:solidFill>
                        </a:rPr>
                        <a:t>Asamblea</a:t>
                      </a:r>
                      <a:endParaRPr lang="es-ES" b="1" dirty="0">
                        <a:solidFill>
                          <a:srgbClr val="7030A0"/>
                        </a:solidFill>
                      </a:endParaRPr>
                    </a:p>
                  </a:txBody>
                  <a:tcPr/>
                </a:tc>
                <a:tc>
                  <a:txBody>
                    <a:bodyPr/>
                    <a:lstStyle/>
                    <a:p>
                      <a:r>
                        <a:rPr lang="es-ES" b="1" dirty="0" smtClean="0">
                          <a:solidFill>
                            <a:srgbClr val="FF0000"/>
                          </a:solidFill>
                        </a:rPr>
                        <a:t>¡Ven!</a:t>
                      </a:r>
                      <a:endParaRPr lang="es-ES" b="1" dirty="0">
                        <a:solidFill>
                          <a:srgbClr val="FF0000"/>
                        </a:solidFill>
                      </a:endParaRPr>
                    </a:p>
                  </a:txBody>
                  <a:tcPr/>
                </a:tc>
              </a:tr>
              <a:tr h="370840">
                <a:tc>
                  <a:txBody>
                    <a:bodyPr/>
                    <a:lstStyle/>
                    <a:p>
                      <a:r>
                        <a:rPr lang="es-ES" b="1" dirty="0" smtClean="0">
                          <a:solidFill>
                            <a:srgbClr val="7030A0"/>
                          </a:solidFill>
                        </a:rPr>
                        <a:t>Presidente</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1,8</a:t>
                      </a:r>
                      <a:endParaRPr lang="es-ES" b="1" dirty="0">
                        <a:solidFill>
                          <a:srgbClr val="FF0000"/>
                        </a:solidFill>
                      </a:endParaRPr>
                    </a:p>
                  </a:txBody>
                  <a:tcPr/>
                </a:tc>
                <a:tc>
                  <a:txBody>
                    <a:bodyPr/>
                    <a:lstStyle/>
                    <a:p>
                      <a:r>
                        <a:rPr lang="es-ES" b="1" dirty="0" smtClean="0">
                          <a:solidFill>
                            <a:srgbClr val="7030A0"/>
                          </a:solidFill>
                        </a:rPr>
                        <a:t>Lector</a:t>
                      </a:r>
                      <a:endParaRPr lang="es-ES" b="1" dirty="0">
                        <a:solidFill>
                          <a:srgbClr val="7030A0"/>
                        </a:solidFill>
                      </a:endParaRPr>
                    </a:p>
                  </a:txBody>
                  <a:tcPr/>
                </a:tc>
                <a:tc>
                  <a:txBody>
                    <a:bodyPr/>
                    <a:lstStyle/>
                    <a:p>
                      <a:r>
                        <a:rPr lang="es-ES" b="1" dirty="0" err="1" smtClean="0">
                          <a:solidFill>
                            <a:srgbClr val="FF0000"/>
                          </a:solidFill>
                        </a:rPr>
                        <a:t>Ap</a:t>
                      </a:r>
                      <a:r>
                        <a:rPr lang="es-ES" b="1" dirty="0" smtClean="0">
                          <a:solidFill>
                            <a:srgbClr val="FF0000"/>
                          </a:solidFill>
                        </a:rPr>
                        <a:t> 22,20a</a:t>
                      </a:r>
                      <a:endParaRPr lang="es-ES" b="1" dirty="0">
                        <a:solidFill>
                          <a:srgbClr val="FF0000"/>
                        </a:solidFill>
                      </a:endParaRPr>
                    </a:p>
                  </a:txBody>
                  <a:tcPr/>
                </a:tc>
              </a:tr>
              <a:tr h="370840">
                <a:tc>
                  <a:txBody>
                    <a:bodyPr/>
                    <a:lstStyle/>
                    <a:p>
                      <a:endParaRPr lang="es-ES" dirty="0"/>
                    </a:p>
                  </a:txBody>
                  <a:tcPr/>
                </a:tc>
                <a:tc>
                  <a:txBody>
                    <a:bodyPr/>
                    <a:lstStyle/>
                    <a:p>
                      <a:endParaRPr lang="es-ES" dirty="0"/>
                    </a:p>
                  </a:txBody>
                  <a:tcPr/>
                </a:tc>
                <a:tc>
                  <a:txBody>
                    <a:bodyPr/>
                    <a:lstStyle/>
                    <a:p>
                      <a:r>
                        <a:rPr lang="es-ES" b="1" dirty="0" smtClean="0">
                          <a:solidFill>
                            <a:srgbClr val="7030A0"/>
                          </a:solidFill>
                        </a:rPr>
                        <a:t>Asamblea</a:t>
                      </a:r>
                      <a:endParaRPr lang="es-ES" b="1" dirty="0">
                        <a:solidFill>
                          <a:srgbClr val="7030A0"/>
                        </a:solidFill>
                      </a:endParaRPr>
                    </a:p>
                  </a:txBody>
                  <a:tcPr/>
                </a:tc>
                <a:tc>
                  <a:txBody>
                    <a:bodyPr/>
                    <a:lstStyle/>
                    <a:p>
                      <a:r>
                        <a:rPr lang="es-ES" b="1" dirty="0" smtClean="0">
                          <a:solidFill>
                            <a:srgbClr val="FF0000"/>
                          </a:solidFill>
                        </a:rPr>
                        <a:t>Amén</a:t>
                      </a:r>
                    </a:p>
                    <a:p>
                      <a:r>
                        <a:rPr lang="es-ES" b="1" dirty="0" smtClean="0">
                          <a:solidFill>
                            <a:srgbClr val="FF0000"/>
                          </a:solidFill>
                        </a:rPr>
                        <a:t>¡Ven Señor Jesús!</a:t>
                      </a:r>
                      <a:endParaRPr lang="es-ES" b="1" dirty="0">
                        <a:solidFill>
                          <a:srgbClr val="FF0000"/>
                        </a:solidFill>
                      </a:endParaRPr>
                    </a:p>
                  </a:txBody>
                  <a:tcPr/>
                </a:tc>
              </a:tr>
            </a:tbl>
          </a:graphicData>
        </a:graphic>
      </p:graphicFrame>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spTree>
    <p:extLst>
      <p:ext uri="{BB962C8B-B14F-4D97-AF65-F5344CB8AC3E}">
        <p14:creationId xmlns:p14="http://schemas.microsoft.com/office/powerpoint/2010/main" xmlns="" val="427101297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fontScale="92500"/>
          </a:bodyPr>
          <a:lstStyle/>
          <a:p>
            <a:pPr marL="0" indent="0" algn="just">
              <a:buNone/>
            </a:pPr>
            <a:r>
              <a:rPr lang="es-ES" b="1" dirty="0" smtClean="0"/>
              <a:t>Reúne afirmaciones fundamentales sobre Dios, sobre Cristo y la Iglesia.</a:t>
            </a:r>
          </a:p>
          <a:p>
            <a:pPr marL="0" indent="0" algn="just">
              <a:buNone/>
            </a:pPr>
            <a:r>
              <a:rPr lang="es-ES" b="1" dirty="0" smtClean="0"/>
              <a:t>Estas afirmaciones las recuerda el autor a sus destinatarios para entender las visiones y revelaciones del libro.</a:t>
            </a:r>
          </a:p>
          <a:p>
            <a:pPr marL="0" indent="0" algn="just">
              <a:buNone/>
            </a:pPr>
            <a:r>
              <a:rPr lang="es-ES" b="1" dirty="0" smtClean="0"/>
              <a:t>Dios se confiesa como “</a:t>
            </a:r>
            <a:r>
              <a:rPr lang="es-ES" b="1" i="1" dirty="0" smtClean="0"/>
              <a:t>El que es, el que era y el que está a punto de llegar”, </a:t>
            </a:r>
            <a:r>
              <a:rPr lang="es-ES" b="1" dirty="0" smtClean="0"/>
              <a:t>al principio y al final del texto.</a:t>
            </a:r>
          </a:p>
          <a:p>
            <a:pPr marL="0" indent="0" algn="just">
              <a:buNone/>
            </a:pPr>
            <a:r>
              <a:rPr lang="es-ES" b="1" dirty="0" smtClean="0"/>
              <a:t>Dios aparece como el Señor de la Historia, que domina el tiempo y los acontecimientos, lo que es la clave para entender el libro.</a:t>
            </a:r>
          </a:p>
          <a:p>
            <a:pPr marL="0" indent="0" algn="just">
              <a:buNone/>
            </a:pPr>
            <a:endParaRPr lang="es-ES" b="1" dirty="0"/>
          </a:p>
          <a:p>
            <a:pPr marL="0" indent="0" algn="just">
              <a:buNone/>
            </a:pPr>
            <a:endParaRPr lang="es-ES" b="1" dirty="0"/>
          </a:p>
          <a:p>
            <a:pPr marL="0" indent="0" algn="just">
              <a:buNone/>
            </a:pPr>
            <a:endParaRPr lang="es-ES" b="1"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33972" y="2060848"/>
            <a:ext cx="2808312" cy="4413062"/>
          </a:xfrm>
          <a:prstGeom prst="rect">
            <a:avLst/>
          </a:prstGeom>
        </p:spPr>
      </p:pic>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Tree>
    <p:extLst>
      <p:ext uri="{BB962C8B-B14F-4D97-AF65-F5344CB8AC3E}">
        <p14:creationId xmlns:p14="http://schemas.microsoft.com/office/powerpoint/2010/main" xmlns="" val="316992787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r>
              <a:rPr lang="es-ES" b="1" dirty="0" smtClean="0"/>
              <a:t>Jesús se presenta como </a:t>
            </a:r>
            <a:r>
              <a:rPr lang="es-ES" b="1" i="1" dirty="0" smtClean="0"/>
              <a:t>“Testigo digno de fe”, “El primero de resucitar entre los muertos y “Soberano de los reyes de la Tierra”.</a:t>
            </a:r>
          </a:p>
          <a:p>
            <a:pPr marL="0" indent="0" algn="just">
              <a:buNone/>
            </a:pPr>
            <a:r>
              <a:rPr lang="es-ES" b="1" dirty="0" smtClean="0"/>
              <a:t>Estas afirmaciones sirven para motivar las aclamaciones a las que la comunidad responde con un </a:t>
            </a:r>
            <a:r>
              <a:rPr lang="es-ES" b="1" i="1" dirty="0" smtClean="0"/>
              <a:t>“Amén”.</a:t>
            </a:r>
          </a:p>
          <a:p>
            <a:pPr marL="0" indent="0" algn="just">
              <a:buNone/>
            </a:pPr>
            <a:r>
              <a:rPr lang="es-ES" b="1" dirty="0" smtClean="0"/>
              <a:t>Para leer y escuchar el Apocalipsis hay que partir reavivando y confesando la fe en Jesús.</a:t>
            </a:r>
          </a:p>
          <a:p>
            <a:pPr marL="0" indent="0" algn="just">
              <a:buNone/>
            </a:pPr>
            <a:endParaRPr lang="es-ES" b="1" dirty="0"/>
          </a:p>
          <a:p>
            <a:pPr marL="0" indent="0" algn="just">
              <a:buNone/>
            </a:pPr>
            <a:endParaRPr lang="es-ES" b="1" dirty="0"/>
          </a:p>
          <a:p>
            <a:pPr marL="0" indent="0" algn="just">
              <a:buNone/>
            </a:pPr>
            <a:endParaRPr lang="es-ES" b="1"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06580" y="936501"/>
            <a:ext cx="4025646" cy="5454396"/>
          </a:xfrm>
          <a:prstGeom prst="rect">
            <a:avLst/>
          </a:prstGeom>
        </p:spPr>
      </p:pic>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Tree>
    <p:extLst>
      <p:ext uri="{BB962C8B-B14F-4D97-AF65-F5344CB8AC3E}">
        <p14:creationId xmlns:p14="http://schemas.microsoft.com/office/powerpoint/2010/main" xmlns="" val="30661317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5374332" y="2060848"/>
            <a:ext cx="5760640" cy="4495800"/>
          </a:xfrm>
        </p:spPr>
        <p:txBody>
          <a:bodyPr rtlCol="0">
            <a:normAutofit/>
          </a:bodyPr>
          <a:lstStyle/>
          <a:p>
            <a:pPr marL="0" indent="0" algn="just">
              <a:buNone/>
            </a:pPr>
            <a:r>
              <a:rPr lang="es-ES" b="1" dirty="0" smtClean="0"/>
              <a:t>La Comunidad que recibe el mensaje del Apocalipsis es el pueblo rescatado por la sangre de Cristo y que se convierte en </a:t>
            </a:r>
            <a:r>
              <a:rPr lang="es-ES" b="1" i="1" dirty="0" smtClean="0"/>
              <a:t>“reino” y “sacerdotes dedicados a Dios”.</a:t>
            </a:r>
          </a:p>
          <a:p>
            <a:pPr marL="0" indent="0" algn="just">
              <a:buNone/>
            </a:pPr>
            <a:r>
              <a:rPr lang="es-ES" b="1" dirty="0" smtClean="0"/>
              <a:t>Estos títulos que se les concede son importantes para las comunidades de Asia Menor en las que ser cristiano tenía costos sociales y en algunos casos implicaba poner en peligro la propia vida</a:t>
            </a:r>
            <a:endParaRPr lang="es-ES" b="1" dirty="0"/>
          </a:p>
          <a:p>
            <a:pPr marL="0" indent="0" algn="just">
              <a:buNone/>
            </a:pPr>
            <a:endParaRPr lang="es-ES" b="1" dirty="0"/>
          </a:p>
          <a:p>
            <a:pPr marL="0" indent="0" algn="just">
              <a:buNone/>
            </a:pPr>
            <a:endParaRPr lang="es-ES" b="1"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3813" y="2132856"/>
            <a:ext cx="3686738" cy="3960440"/>
          </a:xfrm>
          <a:prstGeom prst="rect">
            <a:avLst/>
          </a:prstGeom>
        </p:spPr>
      </p:pic>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Tree>
    <p:extLst>
      <p:ext uri="{BB962C8B-B14F-4D97-AF65-F5344CB8AC3E}">
        <p14:creationId xmlns:p14="http://schemas.microsoft.com/office/powerpoint/2010/main" xmlns="" val="368910531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878</TotalTime>
  <Words>588</Words>
  <Application>Microsoft Office PowerPoint</Application>
  <PresentationFormat>Personalizado</PresentationFormat>
  <Paragraphs>73</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Serenidad 16x9</vt:lpstr>
      <vt:lpstr>APOCALIPSIS  </vt:lpstr>
      <vt:lpstr>Ap 1,4-8</vt:lpstr>
      <vt:lpstr>AMBIENTACIÓN</vt:lpstr>
      <vt:lpstr>EXPLICACIÓN DEL PASAJE</vt:lpstr>
      <vt:lpstr>EXPLICACIÓN DEL PASAJE</vt:lpstr>
      <vt:lpstr>EXPLICACIÓN DEL PASAJE</vt:lpstr>
      <vt:lpstr>EXPLICACIÓN DEL PASAJE</vt:lpstr>
      <vt:lpstr>EXPLICACIÓN DEL PASAJE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cp:lastModifiedBy>
  <cp:revision>8</cp:revision>
  <dcterms:created xsi:type="dcterms:W3CDTF">2021-11-11T23:29:02Z</dcterms:created>
  <dcterms:modified xsi:type="dcterms:W3CDTF">2021-12-19T10:33:46Z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