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57" r:id="rId2"/>
    <p:sldId id="269" r:id="rId3"/>
    <p:sldId id="266" r:id="rId4"/>
    <p:sldId id="267" r:id="rId5"/>
    <p:sldId id="268" r:id="rId6"/>
    <p:sldId id="270" r:id="rId7"/>
    <p:sldId id="258" r:id="rId8"/>
    <p:sldId id="312" r:id="rId9"/>
    <p:sldId id="313" r:id="rId10"/>
    <p:sldId id="314" r:id="rId11"/>
    <p:sldId id="315" r:id="rId12"/>
    <p:sldId id="316" r:id="rId13"/>
    <p:sldId id="311" r:id="rId14"/>
    <p:sldId id="265" r:id="rId15"/>
    <p:sldId id="261" r:id="rId16"/>
    <p:sldId id="264" r:id="rId17"/>
    <p:sldId id="263" r:id="rId18"/>
    <p:sldId id="262" r:id="rId19"/>
    <p:sldId id="278" r:id="rId20"/>
    <p:sldId id="277" r:id="rId21"/>
    <p:sldId id="282" r:id="rId22"/>
    <p:sldId id="276" r:id="rId23"/>
    <p:sldId id="281" r:id="rId24"/>
    <p:sldId id="259" r:id="rId25"/>
    <p:sldId id="283" r:id="rId26"/>
    <p:sldId id="280" r:id="rId27"/>
    <p:sldId id="310" r:id="rId28"/>
    <p:sldId id="309" r:id="rId29"/>
    <p:sldId id="274" r:id="rId30"/>
    <p:sldId id="288" r:id="rId31"/>
    <p:sldId id="286" r:id="rId32"/>
    <p:sldId id="287" r:id="rId33"/>
    <p:sldId id="293" r:id="rId34"/>
    <p:sldId id="275" r:id="rId35"/>
    <p:sldId id="291" r:id="rId36"/>
    <p:sldId id="290" r:id="rId37"/>
    <p:sldId id="292" r:id="rId38"/>
    <p:sldId id="289" r:id="rId39"/>
    <p:sldId id="260" r:id="rId40"/>
    <p:sldId id="295" r:id="rId41"/>
    <p:sldId id="294" r:id="rId42"/>
    <p:sldId id="298" r:id="rId43"/>
    <p:sldId id="273" r:id="rId44"/>
    <p:sldId id="303" r:id="rId45"/>
    <p:sldId id="302" r:id="rId46"/>
    <p:sldId id="301" r:id="rId47"/>
    <p:sldId id="300" r:id="rId48"/>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66"/>
    <a:srgbClr val="FF0066"/>
    <a:srgbClr val="663300"/>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1" autoAdjust="0"/>
    <p:restoredTop sz="93529" autoAdjust="0"/>
  </p:normalViewPr>
  <p:slideViewPr>
    <p:cSldViewPr snapToGrid="0">
      <p:cViewPr varScale="1">
        <p:scale>
          <a:sx n="116" d="100"/>
          <a:sy n="116" d="100"/>
        </p:scale>
        <p:origin x="-276"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2" d="100"/>
          <a:sy n="72" d="100"/>
        </p:scale>
        <p:origin x="4146" y="6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A08F340-2088-44BB-8ED7-3D8CA093D8CF}" type="datetime1">
              <a:rPr lang="es-ES" smtClean="0"/>
              <a:pPr rtl="0"/>
              <a:t>19/12/2021</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4A4F617-7A30-41D4-AB86-5D833C98E18B}" type="slidenum">
              <a:rPr lang="es-ES" smtClean="0"/>
              <a:pPr rtl="0"/>
              <a:t>‹Nº›</a:t>
            </a:fld>
            <a:endParaRPr lang="es-ES" dirty="0"/>
          </a:p>
        </p:txBody>
      </p:sp>
    </p:spTree>
    <p:extLst>
      <p:ext uri="{BB962C8B-B14F-4D97-AF65-F5344CB8AC3E}">
        <p14:creationId xmlns:p14="http://schemas.microsoft.com/office/powerpoint/2010/main" xmlns="" val="9946248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4097521-A99F-4338-BA65-8121DD1D8F63}" type="datetime1">
              <a:rPr lang="es-ES" noProof="0" smtClean="0"/>
              <a:pPr rtl="0"/>
              <a:t>19/12/2021</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smtClean="0"/>
              <a:t>Haga clic para modificar los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B9A179D-2D27-49E2-B022-8EDDA2EFE682}" type="slidenum">
              <a:rPr lang="es-ES" noProof="0" smtClean="0"/>
              <a:pPr rtl="0"/>
              <a:t>‹Nº›</a:t>
            </a:fld>
            <a:endParaRPr lang="es-ES" noProof="0" dirty="0"/>
          </a:p>
        </p:txBody>
      </p:sp>
    </p:spTree>
    <p:extLst>
      <p:ext uri="{BB962C8B-B14F-4D97-AF65-F5344CB8AC3E}">
        <p14:creationId xmlns:p14="http://schemas.microsoft.com/office/powerpoint/2010/main" xmlns="" val="11746034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sz="1200" i="1" dirty="0">
                <a:latin typeface="Arial" pitchFamily="34" charset="0"/>
                <a:cs typeface="Arial" pitchFamily="34" charset="0"/>
              </a:rPr>
              <a:t>Para cambiar la imagen de esta diapositiva, seleccione la imagen y elimínela. Después, haga clic en el icono Imágenes del marcador de posición para insertar su propia imagen.</a:t>
            </a:r>
          </a:p>
          <a:p>
            <a:pPr rtl="0"/>
            <a:endParaRPr lang="es-ES" dirty="0"/>
          </a:p>
        </p:txBody>
      </p:sp>
      <p:sp>
        <p:nvSpPr>
          <p:cNvPr id="4" name="Marcador de posición de número de diapositiva 3"/>
          <p:cNvSpPr>
            <a:spLocks noGrp="1"/>
          </p:cNvSpPr>
          <p:nvPr>
            <p:ph type="sldNum" sz="quarter" idx="10"/>
          </p:nvPr>
        </p:nvSpPr>
        <p:spPr/>
        <p:txBody>
          <a:bodyPr rtlCol="0"/>
          <a:lstStyle/>
          <a:p>
            <a:pPr rtl="0"/>
            <a:fld id="{1B9A179D-2D27-49E2-B022-8EDDA2EFE682}" type="slidenum">
              <a:rPr lang="es-ES" smtClean="0"/>
              <a:pPr rtl="0"/>
              <a:t>1</a:t>
            </a:fld>
            <a:endParaRPr lang="es-ES" dirty="0"/>
          </a:p>
        </p:txBody>
      </p:sp>
    </p:spTree>
    <p:extLst>
      <p:ext uri="{BB962C8B-B14F-4D97-AF65-F5344CB8AC3E}">
        <p14:creationId xmlns:p14="http://schemas.microsoft.com/office/powerpoint/2010/main" xmlns="" val="154242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10</a:t>
            </a:fld>
            <a:endParaRPr lang="es-ES" dirty="0"/>
          </a:p>
        </p:txBody>
      </p:sp>
    </p:spTree>
    <p:extLst>
      <p:ext uri="{BB962C8B-B14F-4D97-AF65-F5344CB8AC3E}">
        <p14:creationId xmlns:p14="http://schemas.microsoft.com/office/powerpoint/2010/main" xmlns="" val="3435470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11</a:t>
            </a:fld>
            <a:endParaRPr lang="es-ES" dirty="0"/>
          </a:p>
        </p:txBody>
      </p:sp>
    </p:spTree>
    <p:extLst>
      <p:ext uri="{BB962C8B-B14F-4D97-AF65-F5344CB8AC3E}">
        <p14:creationId xmlns:p14="http://schemas.microsoft.com/office/powerpoint/2010/main" xmlns="" val="3305467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12</a:t>
            </a:fld>
            <a:endParaRPr lang="es-ES" dirty="0"/>
          </a:p>
        </p:txBody>
      </p:sp>
    </p:spTree>
    <p:extLst>
      <p:ext uri="{BB962C8B-B14F-4D97-AF65-F5344CB8AC3E}">
        <p14:creationId xmlns:p14="http://schemas.microsoft.com/office/powerpoint/2010/main" xmlns="" val="3500292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13</a:t>
            </a:fld>
            <a:endParaRPr lang="es-ES" dirty="0"/>
          </a:p>
        </p:txBody>
      </p:sp>
    </p:spTree>
    <p:extLst>
      <p:ext uri="{BB962C8B-B14F-4D97-AF65-F5344CB8AC3E}">
        <p14:creationId xmlns:p14="http://schemas.microsoft.com/office/powerpoint/2010/main" xmlns="" val="1222676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14</a:t>
            </a:fld>
            <a:endParaRPr lang="es-ES" dirty="0"/>
          </a:p>
        </p:txBody>
      </p:sp>
    </p:spTree>
    <p:extLst>
      <p:ext uri="{BB962C8B-B14F-4D97-AF65-F5344CB8AC3E}">
        <p14:creationId xmlns:p14="http://schemas.microsoft.com/office/powerpoint/2010/main" xmlns="" val="462324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15</a:t>
            </a:fld>
            <a:endParaRPr lang="es-ES" dirty="0"/>
          </a:p>
        </p:txBody>
      </p:sp>
    </p:spTree>
    <p:extLst>
      <p:ext uri="{BB962C8B-B14F-4D97-AF65-F5344CB8AC3E}">
        <p14:creationId xmlns:p14="http://schemas.microsoft.com/office/powerpoint/2010/main" xmlns="" val="355930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16</a:t>
            </a:fld>
            <a:endParaRPr lang="es-ES" dirty="0"/>
          </a:p>
        </p:txBody>
      </p:sp>
    </p:spTree>
    <p:extLst>
      <p:ext uri="{BB962C8B-B14F-4D97-AF65-F5344CB8AC3E}">
        <p14:creationId xmlns:p14="http://schemas.microsoft.com/office/powerpoint/2010/main" xmlns="" val="3635425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17</a:t>
            </a:fld>
            <a:endParaRPr lang="es-ES" dirty="0"/>
          </a:p>
        </p:txBody>
      </p:sp>
    </p:spTree>
    <p:extLst>
      <p:ext uri="{BB962C8B-B14F-4D97-AF65-F5344CB8AC3E}">
        <p14:creationId xmlns:p14="http://schemas.microsoft.com/office/powerpoint/2010/main" xmlns="" val="2529179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18</a:t>
            </a:fld>
            <a:endParaRPr lang="es-ES" dirty="0"/>
          </a:p>
        </p:txBody>
      </p:sp>
    </p:spTree>
    <p:extLst>
      <p:ext uri="{BB962C8B-B14F-4D97-AF65-F5344CB8AC3E}">
        <p14:creationId xmlns:p14="http://schemas.microsoft.com/office/powerpoint/2010/main" xmlns="" val="1525762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19</a:t>
            </a:fld>
            <a:endParaRPr lang="es-ES" dirty="0"/>
          </a:p>
        </p:txBody>
      </p:sp>
    </p:spTree>
    <p:extLst>
      <p:ext uri="{BB962C8B-B14F-4D97-AF65-F5344CB8AC3E}">
        <p14:creationId xmlns:p14="http://schemas.microsoft.com/office/powerpoint/2010/main" xmlns="" val="149109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a:t>
            </a:fld>
            <a:endParaRPr lang="es-ES" dirty="0"/>
          </a:p>
        </p:txBody>
      </p:sp>
    </p:spTree>
    <p:extLst>
      <p:ext uri="{BB962C8B-B14F-4D97-AF65-F5344CB8AC3E}">
        <p14:creationId xmlns:p14="http://schemas.microsoft.com/office/powerpoint/2010/main" xmlns="" val="3972472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20</a:t>
            </a:fld>
            <a:endParaRPr lang="es-ES" dirty="0"/>
          </a:p>
        </p:txBody>
      </p:sp>
    </p:spTree>
    <p:extLst>
      <p:ext uri="{BB962C8B-B14F-4D97-AF65-F5344CB8AC3E}">
        <p14:creationId xmlns:p14="http://schemas.microsoft.com/office/powerpoint/2010/main" xmlns="" val="3912068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21</a:t>
            </a:fld>
            <a:endParaRPr lang="es-ES" dirty="0"/>
          </a:p>
        </p:txBody>
      </p:sp>
    </p:spTree>
    <p:extLst>
      <p:ext uri="{BB962C8B-B14F-4D97-AF65-F5344CB8AC3E}">
        <p14:creationId xmlns:p14="http://schemas.microsoft.com/office/powerpoint/2010/main" xmlns="" val="3516511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22</a:t>
            </a:fld>
            <a:endParaRPr lang="es-ES" dirty="0"/>
          </a:p>
        </p:txBody>
      </p:sp>
    </p:spTree>
    <p:extLst>
      <p:ext uri="{BB962C8B-B14F-4D97-AF65-F5344CB8AC3E}">
        <p14:creationId xmlns:p14="http://schemas.microsoft.com/office/powerpoint/2010/main" xmlns="" val="1417027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23</a:t>
            </a:fld>
            <a:endParaRPr lang="es-ES" dirty="0"/>
          </a:p>
        </p:txBody>
      </p:sp>
    </p:spTree>
    <p:extLst>
      <p:ext uri="{BB962C8B-B14F-4D97-AF65-F5344CB8AC3E}">
        <p14:creationId xmlns:p14="http://schemas.microsoft.com/office/powerpoint/2010/main" xmlns="" val="2746822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24</a:t>
            </a:fld>
            <a:endParaRPr lang="es-ES" dirty="0"/>
          </a:p>
        </p:txBody>
      </p:sp>
    </p:spTree>
    <p:extLst>
      <p:ext uri="{BB962C8B-B14F-4D97-AF65-F5344CB8AC3E}">
        <p14:creationId xmlns:p14="http://schemas.microsoft.com/office/powerpoint/2010/main" xmlns="" val="2570164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25</a:t>
            </a:fld>
            <a:endParaRPr lang="es-ES" dirty="0"/>
          </a:p>
        </p:txBody>
      </p:sp>
    </p:spTree>
    <p:extLst>
      <p:ext uri="{BB962C8B-B14F-4D97-AF65-F5344CB8AC3E}">
        <p14:creationId xmlns:p14="http://schemas.microsoft.com/office/powerpoint/2010/main" xmlns="" val="3701269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26</a:t>
            </a:fld>
            <a:endParaRPr lang="es-ES" dirty="0"/>
          </a:p>
        </p:txBody>
      </p:sp>
    </p:spTree>
    <p:extLst>
      <p:ext uri="{BB962C8B-B14F-4D97-AF65-F5344CB8AC3E}">
        <p14:creationId xmlns:p14="http://schemas.microsoft.com/office/powerpoint/2010/main" xmlns="" val="3050033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27</a:t>
            </a:fld>
            <a:endParaRPr lang="es-ES" dirty="0"/>
          </a:p>
        </p:txBody>
      </p:sp>
    </p:spTree>
    <p:extLst>
      <p:ext uri="{BB962C8B-B14F-4D97-AF65-F5344CB8AC3E}">
        <p14:creationId xmlns:p14="http://schemas.microsoft.com/office/powerpoint/2010/main" xmlns="" val="1802004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28</a:t>
            </a:fld>
            <a:endParaRPr lang="es-ES" dirty="0"/>
          </a:p>
        </p:txBody>
      </p:sp>
    </p:spTree>
    <p:extLst>
      <p:ext uri="{BB962C8B-B14F-4D97-AF65-F5344CB8AC3E}">
        <p14:creationId xmlns:p14="http://schemas.microsoft.com/office/powerpoint/2010/main" xmlns="" val="440555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29</a:t>
            </a:fld>
            <a:endParaRPr lang="es-ES" dirty="0"/>
          </a:p>
        </p:txBody>
      </p:sp>
    </p:spTree>
    <p:extLst>
      <p:ext uri="{BB962C8B-B14F-4D97-AF65-F5344CB8AC3E}">
        <p14:creationId xmlns:p14="http://schemas.microsoft.com/office/powerpoint/2010/main" xmlns="" val="292615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3</a:t>
            </a:fld>
            <a:endParaRPr lang="es-ES" dirty="0"/>
          </a:p>
        </p:txBody>
      </p:sp>
    </p:spTree>
    <p:extLst>
      <p:ext uri="{BB962C8B-B14F-4D97-AF65-F5344CB8AC3E}">
        <p14:creationId xmlns:p14="http://schemas.microsoft.com/office/powerpoint/2010/main" xmlns="" val="2106099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30</a:t>
            </a:fld>
            <a:endParaRPr lang="es-ES" dirty="0"/>
          </a:p>
        </p:txBody>
      </p:sp>
    </p:spTree>
    <p:extLst>
      <p:ext uri="{BB962C8B-B14F-4D97-AF65-F5344CB8AC3E}">
        <p14:creationId xmlns:p14="http://schemas.microsoft.com/office/powerpoint/2010/main" xmlns="" val="4149092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31</a:t>
            </a:fld>
            <a:endParaRPr lang="es-ES" dirty="0"/>
          </a:p>
        </p:txBody>
      </p:sp>
    </p:spTree>
    <p:extLst>
      <p:ext uri="{BB962C8B-B14F-4D97-AF65-F5344CB8AC3E}">
        <p14:creationId xmlns:p14="http://schemas.microsoft.com/office/powerpoint/2010/main" xmlns="" val="1182232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32</a:t>
            </a:fld>
            <a:endParaRPr lang="es-ES" dirty="0"/>
          </a:p>
        </p:txBody>
      </p:sp>
    </p:spTree>
    <p:extLst>
      <p:ext uri="{BB962C8B-B14F-4D97-AF65-F5344CB8AC3E}">
        <p14:creationId xmlns:p14="http://schemas.microsoft.com/office/powerpoint/2010/main" xmlns="" val="336643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33</a:t>
            </a:fld>
            <a:endParaRPr lang="es-ES" dirty="0"/>
          </a:p>
        </p:txBody>
      </p:sp>
    </p:spTree>
    <p:extLst>
      <p:ext uri="{BB962C8B-B14F-4D97-AF65-F5344CB8AC3E}">
        <p14:creationId xmlns:p14="http://schemas.microsoft.com/office/powerpoint/2010/main" xmlns="" val="1749032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34</a:t>
            </a:fld>
            <a:endParaRPr lang="es-ES" dirty="0"/>
          </a:p>
        </p:txBody>
      </p:sp>
    </p:spTree>
    <p:extLst>
      <p:ext uri="{BB962C8B-B14F-4D97-AF65-F5344CB8AC3E}">
        <p14:creationId xmlns:p14="http://schemas.microsoft.com/office/powerpoint/2010/main" xmlns="" val="1900735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35</a:t>
            </a:fld>
            <a:endParaRPr lang="es-ES" dirty="0"/>
          </a:p>
        </p:txBody>
      </p:sp>
    </p:spTree>
    <p:extLst>
      <p:ext uri="{BB962C8B-B14F-4D97-AF65-F5344CB8AC3E}">
        <p14:creationId xmlns:p14="http://schemas.microsoft.com/office/powerpoint/2010/main" xmlns="" val="3305096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36</a:t>
            </a:fld>
            <a:endParaRPr lang="es-ES" dirty="0"/>
          </a:p>
        </p:txBody>
      </p:sp>
    </p:spTree>
    <p:extLst>
      <p:ext uri="{BB962C8B-B14F-4D97-AF65-F5344CB8AC3E}">
        <p14:creationId xmlns:p14="http://schemas.microsoft.com/office/powerpoint/2010/main" xmlns="" val="1554663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37</a:t>
            </a:fld>
            <a:endParaRPr lang="es-ES" dirty="0"/>
          </a:p>
        </p:txBody>
      </p:sp>
    </p:spTree>
    <p:extLst>
      <p:ext uri="{BB962C8B-B14F-4D97-AF65-F5344CB8AC3E}">
        <p14:creationId xmlns:p14="http://schemas.microsoft.com/office/powerpoint/2010/main" xmlns="" val="1040306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38</a:t>
            </a:fld>
            <a:endParaRPr lang="es-ES" dirty="0"/>
          </a:p>
        </p:txBody>
      </p:sp>
    </p:spTree>
    <p:extLst>
      <p:ext uri="{BB962C8B-B14F-4D97-AF65-F5344CB8AC3E}">
        <p14:creationId xmlns:p14="http://schemas.microsoft.com/office/powerpoint/2010/main" xmlns="" val="702828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39</a:t>
            </a:fld>
            <a:endParaRPr lang="es-ES" dirty="0"/>
          </a:p>
        </p:txBody>
      </p:sp>
    </p:spTree>
    <p:extLst>
      <p:ext uri="{BB962C8B-B14F-4D97-AF65-F5344CB8AC3E}">
        <p14:creationId xmlns:p14="http://schemas.microsoft.com/office/powerpoint/2010/main" xmlns="" val="121364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4</a:t>
            </a:fld>
            <a:endParaRPr lang="es-ES" dirty="0"/>
          </a:p>
        </p:txBody>
      </p:sp>
    </p:spTree>
    <p:extLst>
      <p:ext uri="{BB962C8B-B14F-4D97-AF65-F5344CB8AC3E}">
        <p14:creationId xmlns:p14="http://schemas.microsoft.com/office/powerpoint/2010/main" xmlns="" val="9256429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40</a:t>
            </a:fld>
            <a:endParaRPr lang="es-ES" dirty="0"/>
          </a:p>
        </p:txBody>
      </p:sp>
    </p:spTree>
    <p:extLst>
      <p:ext uri="{BB962C8B-B14F-4D97-AF65-F5344CB8AC3E}">
        <p14:creationId xmlns:p14="http://schemas.microsoft.com/office/powerpoint/2010/main" xmlns="" val="1111982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41</a:t>
            </a:fld>
            <a:endParaRPr lang="es-ES" dirty="0"/>
          </a:p>
        </p:txBody>
      </p:sp>
    </p:spTree>
    <p:extLst>
      <p:ext uri="{BB962C8B-B14F-4D97-AF65-F5344CB8AC3E}">
        <p14:creationId xmlns:p14="http://schemas.microsoft.com/office/powerpoint/2010/main" xmlns="" val="13424748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42</a:t>
            </a:fld>
            <a:endParaRPr lang="es-ES" dirty="0"/>
          </a:p>
        </p:txBody>
      </p:sp>
    </p:spTree>
    <p:extLst>
      <p:ext uri="{BB962C8B-B14F-4D97-AF65-F5344CB8AC3E}">
        <p14:creationId xmlns:p14="http://schemas.microsoft.com/office/powerpoint/2010/main" xmlns="" val="21753683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43</a:t>
            </a:fld>
            <a:endParaRPr lang="es-ES" dirty="0"/>
          </a:p>
        </p:txBody>
      </p:sp>
    </p:spTree>
    <p:extLst>
      <p:ext uri="{BB962C8B-B14F-4D97-AF65-F5344CB8AC3E}">
        <p14:creationId xmlns:p14="http://schemas.microsoft.com/office/powerpoint/2010/main" xmlns="" val="40990214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44</a:t>
            </a:fld>
            <a:endParaRPr lang="es-ES" dirty="0"/>
          </a:p>
        </p:txBody>
      </p:sp>
    </p:spTree>
    <p:extLst>
      <p:ext uri="{BB962C8B-B14F-4D97-AF65-F5344CB8AC3E}">
        <p14:creationId xmlns:p14="http://schemas.microsoft.com/office/powerpoint/2010/main" xmlns="" val="2668927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45</a:t>
            </a:fld>
            <a:endParaRPr lang="es-ES" dirty="0"/>
          </a:p>
        </p:txBody>
      </p:sp>
    </p:spTree>
    <p:extLst>
      <p:ext uri="{BB962C8B-B14F-4D97-AF65-F5344CB8AC3E}">
        <p14:creationId xmlns:p14="http://schemas.microsoft.com/office/powerpoint/2010/main" xmlns="" val="4661002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46</a:t>
            </a:fld>
            <a:endParaRPr lang="es-ES" dirty="0"/>
          </a:p>
        </p:txBody>
      </p:sp>
    </p:spTree>
    <p:extLst>
      <p:ext uri="{BB962C8B-B14F-4D97-AF65-F5344CB8AC3E}">
        <p14:creationId xmlns:p14="http://schemas.microsoft.com/office/powerpoint/2010/main" xmlns="" val="27404853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47</a:t>
            </a:fld>
            <a:endParaRPr lang="es-ES" dirty="0"/>
          </a:p>
        </p:txBody>
      </p:sp>
    </p:spTree>
    <p:extLst>
      <p:ext uri="{BB962C8B-B14F-4D97-AF65-F5344CB8AC3E}">
        <p14:creationId xmlns:p14="http://schemas.microsoft.com/office/powerpoint/2010/main" xmlns="" val="1431988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5</a:t>
            </a:fld>
            <a:endParaRPr lang="es-ES" dirty="0"/>
          </a:p>
        </p:txBody>
      </p:sp>
    </p:spTree>
    <p:extLst>
      <p:ext uri="{BB962C8B-B14F-4D97-AF65-F5344CB8AC3E}">
        <p14:creationId xmlns:p14="http://schemas.microsoft.com/office/powerpoint/2010/main" xmlns="" val="1241339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6</a:t>
            </a:fld>
            <a:endParaRPr lang="es-ES" dirty="0"/>
          </a:p>
        </p:txBody>
      </p:sp>
    </p:spTree>
    <p:extLst>
      <p:ext uri="{BB962C8B-B14F-4D97-AF65-F5344CB8AC3E}">
        <p14:creationId xmlns:p14="http://schemas.microsoft.com/office/powerpoint/2010/main" xmlns="" val="284592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7</a:t>
            </a:fld>
            <a:endParaRPr lang="es-ES" dirty="0"/>
          </a:p>
        </p:txBody>
      </p:sp>
    </p:spTree>
    <p:extLst>
      <p:ext uri="{BB962C8B-B14F-4D97-AF65-F5344CB8AC3E}">
        <p14:creationId xmlns:p14="http://schemas.microsoft.com/office/powerpoint/2010/main" xmlns="" val="1312563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8</a:t>
            </a:fld>
            <a:endParaRPr lang="es-ES" dirty="0"/>
          </a:p>
        </p:txBody>
      </p:sp>
    </p:spTree>
    <p:extLst>
      <p:ext uri="{BB962C8B-B14F-4D97-AF65-F5344CB8AC3E}">
        <p14:creationId xmlns:p14="http://schemas.microsoft.com/office/powerpoint/2010/main" xmlns="" val="4288567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9</a:t>
            </a:fld>
            <a:endParaRPr lang="es-ES" dirty="0"/>
          </a:p>
        </p:txBody>
      </p:sp>
    </p:spTree>
    <p:extLst>
      <p:ext uri="{BB962C8B-B14F-4D97-AF65-F5344CB8AC3E}">
        <p14:creationId xmlns:p14="http://schemas.microsoft.com/office/powerpoint/2010/main" xmlns="" val="1618783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2" name="Forma libre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rtlCol="0" anchor="t" anchorCtr="0" compatLnSpc="1">
            <a:prstTxWarp prst="textNoShape">
              <a:avLst/>
            </a:prstTxWarp>
            <a:noAutofit/>
          </a:bodyPr>
          <a:lstStyle/>
          <a:p>
            <a:pPr rtl="0"/>
            <a:endParaRPr lang="es-ES" sz="1800" noProof="0" dirty="0"/>
          </a:p>
        </p:txBody>
      </p:sp>
      <p:sp>
        <p:nvSpPr>
          <p:cNvPr id="7" name="Forma libre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8" name="Forma libre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2" name="Título 1"/>
          <p:cNvSpPr>
            <a:spLocks noGrp="1"/>
          </p:cNvSpPr>
          <p:nvPr>
            <p:ph type="ctrTitle"/>
          </p:nvPr>
        </p:nvSpPr>
        <p:spPr>
          <a:xfrm>
            <a:off x="1295400" y="1873584"/>
            <a:ext cx="6400800" cy="2560320"/>
          </a:xfrm>
        </p:spPr>
        <p:txBody>
          <a:bodyPr rtlCol="0" anchor="b">
            <a:normAutofit/>
          </a:bodyPr>
          <a:lstStyle>
            <a:lvl1pPr algn="l">
              <a:defRPr sz="4000">
                <a:solidFill>
                  <a:schemeClr val="tx1"/>
                </a:solidFill>
              </a:defRPr>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295400" y="4572000"/>
            <a:ext cx="6400800" cy="1600200"/>
          </a:xfrm>
        </p:spPr>
        <p:txBody>
          <a:bodyPr rtlCol="0"/>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xmlns="" val="512585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295400" y="255134"/>
            <a:ext cx="9601200" cy="1036850"/>
          </a:xfrm>
        </p:spPr>
        <p:txBody>
          <a:bodyPr rtlCol="0" anchor="b"/>
          <a:lstStyle>
            <a:lvl1pPr>
              <a:defRPr sz="320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4724400" y="1828801"/>
            <a:ext cx="6172200" cy="4343400"/>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dirty="0" smtClean="0"/>
              <a:t>Haga clic en el icono para agregar una imagen</a:t>
            </a:r>
            <a:endParaRPr lang="es-ES" noProof="0" dirty="0"/>
          </a:p>
        </p:txBody>
      </p:sp>
      <p:sp>
        <p:nvSpPr>
          <p:cNvPr id="4" name="Marcador de posición de texto 3"/>
          <p:cNvSpPr>
            <a:spLocks noGrp="1"/>
          </p:cNvSpPr>
          <p:nvPr>
            <p:ph type="body" sz="half" idx="2" hasCustomPrompt="1"/>
          </p:nvPr>
        </p:nvSpPr>
        <p:spPr>
          <a:xfrm>
            <a:off x="1295400" y="1828800"/>
            <a:ext cx="3017520" cy="4343400"/>
          </a:xfrm>
        </p:spPr>
        <p:txBody>
          <a:bodyPr rtlCol="0" anchor="ctr">
            <a:normAutofit/>
          </a:bodyPr>
          <a:lstStyle>
            <a:lvl1pPr marL="0" indent="0" rtl="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smtClean="0"/>
              <a:t>Haga clic para editar los estilos de texto maestro</a:t>
            </a:r>
          </a:p>
        </p:txBody>
      </p:sp>
      <p:sp>
        <p:nvSpPr>
          <p:cNvPr id="6" name="Marcador de posición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p>
            <a:pPr rtl="0"/>
            <a:fld id="{8D53C4C5-1A91-4DD5-876D-7FD06AD5DCDF}" type="datetime1">
              <a:rPr lang="es-ES" noProof="0" smtClean="0"/>
              <a:pPr rtl="0"/>
              <a:t>19/12/2021</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1067590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Dos imágenes con leyendas">
    <p:spTree>
      <p:nvGrpSpPr>
        <p:cNvPr id="1" name=""/>
        <p:cNvGrpSpPr/>
        <p:nvPr/>
      </p:nvGrpSpPr>
      <p:grpSpPr>
        <a:xfrm>
          <a:off x="0" y="0"/>
          <a:ext cx="0" cy="0"/>
          <a:chOff x="0" y="0"/>
          <a:chExt cx="0" cy="0"/>
        </a:xfrm>
      </p:grpSpPr>
      <p:sp>
        <p:nvSpPr>
          <p:cNvPr id="9" name="Rectángulo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Rectángulo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2" name="Rectángulo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2" name="Título 1"/>
          <p:cNvSpPr>
            <a:spLocks noGrp="1"/>
          </p:cNvSpPr>
          <p:nvPr>
            <p:ph type="title"/>
          </p:nvPr>
        </p:nvSpPr>
        <p:spPr>
          <a:xfrm>
            <a:off x="1295400" y="255134"/>
            <a:ext cx="9601200" cy="1036850"/>
          </a:xfrm>
        </p:spPr>
        <p:txBody>
          <a:bodyPr rtlCol="0" anchor="b"/>
          <a:lstStyle>
            <a:lvl1pPr>
              <a:defRPr sz="320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quiera agregar"/>
          <p:cNvSpPr>
            <a:spLocks noGrp="1"/>
          </p:cNvSpPr>
          <p:nvPr>
            <p:ph type="pic" idx="1"/>
          </p:nvPr>
        </p:nvSpPr>
        <p:spPr>
          <a:xfrm>
            <a:off x="1298448"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dirty="0" smtClean="0"/>
              <a:t>Haga clic en el icono para agregar una imagen</a:t>
            </a:r>
            <a:endParaRPr lang="es-ES" noProof="0" dirty="0"/>
          </a:p>
        </p:txBody>
      </p:sp>
      <p:sp>
        <p:nvSpPr>
          <p:cNvPr id="4" name="Marcador de posición de texto 3"/>
          <p:cNvSpPr>
            <a:spLocks noGrp="1"/>
          </p:cNvSpPr>
          <p:nvPr>
            <p:ph type="body" sz="half" idx="2" hasCustomPrompt="1"/>
          </p:nvPr>
        </p:nvSpPr>
        <p:spPr bwMode="invGray">
          <a:xfrm>
            <a:off x="1371273" y="5333098"/>
            <a:ext cx="4420252" cy="839102"/>
          </a:xfrm>
        </p:spPr>
        <p:txBody>
          <a:bodyPr rtlCol="0" anchor="t">
            <a:normAutofit/>
          </a:bodyPr>
          <a:lstStyle>
            <a:lvl1pPr marL="0" indent="0" rtl="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smtClean="0"/>
              <a:t>Haga clic para editar los estilos de texto maestro</a:t>
            </a:r>
          </a:p>
        </p:txBody>
      </p:sp>
      <p:sp>
        <p:nvSpPr>
          <p:cNvPr id="8" name="Marcador de posición de imagen 2" descr="Marcador de posición vacío para agregar una imagen. Haga clic en el marcador de posición y seleccione la imagen que desee agregar"/>
          <p:cNvSpPr>
            <a:spLocks noGrp="1"/>
          </p:cNvSpPr>
          <p:nvPr>
            <p:ph type="pic" idx="13"/>
          </p:nvPr>
        </p:nvSpPr>
        <p:spPr>
          <a:xfrm>
            <a:off x="6324600"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dirty="0" smtClean="0"/>
              <a:t>Haga clic en el icono para agregar una imagen</a:t>
            </a:r>
            <a:endParaRPr lang="es-ES" noProof="0" dirty="0"/>
          </a:p>
        </p:txBody>
      </p:sp>
      <p:sp>
        <p:nvSpPr>
          <p:cNvPr id="13" name="Marcador de posición de texto 3"/>
          <p:cNvSpPr>
            <a:spLocks noGrp="1"/>
          </p:cNvSpPr>
          <p:nvPr>
            <p:ph type="body" sz="half" idx="14" hasCustomPrompt="1"/>
          </p:nvPr>
        </p:nvSpPr>
        <p:spPr bwMode="invGray">
          <a:xfrm>
            <a:off x="6412954" y="5333098"/>
            <a:ext cx="4420252" cy="839102"/>
          </a:xfrm>
        </p:spPr>
        <p:txBody>
          <a:bodyPr rtlCol="0" anchor="t">
            <a:normAutofit/>
          </a:bodyPr>
          <a:lstStyle>
            <a:lvl1pPr marL="0" indent="0" rtl="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smtClean="0"/>
              <a:t>Haga clic para editar los estilos de texto maestro</a:t>
            </a:r>
          </a:p>
        </p:txBody>
      </p:sp>
      <p:sp>
        <p:nvSpPr>
          <p:cNvPr id="6" name="Marcador de posición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p>
            <a:pPr rtl="0"/>
            <a:fld id="{B271DCB1-EDC2-4F46-9464-E3A266B120DF}" type="datetime1">
              <a:rPr lang="es-ES" noProof="0" smtClean="0"/>
              <a:pPr rtl="0"/>
              <a:t>19/12/2021</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3944010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hasCustomPrompt="1"/>
          </p:nvPr>
        </p:nvSpPr>
        <p:spPr/>
        <p:txBody>
          <a:bodyPr vert="eaVert" rtlCol="0"/>
          <a:lstStyle>
            <a:lvl1pPr rtl="0">
              <a:defRPr/>
            </a:lvl1p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DE7A7A6C-D0B2-4914-965E-06ACC5F99020}" type="datetime1">
              <a:rPr lang="es-ES" noProof="0" smtClean="0"/>
              <a:pPr rtl="0"/>
              <a:t>19/12/2021</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1092945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ángulo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vertical 1"/>
          <p:cNvSpPr>
            <a:spLocks noGrp="1"/>
          </p:cNvSpPr>
          <p:nvPr>
            <p:ph type="title" orient="vert"/>
          </p:nvPr>
        </p:nvSpPr>
        <p:spPr>
          <a:xfrm>
            <a:off x="9871318" y="685800"/>
            <a:ext cx="1033272" cy="54864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hasCustomPrompt="1"/>
          </p:nvPr>
        </p:nvSpPr>
        <p:spPr>
          <a:xfrm>
            <a:off x="1295400" y="685800"/>
            <a:ext cx="7976754" cy="5486400"/>
          </a:xfrm>
        </p:spPr>
        <p:txBody>
          <a:bodyPr vert="eaVert" rtlCol="0"/>
          <a:lstStyle>
            <a:lvl1pPr rtl="0">
              <a:defRPr/>
            </a:lvl1p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4810A580-6A6D-4606-A8C1-2EDABCAC7FFA}" type="datetime1">
              <a:rPr lang="es-ES" noProof="0" smtClean="0"/>
              <a:pPr rtl="0"/>
              <a:t>19/12/2021</a:t>
            </a:fld>
            <a:endParaRPr lang="es-ES" noProof="0" dirty="0"/>
          </a:p>
        </p:txBody>
      </p:sp>
      <p:sp>
        <p:nvSpPr>
          <p:cNvPr id="6" name="Marcador de posición de número de diapositiva 5"/>
          <p:cNvSpPr>
            <a:spLocks noGrp="1"/>
          </p:cNvSpPr>
          <p:nvPr>
            <p:ph type="sldNum" sz="quarter" idx="12"/>
          </p:nvPr>
        </p:nvSpPr>
        <p:spPr/>
        <p:txBody>
          <a:bodyPr rtlCol="0"/>
          <a:lstStyle>
            <a:lvl1pPr>
              <a:defRPr>
                <a:solidFill>
                  <a:schemeClr val="bg1"/>
                </a:solidFill>
              </a:defRPr>
            </a:lvl1pPr>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1804110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hasCustomPrompt="1"/>
          </p:nvPr>
        </p:nvSpPr>
        <p:spPr/>
        <p:txBody>
          <a:bodyPr rtlCol="0"/>
          <a:lstStyle>
            <a:lvl1pPr rtl="0">
              <a:defRPr/>
            </a:lvl1p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BC670C18-3C4E-4264-B3DE-9642F27A7121}" type="datetime1">
              <a:rPr lang="es-ES" noProof="0" smtClean="0"/>
              <a:pPr rtl="0"/>
              <a:t>19/12/2021</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2596182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sp>
        <p:nvSpPr>
          <p:cNvPr id="10" name="Rectángulo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es-ES" sz="1800" noProof="0" dirty="0"/>
          </a:p>
        </p:txBody>
      </p:sp>
      <p:sp>
        <p:nvSpPr>
          <p:cNvPr id="11" name="Forma libre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12" name="Forma libre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2" name="Título 1"/>
          <p:cNvSpPr>
            <a:spLocks noGrp="1"/>
          </p:cNvSpPr>
          <p:nvPr>
            <p:ph type="ctrTitle"/>
          </p:nvPr>
        </p:nvSpPr>
        <p:spPr>
          <a:xfrm>
            <a:off x="1295401" y="1873584"/>
            <a:ext cx="5120640" cy="2560320"/>
          </a:xfrm>
        </p:spPr>
        <p:txBody>
          <a:bodyPr rtlCol="0" anchor="b">
            <a:normAutofit/>
          </a:bodyPr>
          <a:lstStyle>
            <a:lvl1pPr algn="l">
              <a:defRPr sz="4000">
                <a:solidFill>
                  <a:schemeClr val="tx1"/>
                </a:solidFill>
              </a:defRPr>
            </a:lvl1pPr>
          </a:lstStyle>
          <a:p>
            <a:pPr rtl="0"/>
            <a:r>
              <a:rPr lang="es-ES" noProof="0" smtClean="0"/>
              <a:t>Haga clic para modificar el estilo de título del patrón</a:t>
            </a:r>
            <a:endParaRPr lang="es-ES" noProof="0" dirty="0"/>
          </a:p>
        </p:txBody>
      </p:sp>
      <p:sp>
        <p:nvSpPr>
          <p:cNvPr id="15" name="Marcador de posición de imagen 14" descr="Marcador de posición vacío para agregar una imagen. Haga clic en el marcador de posición y seleccione la imagen que desee agregar"/>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rtlCol="0">
            <a:noAutofit/>
          </a:bodyPr>
          <a:lstStyle>
            <a:lvl1pPr marL="0" indent="0" algn="ctr">
              <a:buNone/>
              <a:defRPr sz="2800">
                <a:solidFill>
                  <a:schemeClr val="bg1"/>
                </a:solidFill>
              </a:defRPr>
            </a:lvl1pPr>
          </a:lstStyle>
          <a:p>
            <a:pPr rtl="0"/>
            <a:r>
              <a:rPr lang="es-ES" noProof="0" dirty="0" smtClean="0"/>
              <a:t>Haga clic en el icono para agregar una imagen</a:t>
            </a:r>
            <a:endParaRPr lang="es-ES" noProof="0" dirty="0"/>
          </a:p>
        </p:txBody>
      </p:sp>
      <p:sp>
        <p:nvSpPr>
          <p:cNvPr id="3" name="Subtítulo 2"/>
          <p:cNvSpPr>
            <a:spLocks noGrp="1"/>
          </p:cNvSpPr>
          <p:nvPr>
            <p:ph type="subTitle" idx="1" hasCustomPrompt="1"/>
          </p:nvPr>
        </p:nvSpPr>
        <p:spPr>
          <a:xfrm>
            <a:off x="1295401" y="4572000"/>
            <a:ext cx="5120640" cy="1600200"/>
          </a:xfrm>
        </p:spPr>
        <p:txBody>
          <a:bodyPr rtlCol="0"/>
          <a:lstStyle>
            <a:lvl1pPr marL="0" indent="0" algn="l"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rtl="0"/>
            <a:r>
              <a:rPr lang="es-ES" noProof="0" dirty="0" smtClean="0"/>
              <a:t>Haga clic para editar los estilos de texto maestro</a:t>
            </a:r>
          </a:p>
        </p:txBody>
      </p:sp>
    </p:spTree>
    <p:extLst>
      <p:ext uri="{BB962C8B-B14F-4D97-AF65-F5344CB8AC3E}">
        <p14:creationId xmlns:p14="http://schemas.microsoft.com/office/powerpoint/2010/main" xmlns="" val="2402813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ángulo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es-ES" sz="1800" noProof="0" dirty="0"/>
          </a:p>
        </p:txBody>
      </p:sp>
      <p:sp>
        <p:nvSpPr>
          <p:cNvPr id="8" name="Forma libre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9" name="Forma libre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10" name="Forma libre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2" name="Título 1"/>
          <p:cNvSpPr>
            <a:spLocks noGrp="1"/>
          </p:cNvSpPr>
          <p:nvPr>
            <p:ph type="title"/>
          </p:nvPr>
        </p:nvSpPr>
        <p:spPr>
          <a:xfrm>
            <a:off x="1295398" y="2914650"/>
            <a:ext cx="8046720" cy="1557338"/>
          </a:xfrm>
        </p:spPr>
        <p:txBody>
          <a:bodyPr rtlCol="0" anchor="b">
            <a:normAutofit/>
          </a:bodyPr>
          <a:lstStyle>
            <a:lvl1pPr>
              <a:defRPr sz="3200">
                <a:solidFill>
                  <a:schemeClr val="tx1"/>
                </a:solidFill>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hasCustomPrompt="1"/>
          </p:nvPr>
        </p:nvSpPr>
        <p:spPr>
          <a:xfrm>
            <a:off x="1295398" y="4589463"/>
            <a:ext cx="8046718" cy="1011237"/>
          </a:xfrm>
        </p:spPr>
        <p:txBody>
          <a:bodyPr rtlCol="0"/>
          <a:lstStyle>
            <a:lvl1pPr marL="0" indent="0" rtl="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dirty="0" smtClean="0"/>
              <a:t>Haga clic para editar los estilos de texto maestro</a:t>
            </a:r>
          </a:p>
        </p:txBody>
      </p:sp>
    </p:spTree>
    <p:extLst>
      <p:ext uri="{BB962C8B-B14F-4D97-AF65-F5344CB8AC3E}">
        <p14:creationId xmlns:p14="http://schemas.microsoft.com/office/powerpoint/2010/main" xmlns="" val="15196429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hasCustomPrompt="1"/>
          </p:nvPr>
        </p:nvSpPr>
        <p:spPr>
          <a:xfrm>
            <a:off x="1295400" y="1828800"/>
            <a:ext cx="4572000" cy="4343400"/>
          </a:xfrm>
        </p:spPr>
        <p:txBody>
          <a:bodyPr rtlCol="0"/>
          <a:lstStyle>
            <a:lvl1pPr rtl="0">
              <a:defRPr/>
            </a:lvl1p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4" name="Marcador de posición de contenido 3"/>
          <p:cNvSpPr>
            <a:spLocks noGrp="1"/>
          </p:cNvSpPr>
          <p:nvPr>
            <p:ph sz="half" idx="2" hasCustomPrompt="1"/>
          </p:nvPr>
        </p:nvSpPr>
        <p:spPr>
          <a:xfrm>
            <a:off x="6324600" y="1828799"/>
            <a:ext cx="4572000" cy="4343401"/>
          </a:xfrm>
        </p:spPr>
        <p:txBody>
          <a:bodyPr rtlCol="0"/>
          <a:lstStyle>
            <a:lvl1pPr rtl="0">
              <a:defRPr/>
            </a:lvl1p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p>
            <a:pPr rtl="0"/>
            <a:fld id="{64214489-3716-4F2B-9EA3-68264DA40C3B}" type="datetime1">
              <a:rPr lang="es-ES" noProof="0" smtClean="0"/>
              <a:pPr rtl="0"/>
              <a:t>19/12/2021</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2448206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95400" y="255134"/>
            <a:ext cx="9601200" cy="1036850"/>
          </a:xfrm>
        </p:spPr>
        <p:txBody>
          <a:bodyPr rtlCol="0"/>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hasCustomPrompt="1"/>
          </p:nvPr>
        </p:nvSpPr>
        <p:spPr>
          <a:xfrm>
            <a:off x="1295400" y="1828800"/>
            <a:ext cx="4572000" cy="850392"/>
          </a:xfrm>
        </p:spPr>
        <p:txBody>
          <a:bodyPr rtlCol="0" anchor="ctr">
            <a:normAutofit/>
          </a:bodyPr>
          <a:lstStyle>
            <a:lvl1pPr marL="0" indent="0" rtl="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smtClean="0"/>
              <a:t>Haga clic para editar los estilos de texto maestro</a:t>
            </a:r>
          </a:p>
        </p:txBody>
      </p:sp>
      <p:sp>
        <p:nvSpPr>
          <p:cNvPr id="4" name="Marcador de posición de contenido 3"/>
          <p:cNvSpPr>
            <a:spLocks noGrp="1"/>
          </p:cNvSpPr>
          <p:nvPr>
            <p:ph sz="half" idx="2" hasCustomPrompt="1"/>
          </p:nvPr>
        </p:nvSpPr>
        <p:spPr>
          <a:xfrm>
            <a:off x="1295400" y="2705100"/>
            <a:ext cx="4572000" cy="3467100"/>
          </a:xfrm>
        </p:spPr>
        <p:txBody>
          <a:bodyPr rtlCol="0"/>
          <a:lstStyle>
            <a:lvl1pPr rtl="0">
              <a:defRPr/>
            </a:lvl1p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texto 4"/>
          <p:cNvSpPr>
            <a:spLocks noGrp="1"/>
          </p:cNvSpPr>
          <p:nvPr>
            <p:ph type="body" sz="quarter" idx="3" hasCustomPrompt="1"/>
          </p:nvPr>
        </p:nvSpPr>
        <p:spPr>
          <a:xfrm>
            <a:off x="6324600" y="1828800"/>
            <a:ext cx="4572000" cy="847725"/>
          </a:xfrm>
        </p:spPr>
        <p:txBody>
          <a:bodyPr rtlCol="0" anchor="ctr">
            <a:normAutofit/>
          </a:bodyPr>
          <a:lstStyle>
            <a:lvl1pPr marL="0" indent="0" rtl="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smtClean="0"/>
              <a:t>Haga clic para editar los estilos de texto maestro</a:t>
            </a:r>
          </a:p>
        </p:txBody>
      </p:sp>
      <p:sp>
        <p:nvSpPr>
          <p:cNvPr id="6" name="Marcador de posición de contenido 5"/>
          <p:cNvSpPr>
            <a:spLocks noGrp="1"/>
          </p:cNvSpPr>
          <p:nvPr>
            <p:ph sz="quarter" idx="4" hasCustomPrompt="1"/>
          </p:nvPr>
        </p:nvSpPr>
        <p:spPr>
          <a:xfrm>
            <a:off x="6324600" y="2705100"/>
            <a:ext cx="4572000" cy="3467100"/>
          </a:xfrm>
        </p:spPr>
        <p:txBody>
          <a:bodyPr rtlCol="0"/>
          <a:lstStyle>
            <a:lvl1pPr rtl="0">
              <a:defRPr/>
            </a:lvl1p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8" name="Marcador de posición de pie de página 7"/>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posición de fecha 6"/>
          <p:cNvSpPr>
            <a:spLocks noGrp="1"/>
          </p:cNvSpPr>
          <p:nvPr>
            <p:ph type="dt" sz="half" idx="10"/>
          </p:nvPr>
        </p:nvSpPr>
        <p:spPr/>
        <p:txBody>
          <a:bodyPr rtlCol="0"/>
          <a:lstStyle/>
          <a:p>
            <a:pPr rtl="0"/>
            <a:fld id="{B149DA12-7EA2-4F24-BBA4-DC3176F3C47D}" type="datetime1">
              <a:rPr lang="es-ES" noProof="0" smtClean="0"/>
              <a:pPr rtl="0"/>
              <a:t>19/12/2021</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26023603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3" name="Marcador de posición de fecha 2"/>
          <p:cNvSpPr>
            <a:spLocks noGrp="1"/>
          </p:cNvSpPr>
          <p:nvPr>
            <p:ph type="dt" sz="half" idx="10"/>
          </p:nvPr>
        </p:nvSpPr>
        <p:spPr/>
        <p:txBody>
          <a:bodyPr rtlCol="0"/>
          <a:lstStyle/>
          <a:p>
            <a:pPr rtl="0"/>
            <a:fld id="{AF4745CB-24BB-47BC-B049-FE8587516479}" type="datetime1">
              <a:rPr lang="es-ES" noProof="0" smtClean="0"/>
              <a:pPr rtl="0"/>
              <a:t>19/12/2021</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33973370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2" name="Marcador de posición de fecha 1"/>
          <p:cNvSpPr>
            <a:spLocks noGrp="1"/>
          </p:cNvSpPr>
          <p:nvPr>
            <p:ph type="dt" sz="half" idx="10"/>
          </p:nvPr>
        </p:nvSpPr>
        <p:spPr/>
        <p:txBody>
          <a:bodyPr rtlCol="0"/>
          <a:lstStyle/>
          <a:p>
            <a:pPr rtl="0"/>
            <a:fld id="{79227ED3-0CC8-42FA-BA49-1120E1EE5049}" type="datetime1">
              <a:rPr lang="es-ES" noProof="0" smtClean="0"/>
              <a:pPr rtl="0"/>
              <a:t>19/12/2021</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2983636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defRPr sz="320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hasCustomPrompt="1"/>
          </p:nvPr>
        </p:nvSpPr>
        <p:spPr>
          <a:xfrm>
            <a:off x="4728209" y="1828800"/>
            <a:ext cx="6126480" cy="4343400"/>
          </a:xfrm>
        </p:spPr>
        <p:txBody>
          <a:bodyPr rtlCol="0">
            <a:normAutofit/>
          </a:bodyPr>
          <a:lstStyle>
            <a:lvl1pPr rtl="0">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4" name="Marcador de posición de texto 3"/>
          <p:cNvSpPr>
            <a:spLocks noGrp="1"/>
          </p:cNvSpPr>
          <p:nvPr>
            <p:ph type="body" sz="half" idx="2" hasCustomPrompt="1"/>
          </p:nvPr>
        </p:nvSpPr>
        <p:spPr>
          <a:xfrm>
            <a:off x="1295400" y="1828800"/>
            <a:ext cx="3017520" cy="4343400"/>
          </a:xfrm>
        </p:spPr>
        <p:txBody>
          <a:bodyPr rtlCol="0" anchor="ctr">
            <a:normAutofit/>
          </a:bodyPr>
          <a:lstStyle>
            <a:lvl1pPr marL="0" indent="0" rtl="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smtClean="0"/>
              <a:t>Haga clic para editar los estilos de texto maestro</a:t>
            </a:r>
          </a:p>
        </p:txBody>
      </p:sp>
      <p:sp>
        <p:nvSpPr>
          <p:cNvPr id="6" name="Marcador de posición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p>
            <a:pPr rtl="0"/>
            <a:fld id="{1B9F5478-835E-4E07-86D2-2B2850CB71F4}" type="datetime1">
              <a:rPr lang="es-ES" noProof="0" smtClean="0"/>
              <a:pPr rtl="0"/>
              <a:t>19/12/2021</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2547638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ángulo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Marcador de posición de título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pie de página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pPr rtl="0"/>
            <a:r>
              <a:rPr lang="es-ES" noProof="0" dirty="0" smtClean="0"/>
              <a:t>Agregar un pie de página</a:t>
            </a:r>
            <a:endParaRPr lang="es-ES" noProof="0" dirty="0"/>
          </a:p>
        </p:txBody>
      </p:sp>
      <p:sp>
        <p:nvSpPr>
          <p:cNvPr id="4" name="Marcador de posición de fecha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pPr rtl="0"/>
            <a:fld id="{1685EBF0-18CA-49C8-8074-1D88E0872D45}" type="datetime1">
              <a:rPr lang="es-ES" noProof="0" smtClean="0"/>
              <a:pPr rtl="0"/>
              <a:t>19/12/2021</a:t>
            </a:fld>
            <a:endParaRPr lang="es-ES" noProof="0" dirty="0"/>
          </a:p>
        </p:txBody>
      </p:sp>
      <p:sp>
        <p:nvSpPr>
          <p:cNvPr id="6" name="Marcador de posición de número de diapositiva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59232" y="3096903"/>
            <a:ext cx="5120640" cy="2560320"/>
          </a:xfrm>
        </p:spPr>
        <p:txBody>
          <a:bodyPr rtlCol="0">
            <a:normAutofit fontScale="90000"/>
          </a:bodyPr>
          <a:lstStyle/>
          <a:p>
            <a:pPr rtl="0"/>
            <a:r>
              <a:rPr lang="es-ES" sz="5400" dirty="0" smtClean="0">
                <a:solidFill>
                  <a:srgbClr val="002060"/>
                </a:solidFill>
              </a:rPr>
              <a:t>LA ISLA DE PATMOS Y LAS SIETE IGLESIAS  DEL APOCALIPSIS</a:t>
            </a:r>
            <a:endParaRPr lang="es-ES" sz="5400" dirty="0">
              <a:solidFill>
                <a:srgbClr val="002060"/>
              </a:solidFill>
            </a:endParaRPr>
          </a:p>
        </p:txBody>
      </p:sp>
      <p:pic>
        <p:nvPicPr>
          <p:cNvPr id="5" name="Marcador de posición de imagen 4"/>
          <p:cNvPicPr>
            <a:picLocks noGrp="1" noChangeAspect="1"/>
          </p:cNvPicPr>
          <p:nvPr>
            <p:ph type="pic" sz="quarter" idx="10"/>
          </p:nvPr>
        </p:nvPicPr>
        <p:blipFill>
          <a:blip r:embed="rId3">
            <a:extLst>
              <a:ext uri="{28A0092B-C50C-407E-A947-70E740481C1C}">
                <a14:useLocalDpi xmlns:a14="http://schemas.microsoft.com/office/drawing/2010/main" xmlns="" val="0"/>
              </a:ext>
            </a:extLst>
          </a:blip>
          <a:stretch>
            <a:fillRect/>
          </a:stretch>
        </p:blipFill>
        <p:spPr>
          <a:xfrm>
            <a:off x="6743703" y="295442"/>
            <a:ext cx="5448297" cy="6267116"/>
          </a:xfrm>
        </p:spPr>
      </p:pic>
      <p:sp>
        <p:nvSpPr>
          <p:cNvPr id="4" name="CuadroTexto 3"/>
          <p:cNvSpPr txBox="1"/>
          <p:nvPr/>
        </p:nvSpPr>
        <p:spPr>
          <a:xfrm>
            <a:off x="180975" y="142875"/>
            <a:ext cx="3248025" cy="646331"/>
          </a:xfrm>
          <a:prstGeom prst="rect">
            <a:avLst/>
          </a:prstGeom>
          <a:noFill/>
        </p:spPr>
        <p:txBody>
          <a:bodyPr wrap="square" rtlCol="0">
            <a:spAutoFit/>
          </a:bodyPr>
          <a:lstStyle/>
          <a:p>
            <a:r>
              <a:rPr lang="es-ES" sz="1200" b="1" dirty="0" smtClean="0">
                <a:solidFill>
                  <a:schemeClr val="accent1">
                    <a:lumMod val="50000"/>
                  </a:schemeClr>
                </a:solidFill>
              </a:rPr>
              <a:t>ESCUELA DE BIBLIA</a:t>
            </a:r>
          </a:p>
          <a:p>
            <a:r>
              <a:rPr lang="es-ES" sz="1200" b="1" dirty="0" smtClean="0">
                <a:solidFill>
                  <a:schemeClr val="accent1">
                    <a:lumMod val="50000"/>
                  </a:schemeClr>
                </a:solidFill>
              </a:rPr>
              <a:t>PARROQUIA ASUNCIÓN DE NTRA. SRA</a:t>
            </a:r>
          </a:p>
          <a:p>
            <a:r>
              <a:rPr lang="es-ES" sz="1200" b="1" dirty="0" smtClean="0">
                <a:solidFill>
                  <a:schemeClr val="accent1">
                    <a:lumMod val="50000"/>
                  </a:schemeClr>
                </a:solidFill>
              </a:rPr>
              <a:t>POZUELO DE ALARCÓN</a:t>
            </a:r>
            <a:endParaRPr lang="es-ES" sz="1200" b="1" dirty="0">
              <a:solidFill>
                <a:schemeClr val="accent1">
                  <a:lumMod val="50000"/>
                </a:schemeClr>
              </a:solidFill>
            </a:endParaRPr>
          </a:p>
        </p:txBody>
      </p:sp>
      <p:pic>
        <p:nvPicPr>
          <p:cNvPr id="6" name="Imagen 5"/>
          <p:cNvPicPr>
            <a:picLocks noChangeAspect="1"/>
          </p:cNvPicPr>
          <p:nvPr/>
        </p:nvPicPr>
        <p:blipFill>
          <a:blip r:embed="rId4"/>
          <a:stretch>
            <a:fillRect/>
          </a:stretch>
        </p:blipFill>
        <p:spPr>
          <a:xfrm>
            <a:off x="9378257" y="5910049"/>
            <a:ext cx="1341236" cy="524301"/>
          </a:xfrm>
          <a:prstGeom prst="rect">
            <a:avLst/>
          </a:prstGeom>
        </p:spPr>
      </p:pic>
    </p:spTree>
    <p:extLst>
      <p:ext uri="{BB962C8B-B14F-4D97-AF65-F5344CB8AC3E}">
        <p14:creationId xmlns:p14="http://schemas.microsoft.com/office/powerpoint/2010/main" xmlns="" val="13805955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LA ISLA DE PATMOS </a:t>
            </a:r>
            <a:endParaRPr lang="es-ES" b="1" dirty="0">
              <a:solidFill>
                <a:schemeClr val="accent3">
                  <a:lumMod val="60000"/>
                  <a:lumOff val="40000"/>
                </a:schemeClr>
              </a:solidFill>
            </a:endParaRPr>
          </a:p>
        </p:txBody>
      </p:sp>
      <p:sp>
        <p:nvSpPr>
          <p:cNvPr id="3" name="CuadroTexto 2"/>
          <p:cNvSpPr txBox="1"/>
          <p:nvPr/>
        </p:nvSpPr>
        <p:spPr>
          <a:xfrm>
            <a:off x="389106" y="1974714"/>
            <a:ext cx="6585626" cy="4801314"/>
          </a:xfrm>
          <a:prstGeom prst="rect">
            <a:avLst/>
          </a:prstGeom>
          <a:noFill/>
        </p:spPr>
        <p:txBody>
          <a:bodyPr wrap="square" rtlCol="0">
            <a:spAutoFit/>
          </a:bodyPr>
          <a:lstStyle/>
          <a:p>
            <a:pPr algn="just"/>
            <a:r>
              <a:rPr lang="es-ES" b="1" dirty="0">
                <a:solidFill>
                  <a:srgbClr val="7030A0"/>
                </a:solidFill>
              </a:rPr>
              <a:t>La oposición de Juan a la adoración al emperador y a Diana, fue, quizá, la razón por la que fue exiliado a Patmos en el año 94 </a:t>
            </a:r>
            <a:r>
              <a:rPr lang="es-ES" b="1" dirty="0" smtClean="0">
                <a:solidFill>
                  <a:srgbClr val="7030A0"/>
                </a:solidFill>
              </a:rPr>
              <a:t>d. C.</a:t>
            </a:r>
          </a:p>
          <a:p>
            <a:pPr algn="just"/>
            <a:endParaRPr lang="es-ES" b="1" dirty="0">
              <a:solidFill>
                <a:srgbClr val="7030A0"/>
              </a:solidFill>
            </a:endParaRPr>
          </a:p>
          <a:p>
            <a:pPr algn="just"/>
            <a:r>
              <a:rPr lang="es-ES" b="1" dirty="0">
                <a:solidFill>
                  <a:srgbClr val="7030A0"/>
                </a:solidFill>
              </a:rPr>
              <a:t>Sin embargo, Juan no estuvo en una celda. Aparentemente, Juan tenía libertad de movimiento en la isla. En el libro Viajes de San Juan, Prócoro, dice que el gobernador de la Isla lo dejó en libertad y fue hospedado en la casa del suegro del gobernador, donde tuvo libertad para predicar, sanar a los enfermos y ver muchos convertidos</a:t>
            </a:r>
            <a:r>
              <a:rPr lang="es-ES" b="1" dirty="0" smtClean="0">
                <a:solidFill>
                  <a:srgbClr val="7030A0"/>
                </a:solidFill>
              </a:rPr>
              <a:t>.</a:t>
            </a:r>
          </a:p>
          <a:p>
            <a:pPr algn="just"/>
            <a:endParaRPr lang="es-ES" b="1" dirty="0">
              <a:solidFill>
                <a:srgbClr val="7030A0"/>
              </a:solidFill>
            </a:endParaRPr>
          </a:p>
          <a:p>
            <a:pPr algn="just"/>
            <a:r>
              <a:rPr lang="es-ES" b="1" dirty="0">
                <a:solidFill>
                  <a:srgbClr val="7030A0"/>
                </a:solidFill>
              </a:rPr>
              <a:t>Lo más probable es que este exilio no durara más de 18 meses. Después de la muerte de Domiciano Juan regresó a Éfeso, durante el reinado de Nerva (96 al 98 d.C). Juan murió en Éfeso, a una edad avanzada, durante el reinado de Trajano (98-117 dC). Juan fue el único de los doce apóstoles que murió de muerte natural. </a:t>
            </a:r>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64598" y="2054196"/>
            <a:ext cx="3616764" cy="4803804"/>
          </a:xfrm>
          <a:prstGeom prst="rect">
            <a:avLst/>
          </a:prstGeom>
        </p:spPr>
      </p:pic>
    </p:spTree>
    <p:extLst>
      <p:ext uri="{BB962C8B-B14F-4D97-AF65-F5344CB8AC3E}">
        <p14:creationId xmlns:p14="http://schemas.microsoft.com/office/powerpoint/2010/main" xmlns="" val="3302668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LA ISLA DE PATMOS </a:t>
            </a:r>
            <a:endParaRPr lang="es-ES" b="1" dirty="0">
              <a:solidFill>
                <a:schemeClr val="accent3">
                  <a:lumMod val="60000"/>
                  <a:lumOff val="40000"/>
                </a:schemeClr>
              </a:solidFill>
            </a:endParaRPr>
          </a:p>
        </p:txBody>
      </p:sp>
      <p:sp>
        <p:nvSpPr>
          <p:cNvPr id="3" name="CuadroTexto 2"/>
          <p:cNvSpPr txBox="1"/>
          <p:nvPr/>
        </p:nvSpPr>
        <p:spPr>
          <a:xfrm>
            <a:off x="1050587" y="2033081"/>
            <a:ext cx="3871609" cy="3970318"/>
          </a:xfrm>
          <a:prstGeom prst="rect">
            <a:avLst/>
          </a:prstGeom>
          <a:noFill/>
        </p:spPr>
        <p:txBody>
          <a:bodyPr wrap="square" rtlCol="0">
            <a:spAutoFit/>
          </a:bodyPr>
          <a:lstStyle/>
          <a:p>
            <a:pPr algn="just"/>
            <a:r>
              <a:rPr lang="es-ES" b="1" dirty="0" smtClean="0">
                <a:solidFill>
                  <a:srgbClr val="7030A0"/>
                </a:solidFill>
              </a:rPr>
              <a:t>Tiene </a:t>
            </a:r>
            <a:r>
              <a:rPr lang="es-ES" b="1" dirty="0">
                <a:solidFill>
                  <a:srgbClr val="7030A0"/>
                </a:solidFill>
              </a:rPr>
              <a:t>una población de aproximadamente 2500 personas y una superficie de 34,6 km². </a:t>
            </a:r>
            <a:endParaRPr lang="es-ES" b="1" dirty="0" smtClean="0">
              <a:solidFill>
                <a:srgbClr val="7030A0"/>
              </a:solidFill>
            </a:endParaRPr>
          </a:p>
          <a:p>
            <a:pPr algn="just"/>
            <a:endParaRPr lang="es-ES" b="1" dirty="0">
              <a:solidFill>
                <a:srgbClr val="7030A0"/>
              </a:solidFill>
            </a:endParaRPr>
          </a:p>
          <a:p>
            <a:pPr algn="just"/>
            <a:r>
              <a:rPr lang="es-ES" b="1" dirty="0" smtClean="0">
                <a:solidFill>
                  <a:srgbClr val="7030A0"/>
                </a:solidFill>
              </a:rPr>
              <a:t>Las </a:t>
            </a:r>
            <a:r>
              <a:rPr lang="es-ES" b="1" dirty="0">
                <a:solidFill>
                  <a:srgbClr val="7030A0"/>
                </a:solidFill>
              </a:rPr>
              <a:t>principales poblaciones de Patmos son Skala, que es también su único puerto, y Chora, en el punto más alto de la isla, el monte Profeta Elías se asienta el monasterio de San Juan</a:t>
            </a:r>
            <a:r>
              <a:rPr lang="es-ES" b="1" dirty="0" smtClean="0">
                <a:solidFill>
                  <a:srgbClr val="7030A0"/>
                </a:solidFill>
              </a:rPr>
              <a:t>.</a:t>
            </a:r>
          </a:p>
          <a:p>
            <a:pPr algn="just"/>
            <a:endParaRPr lang="es-ES" b="1" dirty="0">
              <a:solidFill>
                <a:srgbClr val="7030A0"/>
              </a:solidFill>
            </a:endParaRPr>
          </a:p>
          <a:p>
            <a:pPr algn="just"/>
            <a:r>
              <a:rPr lang="es-ES" b="1" dirty="0">
                <a:solidFill>
                  <a:srgbClr val="7030A0"/>
                </a:solidFill>
              </a:rPr>
              <a:t>Las iglesias y comunidades religiosas de Patmos pertenecen a la tradición ortodoxa oriental.</a:t>
            </a:r>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27171" y="2275359"/>
            <a:ext cx="5850753" cy="3893410"/>
          </a:xfrm>
          <a:prstGeom prst="rect">
            <a:avLst/>
          </a:prstGeom>
        </p:spPr>
      </p:pic>
    </p:spTree>
    <p:extLst>
      <p:ext uri="{BB962C8B-B14F-4D97-AF65-F5344CB8AC3E}">
        <p14:creationId xmlns:p14="http://schemas.microsoft.com/office/powerpoint/2010/main" xmlns="" val="25580764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LA ISLA DE PATMOS </a:t>
            </a:r>
            <a:endParaRPr lang="es-ES" b="1" dirty="0">
              <a:solidFill>
                <a:schemeClr val="accent3">
                  <a:lumMod val="60000"/>
                  <a:lumOff val="40000"/>
                </a:schemeClr>
              </a:solidFill>
            </a:endParaRPr>
          </a:p>
        </p:txBody>
      </p:sp>
      <p:sp>
        <p:nvSpPr>
          <p:cNvPr id="3" name="CuadroTexto 2"/>
          <p:cNvSpPr txBox="1"/>
          <p:nvPr/>
        </p:nvSpPr>
        <p:spPr>
          <a:xfrm>
            <a:off x="295275" y="2033081"/>
            <a:ext cx="4626921" cy="4524315"/>
          </a:xfrm>
          <a:prstGeom prst="rect">
            <a:avLst/>
          </a:prstGeom>
          <a:noFill/>
        </p:spPr>
        <p:txBody>
          <a:bodyPr wrap="square" rtlCol="0">
            <a:spAutoFit/>
          </a:bodyPr>
          <a:lstStyle/>
          <a:p>
            <a:pPr algn="just"/>
            <a:r>
              <a:rPr lang="es-ES" b="1" dirty="0">
                <a:solidFill>
                  <a:srgbClr val="7030A0"/>
                </a:solidFill>
              </a:rPr>
              <a:t>La Cueva  del Apocalipsis es una oquedad natural de unos 2 metros de altura y apenas 4 </a:t>
            </a:r>
            <a:r>
              <a:rPr lang="es-ES" b="1" dirty="0" smtClean="0">
                <a:solidFill>
                  <a:srgbClr val="7030A0"/>
                </a:solidFill>
              </a:rPr>
              <a:t>o </a:t>
            </a:r>
            <a:r>
              <a:rPr lang="es-ES" b="1" dirty="0">
                <a:solidFill>
                  <a:srgbClr val="7030A0"/>
                </a:solidFill>
              </a:rPr>
              <a:t>5 de ancho, en el que no cabrían, a la vez, más de 30 personas. Varias lámparas de aceite, en vasijas de plata, iluminan la única pared decorada con iconos. </a:t>
            </a:r>
            <a:endParaRPr lang="es-ES" b="1" dirty="0" smtClean="0">
              <a:solidFill>
                <a:srgbClr val="7030A0"/>
              </a:solidFill>
            </a:endParaRPr>
          </a:p>
          <a:p>
            <a:pPr algn="just"/>
            <a:endParaRPr lang="es-ES" b="1" dirty="0" smtClean="0">
              <a:solidFill>
                <a:srgbClr val="7030A0"/>
              </a:solidFill>
            </a:endParaRPr>
          </a:p>
          <a:p>
            <a:pPr algn="just"/>
            <a:endParaRPr lang="es-ES" b="1" dirty="0">
              <a:solidFill>
                <a:srgbClr val="7030A0"/>
              </a:solidFill>
            </a:endParaRPr>
          </a:p>
          <a:p>
            <a:pPr algn="just"/>
            <a:endParaRPr lang="es-ES" b="1" dirty="0">
              <a:solidFill>
                <a:srgbClr val="7030A0"/>
              </a:solidFill>
            </a:endParaRPr>
          </a:p>
          <a:p>
            <a:pPr algn="just"/>
            <a:r>
              <a:rPr lang="es-ES" b="1" dirty="0">
                <a:solidFill>
                  <a:srgbClr val="7030A0"/>
                </a:solidFill>
              </a:rPr>
              <a:t>Cerca de la cueva, a unos 2 kilómetros colina arriba, se encuentra el monasterio de San Juan el Teólogo, visible desde toda la isla, imponente por los elevados muros de piedra que lo protegen y Patrimonio de la Humanidad. </a:t>
            </a:r>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81649" y="2033081"/>
            <a:ext cx="5762626" cy="222656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81649" y="4484370"/>
            <a:ext cx="5762626" cy="2131694"/>
          </a:xfrm>
          <a:prstGeom prst="rect">
            <a:avLst/>
          </a:prstGeom>
        </p:spPr>
      </p:pic>
    </p:spTree>
    <p:extLst>
      <p:ext uri="{BB962C8B-B14F-4D97-AF65-F5344CB8AC3E}">
        <p14:creationId xmlns:p14="http://schemas.microsoft.com/office/powerpoint/2010/main" xmlns="" val="11500413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EFESO</a:t>
            </a:r>
            <a:endParaRPr lang="es-ES" b="1" dirty="0">
              <a:solidFill>
                <a:schemeClr val="accent3">
                  <a:lumMod val="60000"/>
                  <a:lumOff val="40000"/>
                </a:schemeClr>
              </a:solidFill>
            </a:endParaRPr>
          </a:p>
        </p:txBody>
      </p:sp>
      <p:sp>
        <p:nvSpPr>
          <p:cNvPr id="5" name="CuadroTexto 4"/>
          <p:cNvSpPr txBox="1"/>
          <p:nvPr/>
        </p:nvSpPr>
        <p:spPr>
          <a:xfrm>
            <a:off x="4914900" y="1952625"/>
            <a:ext cx="6400800" cy="4524315"/>
          </a:xfrm>
          <a:prstGeom prst="rect">
            <a:avLst/>
          </a:prstGeom>
          <a:noFill/>
        </p:spPr>
        <p:txBody>
          <a:bodyPr wrap="square" rtlCol="0">
            <a:spAutoFit/>
          </a:bodyPr>
          <a:lstStyle/>
          <a:p>
            <a:pPr algn="just"/>
            <a:r>
              <a:rPr lang="es-ES" b="1" dirty="0">
                <a:solidFill>
                  <a:srgbClr val="FF0000"/>
                </a:solidFill>
              </a:rPr>
              <a:t>Fue fundada en el siglo XI A.C. por Androclo, hijo del rey ateniense Codros, con la ayuda de colonos jónicos. Después de pertenecer sucesivamente a reyes de Lidia, a los persas y a los descendientes sirios de Alejandro Magno, pasó luego a los reyes de Pérgamo, el último de los cuales, Attalus III, legó su reino al pueblo romano (133 A.C.). </a:t>
            </a:r>
            <a:endParaRPr lang="es-ES" b="1" dirty="0" smtClean="0">
              <a:solidFill>
                <a:srgbClr val="FF0000"/>
              </a:solidFill>
            </a:endParaRPr>
          </a:p>
          <a:p>
            <a:pPr algn="just"/>
            <a:endParaRPr lang="es-ES" b="1" dirty="0">
              <a:solidFill>
                <a:srgbClr val="FF0000"/>
              </a:solidFill>
            </a:endParaRPr>
          </a:p>
          <a:p>
            <a:pPr algn="just"/>
            <a:r>
              <a:rPr lang="es-ES" b="1" dirty="0">
                <a:solidFill>
                  <a:srgbClr val="FF0000"/>
                </a:solidFill>
              </a:rPr>
              <a:t>Desde el año 27 A.C. hasta poco después del año 297 D.C., </a:t>
            </a:r>
            <a:r>
              <a:rPr lang="es-ES" b="1" dirty="0" smtClean="0">
                <a:solidFill>
                  <a:srgbClr val="FF0000"/>
                </a:solidFill>
              </a:rPr>
              <a:t>fue </a:t>
            </a:r>
            <a:r>
              <a:rPr lang="es-ES" b="1" dirty="0">
                <a:solidFill>
                  <a:srgbClr val="FF0000"/>
                </a:solidFill>
              </a:rPr>
              <a:t>la capital de la provincia proconsular de Asia, una dependencia directa del Senado Romano. Aunque de escasa importancia </a:t>
            </a:r>
            <a:r>
              <a:rPr lang="es-ES" b="1" dirty="0" smtClean="0">
                <a:solidFill>
                  <a:srgbClr val="FF0000"/>
                </a:solidFill>
              </a:rPr>
              <a:t>política fue </a:t>
            </a:r>
            <a:r>
              <a:rPr lang="es-ES" b="1" dirty="0">
                <a:solidFill>
                  <a:srgbClr val="FF0000"/>
                </a:solidFill>
              </a:rPr>
              <a:t>conocida por su amplio comercio. </a:t>
            </a:r>
            <a:endParaRPr lang="es-ES" b="1" dirty="0" smtClean="0">
              <a:solidFill>
                <a:srgbClr val="FF0000"/>
              </a:solidFill>
            </a:endParaRPr>
          </a:p>
          <a:p>
            <a:pPr algn="just"/>
            <a:endParaRPr lang="es-ES" b="1" dirty="0">
              <a:solidFill>
                <a:srgbClr val="FF0000"/>
              </a:solidFill>
            </a:endParaRPr>
          </a:p>
          <a:p>
            <a:pPr algn="just"/>
            <a:r>
              <a:rPr lang="es-ES" b="1" dirty="0">
                <a:solidFill>
                  <a:srgbClr val="FF0000"/>
                </a:solidFill>
              </a:rPr>
              <a:t>Éfeso debía su gran renombre al templo de Artemisa (Diana en la mitología romana), el cual atraía multitud de visitantes</a:t>
            </a:r>
            <a:r>
              <a:rPr lang="es-ES" dirty="0"/>
              <a:t>. </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4499" y="2476500"/>
            <a:ext cx="4338949" cy="3257550"/>
          </a:xfrm>
          <a:prstGeom prst="rect">
            <a:avLst/>
          </a:prstGeom>
        </p:spPr>
      </p:pic>
    </p:spTree>
    <p:extLst>
      <p:ext uri="{BB962C8B-B14F-4D97-AF65-F5344CB8AC3E}">
        <p14:creationId xmlns:p14="http://schemas.microsoft.com/office/powerpoint/2010/main" xmlns="" val="37243833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EFESO</a:t>
            </a:r>
            <a:endParaRPr lang="es-ES" b="1" dirty="0">
              <a:solidFill>
                <a:schemeClr val="accent3">
                  <a:lumMod val="60000"/>
                  <a:lumOff val="40000"/>
                </a:schemeClr>
              </a:solidFill>
            </a:endParaRPr>
          </a:p>
        </p:txBody>
      </p:sp>
      <p:sp>
        <p:nvSpPr>
          <p:cNvPr id="5" name="CuadroTexto 4"/>
          <p:cNvSpPr txBox="1"/>
          <p:nvPr/>
        </p:nvSpPr>
        <p:spPr>
          <a:xfrm>
            <a:off x="4895850" y="1779687"/>
            <a:ext cx="6400800" cy="5078313"/>
          </a:xfrm>
          <a:prstGeom prst="rect">
            <a:avLst/>
          </a:prstGeom>
          <a:noFill/>
        </p:spPr>
        <p:txBody>
          <a:bodyPr wrap="square" rtlCol="0">
            <a:spAutoFit/>
          </a:bodyPr>
          <a:lstStyle/>
          <a:p>
            <a:pPr algn="just"/>
            <a:r>
              <a:rPr lang="es-ES" b="1" dirty="0">
                <a:solidFill>
                  <a:srgbClr val="FF0000"/>
                </a:solidFill>
              </a:rPr>
              <a:t>A través de los judíos fue como el cristianismo se introdujo inicialmente en Éfeso. La comunidad original estaba bajo el liderazgo de Apolo. Eran discípulos de San Juan Bautista y habían sido convertidos por Aquila y Priscila. </a:t>
            </a:r>
            <a:endParaRPr lang="es-ES" b="1" dirty="0" smtClean="0">
              <a:solidFill>
                <a:srgbClr val="FF0000"/>
              </a:solidFill>
            </a:endParaRPr>
          </a:p>
          <a:p>
            <a:pPr algn="just"/>
            <a:endParaRPr lang="es-ES" b="1" dirty="0">
              <a:solidFill>
                <a:srgbClr val="FF0000"/>
              </a:solidFill>
            </a:endParaRPr>
          </a:p>
          <a:p>
            <a:pPr algn="just"/>
            <a:r>
              <a:rPr lang="es-ES" b="1" dirty="0" smtClean="0">
                <a:solidFill>
                  <a:srgbClr val="FF0000"/>
                </a:solidFill>
              </a:rPr>
              <a:t>Luego </a:t>
            </a:r>
            <a:r>
              <a:rPr lang="es-ES" b="1" dirty="0">
                <a:solidFill>
                  <a:srgbClr val="FF0000"/>
                </a:solidFill>
              </a:rPr>
              <a:t>llegó san Pablo, quien estuvo en Éfeso durante tres años para establecer y organizar la nueva iglesia; acostumbraba enseñar en la escuela o sala de lectura del retórico Tirano y allí realizó muchos milagros. Eventualmente se vio obligado a partir, como consecuencia de la sedición provocada por el orfebre </a:t>
            </a:r>
            <a:r>
              <a:rPr lang="es-ES" b="1" dirty="0" smtClean="0">
                <a:solidFill>
                  <a:srgbClr val="FF0000"/>
                </a:solidFill>
              </a:rPr>
              <a:t>Demetrio.</a:t>
            </a:r>
          </a:p>
          <a:p>
            <a:pPr algn="just"/>
            <a:endParaRPr lang="es-ES" b="1" dirty="0">
              <a:solidFill>
                <a:srgbClr val="FF0000"/>
              </a:solidFill>
            </a:endParaRPr>
          </a:p>
          <a:p>
            <a:pPr algn="just"/>
            <a:r>
              <a:rPr lang="es-ES" b="1" dirty="0">
                <a:solidFill>
                  <a:srgbClr val="FF0000"/>
                </a:solidFill>
              </a:rPr>
              <a:t>La iglesia de Éfeso fue encomendada a su discípulo san </a:t>
            </a:r>
            <a:r>
              <a:rPr lang="es-ES" b="1" dirty="0" smtClean="0">
                <a:solidFill>
                  <a:srgbClr val="FF0000"/>
                </a:solidFill>
              </a:rPr>
              <a:t>Timoteo.</a:t>
            </a:r>
          </a:p>
          <a:p>
            <a:pPr algn="just"/>
            <a:endParaRPr lang="es-ES" b="1" dirty="0">
              <a:solidFill>
                <a:srgbClr val="FF0000"/>
              </a:solidFill>
            </a:endParaRPr>
          </a:p>
          <a:p>
            <a:pPr algn="just"/>
            <a:r>
              <a:rPr lang="es-ES" b="1" dirty="0" smtClean="0">
                <a:solidFill>
                  <a:srgbClr val="FF0000"/>
                </a:solidFill>
              </a:rPr>
              <a:t>La </a:t>
            </a:r>
            <a:r>
              <a:rPr lang="es-ES" b="1" dirty="0">
                <a:solidFill>
                  <a:srgbClr val="FF0000"/>
                </a:solidFill>
              </a:rPr>
              <a:t>epístola de san Pablo a los Efesios probablemente no fue dirigida sólo a ellos; pudo haber sido una circular enviada por él a diferentes iglesias.</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4837" y="2124074"/>
            <a:ext cx="3962256" cy="4600576"/>
          </a:xfrm>
          <a:prstGeom prst="rect">
            <a:avLst/>
          </a:prstGeom>
        </p:spPr>
      </p:pic>
    </p:spTree>
    <p:extLst>
      <p:ext uri="{BB962C8B-B14F-4D97-AF65-F5344CB8AC3E}">
        <p14:creationId xmlns:p14="http://schemas.microsoft.com/office/powerpoint/2010/main" xmlns="" val="23081931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EFESO</a:t>
            </a:r>
            <a:endParaRPr lang="es-ES" b="1" dirty="0">
              <a:solidFill>
                <a:schemeClr val="accent3">
                  <a:lumMod val="60000"/>
                  <a:lumOff val="40000"/>
                </a:schemeClr>
              </a:solidFill>
            </a:endParaRPr>
          </a:p>
        </p:txBody>
      </p:sp>
      <p:sp>
        <p:nvSpPr>
          <p:cNvPr id="5" name="CuadroTexto 4"/>
          <p:cNvSpPr txBox="1"/>
          <p:nvPr/>
        </p:nvSpPr>
        <p:spPr>
          <a:xfrm>
            <a:off x="4914900" y="1952625"/>
            <a:ext cx="6400800" cy="4524315"/>
          </a:xfrm>
          <a:prstGeom prst="rect">
            <a:avLst/>
          </a:prstGeom>
          <a:noFill/>
        </p:spPr>
        <p:txBody>
          <a:bodyPr wrap="square" rtlCol="0">
            <a:spAutoFit/>
          </a:bodyPr>
          <a:lstStyle/>
          <a:p>
            <a:pPr algn="just"/>
            <a:r>
              <a:rPr lang="es-ES" b="1" dirty="0">
                <a:solidFill>
                  <a:srgbClr val="FF0000"/>
                </a:solidFill>
              </a:rPr>
              <a:t>La permanencia y muerte del apóstol san Juan en Éfeso no son mencionadas en el Nuevo Testamento, pero son atestiguadas tan pronto como a finales del siglo II por San Ireneo, Polícrates, Clemente de Alejandría, el “acta Joannis”, y un poco más adelante por Justino y los montanistas. La tradición bizantina siempre ha señalado a Éfeso como la ciudad donde se encuentra su  tumba. </a:t>
            </a:r>
            <a:endParaRPr lang="es-ES" b="1" dirty="0" smtClean="0">
              <a:solidFill>
                <a:srgbClr val="FF0000"/>
              </a:solidFill>
            </a:endParaRPr>
          </a:p>
          <a:p>
            <a:pPr algn="just"/>
            <a:endParaRPr lang="es-ES" b="1" dirty="0">
              <a:solidFill>
                <a:srgbClr val="FF0000"/>
              </a:solidFill>
            </a:endParaRPr>
          </a:p>
          <a:p>
            <a:pPr algn="just"/>
            <a:r>
              <a:rPr lang="es-ES" b="1" dirty="0">
                <a:solidFill>
                  <a:srgbClr val="FF0000"/>
                </a:solidFill>
              </a:rPr>
              <a:t>Otra tradición, que puede ser confiable, aunque más antigua, hace de Éfeso el escenario de la muerte de santa María Magdalena. </a:t>
            </a:r>
            <a:endParaRPr lang="es-ES" b="1" dirty="0" smtClean="0">
              <a:solidFill>
                <a:srgbClr val="FF0000"/>
              </a:solidFill>
            </a:endParaRPr>
          </a:p>
          <a:p>
            <a:pPr algn="just"/>
            <a:endParaRPr lang="es-ES" b="1" dirty="0">
              <a:solidFill>
                <a:srgbClr val="FF0000"/>
              </a:solidFill>
            </a:endParaRPr>
          </a:p>
          <a:p>
            <a:pPr algn="just"/>
            <a:r>
              <a:rPr lang="es-ES" b="1" dirty="0" smtClean="0">
                <a:solidFill>
                  <a:srgbClr val="FF0000"/>
                </a:solidFill>
              </a:rPr>
              <a:t>Por </a:t>
            </a:r>
            <a:r>
              <a:rPr lang="es-ES" b="1" dirty="0">
                <a:solidFill>
                  <a:srgbClr val="FF0000"/>
                </a:solidFill>
              </a:rPr>
              <a:t>otro lado, la opinión de que la Santísima Virgen murió allí no tiene fundamento en ningún testimonio antiguo; el texto citado con frecuencia es un escrito ambiguo del Concilio de Éfeso (431). </a:t>
            </a:r>
          </a:p>
        </p:txBody>
      </p:sp>
      <p:pic>
        <p:nvPicPr>
          <p:cNvPr id="3" name="Imagen 2"/>
          <p:cNvPicPr>
            <a:picLocks noChangeAspect="1"/>
          </p:cNvPicPr>
          <p:nvPr/>
        </p:nvPicPr>
        <p:blipFill rotWithShape="1">
          <a:blip r:embed="rId3">
            <a:extLst>
              <a:ext uri="{28A0092B-C50C-407E-A947-70E740481C1C}">
                <a14:useLocalDpi xmlns:a14="http://schemas.microsoft.com/office/drawing/2010/main" xmlns="" val="0"/>
              </a:ext>
            </a:extLst>
          </a:blip>
          <a:srcRect t="26178" b="16804"/>
          <a:stretch/>
        </p:blipFill>
        <p:spPr>
          <a:xfrm>
            <a:off x="739775" y="2190750"/>
            <a:ext cx="3760362" cy="1609725"/>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5975" y="4235390"/>
            <a:ext cx="3684162" cy="2241550"/>
          </a:xfrm>
          <a:prstGeom prst="rect">
            <a:avLst/>
          </a:prstGeom>
        </p:spPr>
      </p:pic>
    </p:spTree>
    <p:extLst>
      <p:ext uri="{BB962C8B-B14F-4D97-AF65-F5344CB8AC3E}">
        <p14:creationId xmlns:p14="http://schemas.microsoft.com/office/powerpoint/2010/main" xmlns="" val="11130368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EFESO</a:t>
            </a:r>
            <a:endParaRPr lang="es-ES" b="1" dirty="0">
              <a:solidFill>
                <a:schemeClr val="accent3">
                  <a:lumMod val="60000"/>
                  <a:lumOff val="40000"/>
                </a:schemeClr>
              </a:solidFill>
            </a:endParaRPr>
          </a:p>
        </p:txBody>
      </p:sp>
      <p:sp>
        <p:nvSpPr>
          <p:cNvPr id="5" name="CuadroTexto 4"/>
          <p:cNvSpPr txBox="1"/>
          <p:nvPr/>
        </p:nvSpPr>
        <p:spPr>
          <a:xfrm>
            <a:off x="4210050" y="1800225"/>
            <a:ext cx="7581900" cy="4770537"/>
          </a:xfrm>
          <a:prstGeom prst="rect">
            <a:avLst/>
          </a:prstGeom>
          <a:noFill/>
        </p:spPr>
        <p:txBody>
          <a:bodyPr wrap="square" rtlCol="0">
            <a:spAutoFit/>
          </a:bodyPr>
          <a:lstStyle/>
          <a:p>
            <a:pPr algn="just"/>
            <a:r>
              <a:rPr lang="es-ES" sz="1600" b="1" dirty="0">
                <a:solidFill>
                  <a:srgbClr val="FF0000"/>
                </a:solidFill>
              </a:rPr>
              <a:t>Cerca del año 110 san Ignacio de Antioquía, habiendo sido recibido por mensajeros de la Iglesia de Éfeso en Esmirna, envió una de sus famosas siete epístolas a esa ciudad. </a:t>
            </a:r>
            <a:endParaRPr lang="es-ES" sz="1600" b="1" dirty="0" smtClean="0">
              <a:solidFill>
                <a:srgbClr val="FF0000"/>
              </a:solidFill>
            </a:endParaRPr>
          </a:p>
          <a:p>
            <a:pPr algn="just"/>
            <a:endParaRPr lang="es-ES" sz="1600" b="1" dirty="0">
              <a:solidFill>
                <a:srgbClr val="FF0000"/>
              </a:solidFill>
            </a:endParaRPr>
          </a:p>
          <a:p>
            <a:pPr algn="just"/>
            <a:r>
              <a:rPr lang="es-ES" sz="1600" b="1" dirty="0" smtClean="0">
                <a:solidFill>
                  <a:srgbClr val="FF0000"/>
                </a:solidFill>
              </a:rPr>
              <a:t>Durante </a:t>
            </a:r>
            <a:r>
              <a:rPr lang="es-ES" sz="1600" b="1" dirty="0">
                <a:solidFill>
                  <a:srgbClr val="FF0000"/>
                </a:solidFill>
              </a:rPr>
              <a:t>los primeros tres siglos Éfeso fue, junto con Antioquía, el principal centro de la cristiandad en Asia Menor. En el año 190 su obispo, San Polícrates, convocó a un concilio. </a:t>
            </a:r>
            <a:endParaRPr lang="es-ES" sz="1600" b="1" dirty="0" smtClean="0">
              <a:solidFill>
                <a:srgbClr val="FF0000"/>
              </a:solidFill>
            </a:endParaRPr>
          </a:p>
          <a:p>
            <a:pPr algn="just"/>
            <a:endParaRPr lang="es-ES" sz="1600" b="1" dirty="0">
              <a:solidFill>
                <a:srgbClr val="FF0000"/>
              </a:solidFill>
            </a:endParaRPr>
          </a:p>
          <a:p>
            <a:pPr algn="just"/>
            <a:r>
              <a:rPr lang="es-ES" sz="1600" b="1" dirty="0">
                <a:solidFill>
                  <a:srgbClr val="FF0000"/>
                </a:solidFill>
              </a:rPr>
              <a:t>Desde el Concilio de </a:t>
            </a:r>
            <a:r>
              <a:rPr lang="es-ES" sz="1600" b="1" dirty="0" smtClean="0">
                <a:solidFill>
                  <a:srgbClr val="FF0000"/>
                </a:solidFill>
              </a:rPr>
              <a:t>Calcedonia </a:t>
            </a:r>
            <a:r>
              <a:rPr lang="es-ES" sz="1600" b="1" dirty="0">
                <a:solidFill>
                  <a:srgbClr val="FF0000"/>
                </a:solidFill>
              </a:rPr>
              <a:t>(</a:t>
            </a:r>
            <a:r>
              <a:rPr lang="es-ES" sz="1600" b="1" dirty="0" smtClean="0">
                <a:solidFill>
                  <a:srgbClr val="FF0000"/>
                </a:solidFill>
              </a:rPr>
              <a:t>451) fue </a:t>
            </a:r>
            <a:r>
              <a:rPr lang="es-ES" sz="1600" b="1" dirty="0">
                <a:solidFill>
                  <a:srgbClr val="FF0000"/>
                </a:solidFill>
              </a:rPr>
              <a:t>la segunda metrópoli del Patriarcado de Constantinopla y ya nunca recobró su pasada posición. </a:t>
            </a:r>
            <a:endParaRPr lang="es-ES" sz="1600" b="1" dirty="0" smtClean="0">
              <a:solidFill>
                <a:srgbClr val="FF0000"/>
              </a:solidFill>
            </a:endParaRPr>
          </a:p>
          <a:p>
            <a:pPr algn="just"/>
            <a:endParaRPr lang="es-ES" sz="1600" b="1" dirty="0">
              <a:solidFill>
                <a:srgbClr val="FF0000"/>
              </a:solidFill>
            </a:endParaRPr>
          </a:p>
          <a:p>
            <a:pPr algn="just"/>
            <a:r>
              <a:rPr lang="es-ES" sz="1600" b="1" dirty="0" smtClean="0">
                <a:solidFill>
                  <a:srgbClr val="FF0000"/>
                </a:solidFill>
              </a:rPr>
              <a:t>Fue </a:t>
            </a:r>
            <a:r>
              <a:rPr lang="es-ES" sz="1600" b="1" dirty="0">
                <a:solidFill>
                  <a:srgbClr val="FF0000"/>
                </a:solidFill>
              </a:rPr>
              <a:t>tomada por los árabes en los años 655 y 717. Más tarde se convirtió en la capital de los tracios. Durante el periodo iconoclasta dos obispos de Éfeso sufrieron martirio</a:t>
            </a:r>
            <a:r>
              <a:rPr lang="es-ES" sz="1600" b="1" dirty="0" smtClean="0">
                <a:solidFill>
                  <a:srgbClr val="FF0000"/>
                </a:solidFill>
              </a:rPr>
              <a:t>.</a:t>
            </a:r>
          </a:p>
          <a:p>
            <a:pPr algn="just"/>
            <a:endParaRPr lang="es-ES" sz="1600" b="1" dirty="0">
              <a:solidFill>
                <a:srgbClr val="FF0000"/>
              </a:solidFill>
            </a:endParaRPr>
          </a:p>
          <a:p>
            <a:pPr algn="just"/>
            <a:r>
              <a:rPr lang="es-ES" sz="1600" b="1" dirty="0">
                <a:solidFill>
                  <a:srgbClr val="FF0000"/>
                </a:solidFill>
              </a:rPr>
              <a:t>La ciudad fue capturada en 1090 y destruida por los turcos </a:t>
            </a:r>
            <a:r>
              <a:rPr lang="es-ES" sz="1600" b="1" dirty="0" smtClean="0">
                <a:solidFill>
                  <a:srgbClr val="FF0000"/>
                </a:solidFill>
              </a:rPr>
              <a:t>selúcidas</a:t>
            </a:r>
            <a:r>
              <a:rPr lang="es-ES" sz="1600" b="1" dirty="0">
                <a:solidFill>
                  <a:srgbClr val="FF0000"/>
                </a:solidFill>
              </a:rPr>
              <a:t>, pero los bizantinos lograron recuperarla y reconstruirla en las montañas cercanas alrededor de la iglesia de san Juan. A partir de entonces fue llamada Hagios Theologos (el teólogo santo, es decir san Juan el Divino). </a:t>
            </a:r>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4375" y="4438650"/>
            <a:ext cx="2839904" cy="2132112"/>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90500" y="2009775"/>
            <a:ext cx="3867148" cy="1933574"/>
          </a:xfrm>
          <a:prstGeom prst="rect">
            <a:avLst/>
          </a:prstGeom>
        </p:spPr>
      </p:pic>
    </p:spTree>
    <p:extLst>
      <p:ext uri="{BB962C8B-B14F-4D97-AF65-F5344CB8AC3E}">
        <p14:creationId xmlns:p14="http://schemas.microsoft.com/office/powerpoint/2010/main" xmlns="" val="9076776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EFESO</a:t>
            </a:r>
            <a:endParaRPr lang="es-ES" b="1" dirty="0">
              <a:solidFill>
                <a:schemeClr val="accent3">
                  <a:lumMod val="60000"/>
                  <a:lumOff val="40000"/>
                </a:schemeClr>
              </a:solidFill>
            </a:endParaRPr>
          </a:p>
        </p:txBody>
      </p:sp>
      <p:sp>
        <p:nvSpPr>
          <p:cNvPr id="5" name="CuadroTexto 4"/>
          <p:cNvSpPr txBox="1"/>
          <p:nvPr/>
        </p:nvSpPr>
        <p:spPr>
          <a:xfrm>
            <a:off x="5029200" y="2333625"/>
            <a:ext cx="6400800" cy="3970318"/>
          </a:xfrm>
          <a:prstGeom prst="rect">
            <a:avLst/>
          </a:prstGeom>
          <a:noFill/>
        </p:spPr>
        <p:txBody>
          <a:bodyPr wrap="square" rtlCol="0">
            <a:spAutoFit/>
          </a:bodyPr>
          <a:lstStyle/>
          <a:p>
            <a:pPr algn="just"/>
            <a:r>
              <a:rPr lang="es-ES" b="1" dirty="0">
                <a:solidFill>
                  <a:srgbClr val="FF0000"/>
                </a:solidFill>
              </a:rPr>
              <a:t>La ciudad fue nuevamente saqueada por los turcos en los primeros años del siglo XIV, luego por los mercenarios catalanes pagados por los bizantinos, y de nuevo por los turcos. </a:t>
            </a:r>
            <a:endParaRPr lang="es-ES" b="1" dirty="0" smtClean="0">
              <a:solidFill>
                <a:srgbClr val="FF0000"/>
              </a:solidFill>
            </a:endParaRPr>
          </a:p>
          <a:p>
            <a:pPr algn="just"/>
            <a:endParaRPr lang="es-ES" b="1" dirty="0">
              <a:solidFill>
                <a:srgbClr val="FF0000"/>
              </a:solidFill>
            </a:endParaRPr>
          </a:p>
          <a:p>
            <a:pPr algn="just"/>
            <a:r>
              <a:rPr lang="es-ES" b="1" dirty="0" smtClean="0">
                <a:solidFill>
                  <a:srgbClr val="FF0000"/>
                </a:solidFill>
              </a:rPr>
              <a:t>La </a:t>
            </a:r>
            <a:r>
              <a:rPr lang="es-ES" b="1" dirty="0">
                <a:solidFill>
                  <a:srgbClr val="FF0000"/>
                </a:solidFill>
              </a:rPr>
              <a:t>iglesia de san Juan fue transformada en mezquita, y la ciudad fue gobernada por un emir turco. </a:t>
            </a:r>
            <a:endParaRPr lang="es-ES" b="1" dirty="0" smtClean="0">
              <a:solidFill>
                <a:srgbClr val="FF0000"/>
              </a:solidFill>
            </a:endParaRPr>
          </a:p>
          <a:p>
            <a:pPr algn="just"/>
            <a:endParaRPr lang="es-ES" b="1" dirty="0">
              <a:solidFill>
                <a:srgbClr val="FF0000"/>
              </a:solidFill>
            </a:endParaRPr>
          </a:p>
          <a:p>
            <a:pPr algn="just"/>
            <a:r>
              <a:rPr lang="es-ES" b="1" dirty="0" smtClean="0">
                <a:solidFill>
                  <a:srgbClr val="FF0000"/>
                </a:solidFill>
              </a:rPr>
              <a:t>La </a:t>
            </a:r>
            <a:r>
              <a:rPr lang="es-ES" b="1" dirty="0">
                <a:solidFill>
                  <a:srgbClr val="FF0000"/>
                </a:solidFill>
              </a:rPr>
              <a:t>ruina de Éfeso fue completada por Tamerlán en el año 1403 y por cerca de medio siglo de guerras civiles entre sus líderes turcos. </a:t>
            </a:r>
            <a:endParaRPr lang="es-ES" b="1" dirty="0" smtClean="0">
              <a:solidFill>
                <a:srgbClr val="FF0000"/>
              </a:solidFill>
            </a:endParaRPr>
          </a:p>
          <a:p>
            <a:pPr algn="just"/>
            <a:endParaRPr lang="es-ES" b="1" dirty="0">
              <a:solidFill>
                <a:srgbClr val="FF0000"/>
              </a:solidFill>
            </a:endParaRPr>
          </a:p>
          <a:p>
            <a:pPr algn="just"/>
            <a:r>
              <a:rPr lang="es-ES" b="1" dirty="0">
                <a:solidFill>
                  <a:srgbClr val="FF0000"/>
                </a:solidFill>
              </a:rPr>
              <a:t>Actualmente tiene tres mil habitantes, todos </a:t>
            </a:r>
            <a:r>
              <a:rPr lang="es-ES" b="1" dirty="0" smtClean="0">
                <a:solidFill>
                  <a:srgbClr val="FF0000"/>
                </a:solidFill>
              </a:rPr>
              <a:t>griegos y vive fundamentalmente del turismo</a:t>
            </a:r>
            <a:endParaRPr lang="es-ES" b="1" dirty="0">
              <a:solidFill>
                <a:srgbClr val="FF0000"/>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49450" y="1905966"/>
            <a:ext cx="2870200" cy="2154858"/>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72657" y="4391025"/>
            <a:ext cx="2892817" cy="2171838"/>
          </a:xfrm>
          <a:prstGeom prst="rect">
            <a:avLst/>
          </a:prstGeom>
        </p:spPr>
      </p:pic>
    </p:spTree>
    <p:extLst>
      <p:ext uri="{BB962C8B-B14F-4D97-AF65-F5344CB8AC3E}">
        <p14:creationId xmlns:p14="http://schemas.microsoft.com/office/powerpoint/2010/main" xmlns="" val="7533978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ESMIRNA</a:t>
            </a:r>
            <a:endParaRPr lang="es-ES" b="1" dirty="0">
              <a:solidFill>
                <a:schemeClr val="accent3">
                  <a:lumMod val="60000"/>
                  <a:lumOff val="40000"/>
                </a:schemeClr>
              </a:solidFill>
            </a:endParaRPr>
          </a:p>
        </p:txBody>
      </p:sp>
      <p:sp>
        <p:nvSpPr>
          <p:cNvPr id="5" name="CuadroTexto 4"/>
          <p:cNvSpPr txBox="1"/>
          <p:nvPr/>
        </p:nvSpPr>
        <p:spPr>
          <a:xfrm>
            <a:off x="428624" y="1943100"/>
            <a:ext cx="7038975" cy="4801314"/>
          </a:xfrm>
          <a:prstGeom prst="rect">
            <a:avLst/>
          </a:prstGeom>
          <a:noFill/>
        </p:spPr>
        <p:txBody>
          <a:bodyPr wrap="square" rtlCol="0">
            <a:spAutoFit/>
          </a:bodyPr>
          <a:lstStyle/>
          <a:p>
            <a:pPr algn="just"/>
            <a:r>
              <a:rPr lang="es-ES" b="1" dirty="0">
                <a:solidFill>
                  <a:srgbClr val="002060"/>
                </a:solidFill>
              </a:rPr>
              <a:t>Se ha sugerido que el nombre de Esmirna proviene de la antigua palabra griega </a:t>
            </a:r>
            <a:r>
              <a:rPr lang="es-ES" b="1" dirty="0" smtClean="0">
                <a:solidFill>
                  <a:srgbClr val="002060"/>
                </a:solidFill>
              </a:rPr>
              <a:t>mirra</a:t>
            </a:r>
            <a:r>
              <a:rPr lang="es-ES" b="1" dirty="0">
                <a:solidFill>
                  <a:srgbClr val="002060"/>
                </a:solidFill>
              </a:rPr>
              <a:t>,  que era la exportación principal de la ciudad en la Antigüedad</a:t>
            </a:r>
            <a:r>
              <a:rPr lang="es-ES" b="1" dirty="0" smtClean="0">
                <a:solidFill>
                  <a:srgbClr val="002060"/>
                </a:solidFill>
              </a:rPr>
              <a:t>.</a:t>
            </a:r>
          </a:p>
          <a:p>
            <a:pPr algn="just"/>
            <a:endParaRPr lang="es-ES" b="1" dirty="0">
              <a:solidFill>
                <a:srgbClr val="002060"/>
              </a:solidFill>
            </a:endParaRPr>
          </a:p>
          <a:p>
            <a:pPr algn="just"/>
            <a:r>
              <a:rPr lang="es-ES" b="1" dirty="0">
                <a:solidFill>
                  <a:srgbClr val="002060"/>
                </a:solidFill>
              </a:rPr>
              <a:t>Esmirna podría haber sido fundada hacia el 3000 a. C. por los léleges. Entre el 2000 y el 1200 a. C., formó parte del imperio hitita, y al derrumbarse </a:t>
            </a:r>
            <a:r>
              <a:rPr lang="es-ES" b="1" dirty="0" smtClean="0">
                <a:solidFill>
                  <a:srgbClr val="002060"/>
                </a:solidFill>
              </a:rPr>
              <a:t>este fue </a:t>
            </a:r>
            <a:r>
              <a:rPr lang="es-ES" b="1" dirty="0">
                <a:solidFill>
                  <a:srgbClr val="002060"/>
                </a:solidFill>
              </a:rPr>
              <a:t>ocupada por los eolios, alrededor del año 1000 a. C.. Después fue ocupada por los jonios, con los que vivió su apogeo</a:t>
            </a:r>
            <a:r>
              <a:rPr lang="es-ES" b="1" dirty="0" smtClean="0">
                <a:solidFill>
                  <a:srgbClr val="002060"/>
                </a:solidFill>
              </a:rPr>
              <a:t>.</a:t>
            </a:r>
          </a:p>
          <a:p>
            <a:pPr algn="just"/>
            <a:endParaRPr lang="es-ES" b="1" dirty="0">
              <a:solidFill>
                <a:srgbClr val="002060"/>
              </a:solidFill>
            </a:endParaRPr>
          </a:p>
          <a:p>
            <a:pPr algn="just"/>
            <a:r>
              <a:rPr lang="es-ES" b="1" dirty="0">
                <a:solidFill>
                  <a:srgbClr val="002060"/>
                </a:solidFill>
              </a:rPr>
              <a:t>Lisímaco, uno de los generales de Alejandro Magno, reconstruyó Esmirna con un nuevo estilo helénico en el siglo III a.C. </a:t>
            </a:r>
            <a:endParaRPr lang="es-ES" b="1" dirty="0" smtClean="0">
              <a:solidFill>
                <a:srgbClr val="002060"/>
              </a:solidFill>
            </a:endParaRPr>
          </a:p>
          <a:p>
            <a:pPr algn="just"/>
            <a:endParaRPr lang="es-ES" b="1" dirty="0" smtClean="0">
              <a:solidFill>
                <a:srgbClr val="002060"/>
              </a:solidFill>
            </a:endParaRPr>
          </a:p>
          <a:p>
            <a:pPr algn="just"/>
            <a:r>
              <a:rPr lang="es-ES" b="1" dirty="0" smtClean="0">
                <a:solidFill>
                  <a:srgbClr val="002060"/>
                </a:solidFill>
              </a:rPr>
              <a:t>Tiempo </a:t>
            </a:r>
            <a:r>
              <a:rPr lang="es-ES" b="1" dirty="0">
                <a:solidFill>
                  <a:srgbClr val="002060"/>
                </a:solidFill>
              </a:rPr>
              <a:t>después, la ciudad fue establecida como un centro comercial romano con un puerto en el mar Egeo. </a:t>
            </a:r>
            <a:r>
              <a:rPr lang="es-ES" b="1" dirty="0" smtClean="0">
                <a:solidFill>
                  <a:srgbClr val="002060"/>
                </a:solidFill>
              </a:rPr>
              <a:t>La </a:t>
            </a:r>
            <a:r>
              <a:rPr lang="es-ES" b="1" dirty="0">
                <a:solidFill>
                  <a:srgbClr val="002060"/>
                </a:solidFill>
              </a:rPr>
              <a:t>ciudad creció a una población de 100 000 personas en la época de los apóstoles Pablo y Juan.</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00999" y="2433637"/>
            <a:ext cx="3836091" cy="3567113"/>
          </a:xfrm>
          <a:prstGeom prst="rect">
            <a:avLst/>
          </a:prstGeom>
        </p:spPr>
      </p:pic>
    </p:spTree>
    <p:extLst>
      <p:ext uri="{BB962C8B-B14F-4D97-AF65-F5344CB8AC3E}">
        <p14:creationId xmlns:p14="http://schemas.microsoft.com/office/powerpoint/2010/main" xmlns="" val="2038639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ESMIRNA</a:t>
            </a:r>
            <a:endParaRPr lang="es-ES" b="1" dirty="0">
              <a:solidFill>
                <a:schemeClr val="accent3">
                  <a:lumMod val="60000"/>
                  <a:lumOff val="40000"/>
                </a:schemeClr>
              </a:solidFill>
            </a:endParaRPr>
          </a:p>
        </p:txBody>
      </p:sp>
      <p:sp>
        <p:nvSpPr>
          <p:cNvPr id="5" name="CuadroTexto 4"/>
          <p:cNvSpPr txBox="1"/>
          <p:nvPr/>
        </p:nvSpPr>
        <p:spPr>
          <a:xfrm>
            <a:off x="133350" y="1914525"/>
            <a:ext cx="6819900" cy="5016758"/>
          </a:xfrm>
          <a:prstGeom prst="rect">
            <a:avLst/>
          </a:prstGeom>
          <a:noFill/>
        </p:spPr>
        <p:txBody>
          <a:bodyPr wrap="square" rtlCol="0">
            <a:spAutoFit/>
          </a:bodyPr>
          <a:lstStyle/>
          <a:p>
            <a:pPr algn="just"/>
            <a:r>
              <a:rPr lang="es-ES" sz="1600" b="1" dirty="0">
                <a:solidFill>
                  <a:srgbClr val="002060"/>
                </a:solidFill>
              </a:rPr>
              <a:t>Posteriormente estuvo dominada por el Imperio seléucida y después por el Reino de Pérgamo (III y II a. C.). </a:t>
            </a:r>
            <a:endParaRPr lang="es-ES" sz="1600" b="1" dirty="0" smtClean="0">
              <a:solidFill>
                <a:srgbClr val="002060"/>
              </a:solidFill>
            </a:endParaRPr>
          </a:p>
          <a:p>
            <a:pPr algn="just"/>
            <a:endParaRPr lang="es-ES" sz="1600" b="1" dirty="0">
              <a:solidFill>
                <a:srgbClr val="002060"/>
              </a:solidFill>
            </a:endParaRPr>
          </a:p>
          <a:p>
            <a:pPr algn="just"/>
            <a:r>
              <a:rPr lang="es-ES" sz="1600" b="1" dirty="0" smtClean="0">
                <a:solidFill>
                  <a:srgbClr val="002060"/>
                </a:solidFill>
              </a:rPr>
              <a:t>Esmirna </a:t>
            </a:r>
            <a:r>
              <a:rPr lang="es-ES" sz="1600" b="1" dirty="0">
                <a:solidFill>
                  <a:srgbClr val="002060"/>
                </a:solidFill>
              </a:rPr>
              <a:t>recibió territorios por haber combatido al lado de Roma y se benefició de una independencia protegida por los </a:t>
            </a:r>
            <a:r>
              <a:rPr lang="es-ES" sz="1600" b="1" dirty="0" smtClean="0">
                <a:solidFill>
                  <a:srgbClr val="002060"/>
                </a:solidFill>
              </a:rPr>
              <a:t>romanos.</a:t>
            </a:r>
          </a:p>
          <a:p>
            <a:pPr algn="just"/>
            <a:endParaRPr lang="es-ES" sz="1600" b="1" dirty="0" smtClean="0">
              <a:solidFill>
                <a:srgbClr val="002060"/>
              </a:solidFill>
            </a:endParaRPr>
          </a:p>
          <a:p>
            <a:pPr algn="just"/>
            <a:r>
              <a:rPr lang="es-ES" sz="1600" b="1" dirty="0" smtClean="0">
                <a:solidFill>
                  <a:srgbClr val="002060"/>
                </a:solidFill>
              </a:rPr>
              <a:t>Del </a:t>
            </a:r>
            <a:r>
              <a:rPr lang="es-ES" sz="1600" b="1" dirty="0">
                <a:solidFill>
                  <a:srgbClr val="002060"/>
                </a:solidFill>
              </a:rPr>
              <a:t>año 89 al 85 a. C., Esmirna, sostuvo al rey del Ponto, Mitrídates VI Eupator en su guerra contra Roma. </a:t>
            </a:r>
            <a:endParaRPr lang="es-ES" sz="1600" b="1" dirty="0" smtClean="0">
              <a:solidFill>
                <a:srgbClr val="002060"/>
              </a:solidFill>
            </a:endParaRPr>
          </a:p>
          <a:p>
            <a:pPr algn="just"/>
            <a:endParaRPr lang="es-ES" sz="1600" b="1" dirty="0">
              <a:solidFill>
                <a:srgbClr val="002060"/>
              </a:solidFill>
            </a:endParaRPr>
          </a:p>
          <a:p>
            <a:pPr algn="just"/>
            <a:r>
              <a:rPr lang="es-ES" sz="1600" b="1" dirty="0" smtClean="0">
                <a:solidFill>
                  <a:srgbClr val="002060"/>
                </a:solidFill>
              </a:rPr>
              <a:t>Sila</a:t>
            </a:r>
            <a:r>
              <a:rPr lang="es-ES" sz="1600" b="1" dirty="0">
                <a:solidFill>
                  <a:srgbClr val="002060"/>
                </a:solidFill>
              </a:rPr>
              <a:t>, general romano, emprendió la conquista del Asia Menor. Tomó Esmirna y obligó a todos los habitantes de la ciudad a desfilar desnudos en pleno invierno. </a:t>
            </a:r>
            <a:endParaRPr lang="es-ES" sz="1600" b="1" dirty="0" smtClean="0">
              <a:solidFill>
                <a:srgbClr val="002060"/>
              </a:solidFill>
            </a:endParaRPr>
          </a:p>
          <a:p>
            <a:pPr algn="just"/>
            <a:endParaRPr lang="es-ES" sz="1600" b="1" dirty="0">
              <a:solidFill>
                <a:srgbClr val="002060"/>
              </a:solidFill>
            </a:endParaRPr>
          </a:p>
          <a:p>
            <a:pPr algn="just"/>
            <a:r>
              <a:rPr lang="es-ES" sz="1600" b="1" dirty="0" smtClean="0">
                <a:solidFill>
                  <a:srgbClr val="002060"/>
                </a:solidFill>
              </a:rPr>
              <a:t>Tras </a:t>
            </a:r>
            <a:r>
              <a:rPr lang="es-ES" sz="1600" b="1" dirty="0">
                <a:solidFill>
                  <a:srgbClr val="002060"/>
                </a:solidFill>
              </a:rPr>
              <a:t>la paz de Dárdanos (85 a. C) Esmirna, al igual que la mayoría de las ciudades libres de Asia y del Egeo, entró en la provincia romana de Asia</a:t>
            </a:r>
            <a:r>
              <a:rPr lang="es-ES" sz="1600" b="1" dirty="0" smtClean="0">
                <a:solidFill>
                  <a:srgbClr val="002060"/>
                </a:solidFill>
              </a:rPr>
              <a:t>.</a:t>
            </a:r>
          </a:p>
          <a:p>
            <a:pPr algn="just"/>
            <a:endParaRPr lang="es-ES" sz="1600" b="1" dirty="0" smtClean="0">
              <a:solidFill>
                <a:srgbClr val="002060"/>
              </a:solidFill>
            </a:endParaRPr>
          </a:p>
          <a:p>
            <a:pPr algn="just"/>
            <a:r>
              <a:rPr lang="es-ES" sz="1600" b="1" dirty="0" smtClean="0">
                <a:solidFill>
                  <a:srgbClr val="002060"/>
                </a:solidFill>
              </a:rPr>
              <a:t> </a:t>
            </a:r>
            <a:r>
              <a:rPr lang="es-ES" sz="1600" b="1" dirty="0">
                <a:solidFill>
                  <a:srgbClr val="002060"/>
                </a:solidFill>
              </a:rPr>
              <a:t>Sufrió más tarde la consecuencia de las guerras civiles romanas que acosaban al Imperio romano, que la puso bajo su poder tras ocupar Pérgamo.</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391400" y="2686050"/>
            <a:ext cx="4689216" cy="3562350"/>
          </a:xfrm>
          <a:prstGeom prst="rect">
            <a:avLst/>
          </a:prstGeom>
        </p:spPr>
      </p:pic>
    </p:spTree>
    <p:extLst>
      <p:ext uri="{BB962C8B-B14F-4D97-AF65-F5344CB8AC3E}">
        <p14:creationId xmlns:p14="http://schemas.microsoft.com/office/powerpoint/2010/main" xmlns="" val="22449151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ASIA MENOR EN LA ÉPOCA DEL APOCALIPSIS</a:t>
            </a:r>
            <a:endParaRPr lang="es-ES" b="1" dirty="0">
              <a:solidFill>
                <a:schemeClr val="accent3">
                  <a:lumMod val="60000"/>
                  <a:lumOff val="40000"/>
                </a:schemeClr>
              </a:solidFill>
            </a:endParaRPr>
          </a:p>
        </p:txBody>
      </p:sp>
      <p:sp>
        <p:nvSpPr>
          <p:cNvPr id="5" name="CuadroTexto 4"/>
          <p:cNvSpPr txBox="1"/>
          <p:nvPr/>
        </p:nvSpPr>
        <p:spPr>
          <a:xfrm>
            <a:off x="342900" y="1981200"/>
            <a:ext cx="5886450" cy="5078313"/>
          </a:xfrm>
          <a:prstGeom prst="rect">
            <a:avLst/>
          </a:prstGeom>
          <a:noFill/>
        </p:spPr>
        <p:txBody>
          <a:bodyPr wrap="square" rtlCol="0">
            <a:spAutoFit/>
          </a:bodyPr>
          <a:lstStyle/>
          <a:p>
            <a:r>
              <a:rPr lang="es-ES" sz="2400" b="1" dirty="0" smtClean="0">
                <a:solidFill>
                  <a:srgbClr val="FF0000"/>
                </a:solidFill>
              </a:rPr>
              <a:t>GEOGRAFÍA E HISTORIA</a:t>
            </a:r>
          </a:p>
          <a:p>
            <a:endParaRPr lang="es-ES" sz="2400" b="1" dirty="0" smtClean="0">
              <a:solidFill>
                <a:srgbClr val="FF0000"/>
              </a:solidFill>
            </a:endParaRPr>
          </a:p>
          <a:p>
            <a:pPr algn="just"/>
            <a:r>
              <a:rPr lang="es-ES" sz="2000" b="1" dirty="0" smtClean="0">
                <a:solidFill>
                  <a:schemeClr val="tx2"/>
                </a:solidFill>
              </a:rPr>
              <a:t>Las comunidades a las que se dirige el   Apocalipsis son urbanas, representan simbólicamente a las Iglesias del Asia Menor, uno de los principales centros del cristianismo naciente. </a:t>
            </a:r>
          </a:p>
          <a:p>
            <a:pPr algn="just"/>
            <a:r>
              <a:rPr lang="es-ES" sz="2000" b="1" dirty="0" smtClean="0">
                <a:solidFill>
                  <a:schemeClr val="tx2"/>
                </a:solidFill>
              </a:rPr>
              <a:t>La Paz reina sobre todo el Imperio Romano, lo que facilita los viajes y que florezca el comercio y la economía.</a:t>
            </a:r>
          </a:p>
          <a:p>
            <a:pPr algn="just"/>
            <a:r>
              <a:rPr lang="es-ES" sz="2000" b="1" dirty="0" smtClean="0">
                <a:solidFill>
                  <a:schemeClr val="tx2"/>
                </a:solidFill>
              </a:rPr>
              <a:t>El pueblo tiene poco acceso a la cultura y está controlado por un sistema policial y dominado por las clases acomodadas y por los enviados imperiales</a:t>
            </a:r>
          </a:p>
          <a:p>
            <a:endParaRPr lang="es-ES" sz="2400" b="1" dirty="0">
              <a:solidFill>
                <a:srgbClr val="FF0000"/>
              </a:solidFill>
            </a:endParaRPr>
          </a:p>
          <a:p>
            <a:endParaRPr lang="es-ES" sz="1200" b="1" dirty="0">
              <a:solidFill>
                <a:schemeClr val="tx2"/>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00812" y="2305049"/>
            <a:ext cx="5136753" cy="3752851"/>
          </a:xfrm>
          <a:prstGeom prst="rect">
            <a:avLst/>
          </a:prstGeom>
        </p:spPr>
      </p:pic>
    </p:spTree>
    <p:extLst>
      <p:ext uri="{BB962C8B-B14F-4D97-AF65-F5344CB8AC3E}">
        <p14:creationId xmlns:p14="http://schemas.microsoft.com/office/powerpoint/2010/main" xmlns="" val="489627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ESMIRNA</a:t>
            </a:r>
            <a:endParaRPr lang="es-ES" b="1" dirty="0">
              <a:solidFill>
                <a:schemeClr val="accent3">
                  <a:lumMod val="60000"/>
                  <a:lumOff val="40000"/>
                </a:schemeClr>
              </a:solidFill>
            </a:endParaRPr>
          </a:p>
        </p:txBody>
      </p:sp>
      <p:sp>
        <p:nvSpPr>
          <p:cNvPr id="5" name="CuadroTexto 4"/>
          <p:cNvSpPr txBox="1"/>
          <p:nvPr/>
        </p:nvSpPr>
        <p:spPr>
          <a:xfrm>
            <a:off x="552450" y="1933575"/>
            <a:ext cx="6762750" cy="4524315"/>
          </a:xfrm>
          <a:prstGeom prst="rect">
            <a:avLst/>
          </a:prstGeom>
          <a:noFill/>
        </p:spPr>
        <p:txBody>
          <a:bodyPr wrap="square" rtlCol="0">
            <a:spAutoFit/>
          </a:bodyPr>
          <a:lstStyle/>
          <a:p>
            <a:pPr algn="just"/>
            <a:r>
              <a:rPr lang="es-ES" b="1" dirty="0">
                <a:solidFill>
                  <a:srgbClr val="002060"/>
                </a:solidFill>
              </a:rPr>
              <a:t>Después  continuó en manos del Imperio bizantino durante unos ocho siglos más.  </a:t>
            </a:r>
            <a:endParaRPr lang="es-ES" b="1" dirty="0" smtClean="0">
              <a:solidFill>
                <a:srgbClr val="002060"/>
              </a:solidFill>
            </a:endParaRPr>
          </a:p>
          <a:p>
            <a:pPr algn="just"/>
            <a:endParaRPr lang="es-ES" b="1" dirty="0">
              <a:solidFill>
                <a:srgbClr val="002060"/>
              </a:solidFill>
            </a:endParaRPr>
          </a:p>
          <a:p>
            <a:pPr algn="just"/>
            <a:r>
              <a:rPr lang="es-ES" b="1" dirty="0" smtClean="0">
                <a:solidFill>
                  <a:srgbClr val="002060"/>
                </a:solidFill>
              </a:rPr>
              <a:t>Los </a:t>
            </a:r>
            <a:r>
              <a:rPr lang="es-ES" b="1" dirty="0">
                <a:solidFill>
                  <a:srgbClr val="002060"/>
                </a:solidFill>
              </a:rPr>
              <a:t>otomanos, en 1322, se la arrebataron definitivamente a los emperadores griegos, pasando de mano en mano durante el siglo XIV y siendo gobernada por el Reino de Chipre, la República de Venecia e incluso los Estados Pontificios</a:t>
            </a:r>
            <a:r>
              <a:rPr lang="es-ES" b="1" dirty="0" smtClean="0">
                <a:solidFill>
                  <a:srgbClr val="002060"/>
                </a:solidFill>
              </a:rPr>
              <a:t>.</a:t>
            </a:r>
          </a:p>
          <a:p>
            <a:pPr algn="just"/>
            <a:endParaRPr lang="es-ES" b="1" dirty="0">
              <a:solidFill>
                <a:srgbClr val="002060"/>
              </a:solidFill>
            </a:endParaRPr>
          </a:p>
          <a:p>
            <a:pPr algn="just"/>
            <a:r>
              <a:rPr lang="es-ES" b="1" dirty="0">
                <a:solidFill>
                  <a:srgbClr val="002060"/>
                </a:solidFill>
              </a:rPr>
              <a:t>En 1919, tras la desintegración del Imperio otomano paso a ser dominio griego. En 1922 regresó a manos turcas tras la Guerra </a:t>
            </a:r>
            <a:r>
              <a:rPr lang="es-ES" b="1" dirty="0" smtClean="0">
                <a:solidFill>
                  <a:srgbClr val="002060"/>
                </a:solidFill>
              </a:rPr>
              <a:t>greco turca. </a:t>
            </a:r>
          </a:p>
          <a:p>
            <a:pPr algn="just"/>
            <a:endParaRPr lang="es-ES" b="1" dirty="0">
              <a:solidFill>
                <a:srgbClr val="002060"/>
              </a:solidFill>
            </a:endParaRPr>
          </a:p>
          <a:p>
            <a:pPr algn="just"/>
            <a:r>
              <a:rPr lang="es-ES" b="1" dirty="0">
                <a:solidFill>
                  <a:srgbClr val="002060"/>
                </a:solidFill>
              </a:rPr>
              <a:t>A partir del siglo xv, Esmirna ha sido una de las ciudades otomanas que un mayor número de judíos ha acogido. La mayoría eran judíos sefardíes expulsados de España, a quienes los otomanos les dieron refugio en territorio turco. </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96199" y="2495550"/>
            <a:ext cx="4116161" cy="3409950"/>
          </a:xfrm>
          <a:prstGeom prst="rect">
            <a:avLst/>
          </a:prstGeom>
        </p:spPr>
      </p:pic>
    </p:spTree>
    <p:extLst>
      <p:ext uri="{BB962C8B-B14F-4D97-AF65-F5344CB8AC3E}">
        <p14:creationId xmlns:p14="http://schemas.microsoft.com/office/powerpoint/2010/main" xmlns="" val="20343447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ESMIRNA</a:t>
            </a:r>
            <a:endParaRPr lang="es-ES" b="1" dirty="0">
              <a:solidFill>
                <a:schemeClr val="accent3">
                  <a:lumMod val="60000"/>
                  <a:lumOff val="40000"/>
                </a:schemeClr>
              </a:solidFill>
            </a:endParaRPr>
          </a:p>
        </p:txBody>
      </p:sp>
      <p:sp>
        <p:nvSpPr>
          <p:cNvPr id="5" name="CuadroTexto 4"/>
          <p:cNvSpPr txBox="1"/>
          <p:nvPr/>
        </p:nvSpPr>
        <p:spPr>
          <a:xfrm>
            <a:off x="514350" y="2000250"/>
            <a:ext cx="6400800" cy="4524315"/>
          </a:xfrm>
          <a:prstGeom prst="rect">
            <a:avLst/>
          </a:prstGeom>
          <a:noFill/>
        </p:spPr>
        <p:txBody>
          <a:bodyPr wrap="square" rtlCol="0">
            <a:spAutoFit/>
          </a:bodyPr>
          <a:lstStyle/>
          <a:p>
            <a:pPr algn="just"/>
            <a:r>
              <a:rPr lang="es-ES" b="1" dirty="0">
                <a:solidFill>
                  <a:srgbClr val="002060"/>
                </a:solidFill>
              </a:rPr>
              <a:t>La </a:t>
            </a:r>
            <a:r>
              <a:rPr lang="es-ES" b="1" dirty="0" smtClean="0">
                <a:solidFill>
                  <a:srgbClr val="002060"/>
                </a:solidFill>
              </a:rPr>
              <a:t>Iglesia </a:t>
            </a:r>
            <a:r>
              <a:rPr lang="es-ES" b="1" dirty="0">
                <a:solidFill>
                  <a:srgbClr val="002060"/>
                </a:solidFill>
              </a:rPr>
              <a:t>fue fundada durante el tercer viaje misionero de Pablo. </a:t>
            </a:r>
            <a:r>
              <a:rPr lang="es-ES" b="1" dirty="0" smtClean="0">
                <a:solidFill>
                  <a:srgbClr val="002060"/>
                </a:solidFill>
              </a:rPr>
              <a:t>Se </a:t>
            </a:r>
            <a:r>
              <a:rPr lang="es-ES" b="1" dirty="0">
                <a:solidFill>
                  <a:srgbClr val="002060"/>
                </a:solidFill>
              </a:rPr>
              <a:t>enfrentó a una fuerte oposición judía. Había un número considerable de judíos en la ciudad desde tiempos antes del Nuevo Testamento y hasta el periodo Otomano. Aun hoy hay varias sinagogas en la ciudad moderna. </a:t>
            </a:r>
            <a:endParaRPr lang="es-ES" b="1" dirty="0" smtClean="0">
              <a:solidFill>
                <a:srgbClr val="002060"/>
              </a:solidFill>
            </a:endParaRPr>
          </a:p>
          <a:p>
            <a:pPr algn="just"/>
            <a:endParaRPr lang="es-ES" b="1" dirty="0">
              <a:solidFill>
                <a:srgbClr val="002060"/>
              </a:solidFill>
            </a:endParaRPr>
          </a:p>
          <a:p>
            <a:pPr algn="just"/>
            <a:r>
              <a:rPr lang="es-ES" b="1" dirty="0" smtClean="0">
                <a:solidFill>
                  <a:srgbClr val="002060"/>
                </a:solidFill>
              </a:rPr>
              <a:t>Durante </a:t>
            </a:r>
            <a:r>
              <a:rPr lang="es-ES" b="1" dirty="0">
                <a:solidFill>
                  <a:srgbClr val="002060"/>
                </a:solidFill>
              </a:rPr>
              <a:t>su persecución, el aprendiz de Juan, Policarpo, fue martirizado en el año 155 d.C. Como ejemplo de las advertencias y las exhortaciones de Juan, el se rehusó a blasfemar el nombre de Dios y posteriormente fue quemado vivo</a:t>
            </a:r>
            <a:r>
              <a:rPr lang="es-ES" b="1" dirty="0" smtClean="0">
                <a:solidFill>
                  <a:srgbClr val="002060"/>
                </a:solidFill>
              </a:rPr>
              <a:t>.</a:t>
            </a:r>
          </a:p>
          <a:p>
            <a:pPr algn="just"/>
            <a:endParaRPr lang="es-ES" b="1" dirty="0">
              <a:solidFill>
                <a:srgbClr val="002060"/>
              </a:solidFill>
            </a:endParaRPr>
          </a:p>
          <a:p>
            <a:pPr algn="just"/>
            <a:r>
              <a:rPr lang="es-ES" b="1" dirty="0">
                <a:solidFill>
                  <a:srgbClr val="002060"/>
                </a:solidFill>
              </a:rPr>
              <a:t>Los cristianos de Esmirna padecieron persecuciones, torturas y discriminaciones a la vez que se enfrentaban a doctrinas como el gnosticismo, montanismo, nicolaísmo y marcionismo.</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91512" y="2328862"/>
            <a:ext cx="3085360" cy="3852863"/>
          </a:xfrm>
          <a:prstGeom prst="rect">
            <a:avLst/>
          </a:prstGeom>
        </p:spPr>
      </p:pic>
    </p:spTree>
    <p:extLst>
      <p:ext uri="{BB962C8B-B14F-4D97-AF65-F5344CB8AC3E}">
        <p14:creationId xmlns:p14="http://schemas.microsoft.com/office/powerpoint/2010/main" xmlns="" val="12770504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ESMIRNA</a:t>
            </a:r>
            <a:endParaRPr lang="es-ES" b="1" dirty="0">
              <a:solidFill>
                <a:schemeClr val="accent3">
                  <a:lumMod val="60000"/>
                  <a:lumOff val="40000"/>
                </a:schemeClr>
              </a:solidFill>
            </a:endParaRPr>
          </a:p>
        </p:txBody>
      </p:sp>
      <p:sp>
        <p:nvSpPr>
          <p:cNvPr id="5" name="CuadroTexto 4"/>
          <p:cNvSpPr txBox="1"/>
          <p:nvPr/>
        </p:nvSpPr>
        <p:spPr>
          <a:xfrm>
            <a:off x="552450" y="1962150"/>
            <a:ext cx="6400800" cy="4247317"/>
          </a:xfrm>
          <a:prstGeom prst="rect">
            <a:avLst/>
          </a:prstGeom>
          <a:noFill/>
        </p:spPr>
        <p:txBody>
          <a:bodyPr wrap="square" rtlCol="0">
            <a:spAutoFit/>
          </a:bodyPr>
          <a:lstStyle/>
          <a:p>
            <a:pPr algn="just"/>
            <a:r>
              <a:rPr lang="es-ES" b="1" dirty="0">
                <a:solidFill>
                  <a:srgbClr val="002060"/>
                </a:solidFill>
              </a:rPr>
              <a:t>Hoy en día, Esmirna es la tercera ciudad más grande de Turquía y es conocida con los sobrenombres de «İzmir occidental» o «La perla del Egeo». Es considerada como la ciudad más occidentalizada y moderna de </a:t>
            </a:r>
            <a:r>
              <a:rPr lang="es-ES" b="1" dirty="0" smtClean="0">
                <a:solidFill>
                  <a:srgbClr val="002060"/>
                </a:solidFill>
              </a:rPr>
              <a:t>Turquía.</a:t>
            </a:r>
          </a:p>
          <a:p>
            <a:pPr algn="just"/>
            <a:endParaRPr lang="es-ES" b="1" dirty="0">
              <a:solidFill>
                <a:srgbClr val="002060"/>
              </a:solidFill>
            </a:endParaRPr>
          </a:p>
          <a:p>
            <a:pPr algn="just"/>
            <a:r>
              <a:rPr lang="es-ES" b="1" dirty="0" smtClean="0">
                <a:solidFill>
                  <a:srgbClr val="002060"/>
                </a:solidFill>
              </a:rPr>
              <a:t>Con </a:t>
            </a:r>
            <a:r>
              <a:rPr lang="es-ES" b="1" dirty="0">
                <a:solidFill>
                  <a:srgbClr val="002060"/>
                </a:solidFill>
              </a:rPr>
              <a:t>la excepción del ágora, el teatro y algunas secciones del acueducto romano, poco queda de la ciudad antigua. </a:t>
            </a:r>
            <a:endParaRPr lang="es-ES" b="1" dirty="0" smtClean="0">
              <a:solidFill>
                <a:srgbClr val="002060"/>
              </a:solidFill>
            </a:endParaRPr>
          </a:p>
          <a:p>
            <a:pPr algn="just"/>
            <a:endParaRPr lang="es-ES" b="1" dirty="0">
              <a:solidFill>
                <a:srgbClr val="002060"/>
              </a:solidFill>
            </a:endParaRPr>
          </a:p>
          <a:p>
            <a:pPr algn="just"/>
            <a:r>
              <a:rPr lang="es-ES" b="1" dirty="0">
                <a:solidFill>
                  <a:srgbClr val="002060"/>
                </a:solidFill>
              </a:rPr>
              <a:t>La mayoría de los cristianos de Esmirna mantienen doble nacionalidad, la turca y la del país europeo de origen. La catedral de San Juan es uno de los centros cristianos más importantes de la ciudad en la actualidad</a:t>
            </a:r>
            <a:r>
              <a:rPr lang="es-ES" b="1" dirty="0" smtClean="0">
                <a:solidFill>
                  <a:srgbClr val="002060"/>
                </a:solidFill>
              </a:rPr>
              <a:t>.</a:t>
            </a:r>
          </a:p>
          <a:p>
            <a:pPr algn="just"/>
            <a:endParaRPr lang="es-ES" b="1" dirty="0">
              <a:solidFill>
                <a:srgbClr val="002060"/>
              </a:solidFill>
            </a:endParaRPr>
          </a:p>
          <a:p>
            <a:pPr algn="just"/>
            <a:r>
              <a:rPr lang="es-ES" b="1" dirty="0">
                <a:solidFill>
                  <a:srgbClr val="002060"/>
                </a:solidFill>
              </a:rPr>
              <a:t>Uno de los personajes más conocidos de Esmirna es el poeta griego Homero.</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600405" y="1828799"/>
            <a:ext cx="2131220" cy="1704976"/>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257731" y="3779316"/>
            <a:ext cx="2342674" cy="1554684"/>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048875" y="4751590"/>
            <a:ext cx="1682749" cy="1720648"/>
          </a:xfrm>
          <a:prstGeom prst="rect">
            <a:avLst/>
          </a:prstGeom>
        </p:spPr>
      </p:pic>
    </p:spTree>
    <p:extLst>
      <p:ext uri="{BB962C8B-B14F-4D97-AF65-F5344CB8AC3E}">
        <p14:creationId xmlns:p14="http://schemas.microsoft.com/office/powerpoint/2010/main" xmlns="" val="41038939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PÉRGAMO</a:t>
            </a:r>
            <a:endParaRPr lang="es-ES" b="1" dirty="0">
              <a:solidFill>
                <a:schemeClr val="accent3">
                  <a:lumMod val="60000"/>
                  <a:lumOff val="40000"/>
                </a:schemeClr>
              </a:solidFill>
            </a:endParaRPr>
          </a:p>
        </p:txBody>
      </p:sp>
      <p:sp>
        <p:nvSpPr>
          <p:cNvPr id="5" name="CuadroTexto 4"/>
          <p:cNvSpPr txBox="1"/>
          <p:nvPr/>
        </p:nvSpPr>
        <p:spPr>
          <a:xfrm>
            <a:off x="4914900" y="1952625"/>
            <a:ext cx="6400800" cy="4801314"/>
          </a:xfrm>
          <a:prstGeom prst="rect">
            <a:avLst/>
          </a:prstGeom>
          <a:noFill/>
        </p:spPr>
        <p:txBody>
          <a:bodyPr wrap="square" rtlCol="0">
            <a:spAutoFit/>
          </a:bodyPr>
          <a:lstStyle/>
          <a:p>
            <a:pPr algn="just"/>
            <a:r>
              <a:rPr lang="es-ES" b="1" dirty="0">
                <a:solidFill>
                  <a:srgbClr val="003300"/>
                </a:solidFill>
              </a:rPr>
              <a:t>La antigua ciudad griega de Pérgamo se hallaba situada en el noroeste de Asia Menor (actual Turquía), a 30 km de la costa del mar Egeo y frente a la isla de Lesbos, en la región llamada Eólida. </a:t>
            </a:r>
            <a:endParaRPr lang="es-ES" b="1" dirty="0" smtClean="0">
              <a:solidFill>
                <a:srgbClr val="003300"/>
              </a:solidFill>
            </a:endParaRPr>
          </a:p>
          <a:p>
            <a:pPr algn="just"/>
            <a:endParaRPr lang="es-ES" b="1" dirty="0">
              <a:solidFill>
                <a:srgbClr val="003300"/>
              </a:solidFill>
            </a:endParaRPr>
          </a:p>
          <a:p>
            <a:pPr algn="just"/>
            <a:r>
              <a:rPr lang="es-ES" b="1" dirty="0" smtClean="0">
                <a:solidFill>
                  <a:srgbClr val="003300"/>
                </a:solidFill>
              </a:rPr>
              <a:t>Sus </a:t>
            </a:r>
            <a:r>
              <a:rPr lang="es-ES" b="1" dirty="0">
                <a:solidFill>
                  <a:srgbClr val="003300"/>
                </a:solidFill>
              </a:rPr>
              <a:t>ruinas rodean a la actual ciudad de Bergama, construida sobre los cimientos de lo que fue la parte baja de Pérgamo</a:t>
            </a:r>
            <a:r>
              <a:rPr lang="es-ES" b="1" dirty="0" smtClean="0">
                <a:solidFill>
                  <a:srgbClr val="003300"/>
                </a:solidFill>
              </a:rPr>
              <a:t>.</a:t>
            </a:r>
          </a:p>
          <a:p>
            <a:pPr algn="just"/>
            <a:endParaRPr lang="es-ES" b="1" dirty="0">
              <a:solidFill>
                <a:srgbClr val="003300"/>
              </a:solidFill>
            </a:endParaRPr>
          </a:p>
          <a:p>
            <a:pPr algn="just"/>
            <a:r>
              <a:rPr lang="es-ES" b="1" dirty="0">
                <a:solidFill>
                  <a:srgbClr val="003300"/>
                </a:solidFill>
              </a:rPr>
              <a:t>La leyenda dice que la ciudad de Pérgamo fue fundada por Pérgamos, hijo de Neoptólemo y Andrómaca, todos ellos personajes de la guerra de Troya. En el año 560 a. C. la ciudad pertenecía a Creso, rey de Lidia, y tiempo después pasó a depender de Ciro II de Persia. </a:t>
            </a:r>
            <a:endParaRPr lang="es-ES" b="1" dirty="0" smtClean="0">
              <a:solidFill>
                <a:srgbClr val="003300"/>
              </a:solidFill>
            </a:endParaRPr>
          </a:p>
          <a:p>
            <a:pPr algn="just"/>
            <a:r>
              <a:rPr lang="es-ES" b="1" dirty="0" smtClean="0">
                <a:solidFill>
                  <a:srgbClr val="003300"/>
                </a:solidFill>
              </a:rPr>
              <a:t>Cuando </a:t>
            </a:r>
            <a:r>
              <a:rPr lang="es-ES" b="1" dirty="0">
                <a:solidFill>
                  <a:srgbClr val="003300"/>
                </a:solidFill>
              </a:rPr>
              <a:t>Alejandro Magno venció a Darío III, rey de los persas, y dominó toda el Asia Menor, puso como gobernadora de Pérgamo a Barsine.</a:t>
            </a:r>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8137" y="2814637"/>
            <a:ext cx="4286901" cy="2852738"/>
          </a:xfrm>
          <a:prstGeom prst="rect">
            <a:avLst/>
          </a:prstGeom>
        </p:spPr>
      </p:pic>
    </p:spTree>
    <p:extLst>
      <p:ext uri="{BB962C8B-B14F-4D97-AF65-F5344CB8AC3E}">
        <p14:creationId xmlns:p14="http://schemas.microsoft.com/office/powerpoint/2010/main" xmlns="" val="19053205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PÉRGAMO</a:t>
            </a:r>
            <a:endParaRPr lang="es-ES" b="1" dirty="0">
              <a:solidFill>
                <a:schemeClr val="accent3">
                  <a:lumMod val="60000"/>
                  <a:lumOff val="40000"/>
                </a:schemeClr>
              </a:solidFill>
            </a:endParaRPr>
          </a:p>
        </p:txBody>
      </p:sp>
      <p:sp>
        <p:nvSpPr>
          <p:cNvPr id="5" name="CuadroTexto 4"/>
          <p:cNvSpPr txBox="1"/>
          <p:nvPr/>
        </p:nvSpPr>
        <p:spPr>
          <a:xfrm>
            <a:off x="4819650" y="1724025"/>
            <a:ext cx="6972300" cy="5355312"/>
          </a:xfrm>
          <a:prstGeom prst="rect">
            <a:avLst/>
          </a:prstGeom>
          <a:noFill/>
        </p:spPr>
        <p:txBody>
          <a:bodyPr wrap="square" rtlCol="0">
            <a:spAutoFit/>
          </a:bodyPr>
          <a:lstStyle/>
          <a:p>
            <a:pPr algn="just"/>
            <a:r>
              <a:rPr lang="es-ES" b="1" dirty="0">
                <a:solidFill>
                  <a:srgbClr val="003300"/>
                </a:solidFill>
              </a:rPr>
              <a:t>En el año 88 a.C., Mitrídates VI hizo de Pérgamo el cuartel general de su primera guerra contra Roma, en la que fue derrotado. Al final de la guerra, los romanos victoriosos privaron a Pérgamo de todos sus beneficios y de su condición de ciudad libre.</a:t>
            </a:r>
          </a:p>
          <a:p>
            <a:pPr algn="just"/>
            <a:r>
              <a:rPr lang="es-ES" b="1" dirty="0">
                <a:solidFill>
                  <a:srgbClr val="003300"/>
                </a:solidFill>
              </a:rPr>
              <a:t>Pérgamo seguía siendo una ciudad famosa y los lujos notables de Lúculo incluían mercancías importadas de la ciudad, que seguía siendo la sede de la asamblea regional. Bajo Augusto, el primer culto imperial, un neocorato, que se estableció en la provincia de Asia fue en Pérgamo. Plinio el Viejo se refiere a la ciudad como la más importante de la provincia y la aristocracia local siguió alcanzando los más altos círculos de poder en el siglo I d. C., como Aulus Julius Quadratus que fue cónsul en el 94 y en el 105.</a:t>
            </a:r>
          </a:p>
          <a:p>
            <a:pPr algn="just"/>
            <a:r>
              <a:rPr lang="es-ES" b="1" dirty="0">
                <a:solidFill>
                  <a:srgbClr val="003300"/>
                </a:solidFill>
              </a:rPr>
              <a:t>Pérgamo era la capital de la provincia romana de Asia, por lo tanto, tenía una gran importancia desde el punto de vista administrativo. Algunos de sus reyes tuvieron la gran ambición de convertir a Pérgamo en una ciudad de la categoría de Atenas, y en gran medida lo consiguieron.</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3827" y="2343150"/>
            <a:ext cx="4265730" cy="3895724"/>
          </a:xfrm>
          <a:prstGeom prst="rect">
            <a:avLst/>
          </a:prstGeom>
        </p:spPr>
      </p:pic>
    </p:spTree>
    <p:extLst>
      <p:ext uri="{BB962C8B-B14F-4D97-AF65-F5344CB8AC3E}">
        <p14:creationId xmlns:p14="http://schemas.microsoft.com/office/powerpoint/2010/main" xmlns="" val="27676335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PÉRGAMO</a:t>
            </a:r>
            <a:endParaRPr lang="es-ES" b="1" dirty="0">
              <a:solidFill>
                <a:schemeClr val="accent3">
                  <a:lumMod val="60000"/>
                  <a:lumOff val="40000"/>
                </a:schemeClr>
              </a:solidFill>
            </a:endParaRPr>
          </a:p>
        </p:txBody>
      </p:sp>
      <p:sp>
        <p:nvSpPr>
          <p:cNvPr id="5" name="CuadroTexto 4"/>
          <p:cNvSpPr txBox="1"/>
          <p:nvPr/>
        </p:nvSpPr>
        <p:spPr>
          <a:xfrm>
            <a:off x="4838700" y="1952625"/>
            <a:ext cx="7010400" cy="4801314"/>
          </a:xfrm>
          <a:prstGeom prst="rect">
            <a:avLst/>
          </a:prstGeom>
          <a:noFill/>
        </p:spPr>
        <p:txBody>
          <a:bodyPr wrap="square" rtlCol="0">
            <a:spAutoFit/>
          </a:bodyPr>
          <a:lstStyle/>
          <a:p>
            <a:pPr algn="just"/>
            <a:r>
              <a:rPr lang="es-ES" b="1" dirty="0">
                <a:solidFill>
                  <a:srgbClr val="003300"/>
                </a:solidFill>
              </a:rPr>
              <a:t>Entre sus muchos edificios sobresalía su gran biblioteca, que competía en importancia con la de Alejandría. Se decía que contaba con más de 200.000 rollos de pergamino. </a:t>
            </a:r>
            <a:r>
              <a:rPr lang="es-ES" b="1" dirty="0" smtClean="0">
                <a:solidFill>
                  <a:srgbClr val="003300"/>
                </a:solidFill>
              </a:rPr>
              <a:t>Allí se </a:t>
            </a:r>
            <a:r>
              <a:rPr lang="es-ES" b="1" dirty="0">
                <a:solidFill>
                  <a:srgbClr val="003300"/>
                </a:solidFill>
              </a:rPr>
              <a:t>perfeccionó el proceso de preparar las pieles de cabras y ovejas para poder ser usadas en la producción de libros, sustituyendo de ese modo al </a:t>
            </a:r>
            <a:r>
              <a:rPr lang="es-ES" b="1" dirty="0" smtClean="0">
                <a:solidFill>
                  <a:srgbClr val="003300"/>
                </a:solidFill>
              </a:rPr>
              <a:t>papiro. </a:t>
            </a:r>
          </a:p>
          <a:p>
            <a:pPr algn="just"/>
            <a:endParaRPr lang="es-ES" b="1" dirty="0">
              <a:solidFill>
                <a:srgbClr val="003300"/>
              </a:solidFill>
            </a:endParaRPr>
          </a:p>
          <a:p>
            <a:pPr algn="just"/>
            <a:r>
              <a:rPr lang="es-ES" b="1" dirty="0">
                <a:solidFill>
                  <a:srgbClr val="003300"/>
                </a:solidFill>
              </a:rPr>
              <a:t>Otro imponente edificio era el gran altar de Zeus, con una superficie aproximada de 36 por 34 metros, fue erigido por Eumenes II, y se caracteriza por sus enormes escalinatas, sólidas columnas y un friso que representa la lucha entre los gigantes y los dioses de la mitología griega. Una parte de este altar fue reconstruido y enviado a Alemania. Actualmente se puede ver en el Museo de Pérgamo en Berlín.</a:t>
            </a:r>
          </a:p>
          <a:p>
            <a:pPr algn="just"/>
            <a:r>
              <a:rPr lang="es-ES" b="1" dirty="0">
                <a:solidFill>
                  <a:srgbClr val="003300"/>
                </a:solidFill>
              </a:rPr>
              <a:t>Pérgamo era centro del culto al emperador y en época tan temprana como el año 29 a.C. ya contaba con un templo dedicado a Roma y a Augusto.</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1062" y="2233612"/>
            <a:ext cx="2943225" cy="1552575"/>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2900" y="4149700"/>
            <a:ext cx="4238625" cy="2351112"/>
          </a:xfrm>
          <a:prstGeom prst="rect">
            <a:avLst/>
          </a:prstGeom>
        </p:spPr>
      </p:pic>
    </p:spTree>
    <p:extLst>
      <p:ext uri="{BB962C8B-B14F-4D97-AF65-F5344CB8AC3E}">
        <p14:creationId xmlns:p14="http://schemas.microsoft.com/office/powerpoint/2010/main" xmlns="" val="31327046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PÉRGAMO</a:t>
            </a:r>
            <a:endParaRPr lang="es-ES" b="1" dirty="0">
              <a:solidFill>
                <a:schemeClr val="accent3">
                  <a:lumMod val="60000"/>
                  <a:lumOff val="40000"/>
                </a:schemeClr>
              </a:solidFill>
            </a:endParaRPr>
          </a:p>
        </p:txBody>
      </p:sp>
      <p:sp>
        <p:nvSpPr>
          <p:cNvPr id="5" name="CuadroTexto 4"/>
          <p:cNvSpPr txBox="1"/>
          <p:nvPr/>
        </p:nvSpPr>
        <p:spPr>
          <a:xfrm>
            <a:off x="5029200" y="2133600"/>
            <a:ext cx="6400800" cy="3970318"/>
          </a:xfrm>
          <a:prstGeom prst="rect">
            <a:avLst/>
          </a:prstGeom>
          <a:noFill/>
        </p:spPr>
        <p:txBody>
          <a:bodyPr wrap="square" rtlCol="0">
            <a:spAutoFit/>
          </a:bodyPr>
          <a:lstStyle/>
          <a:p>
            <a:pPr algn="just"/>
            <a:r>
              <a:rPr lang="es-ES" b="1" dirty="0" smtClean="0">
                <a:solidFill>
                  <a:srgbClr val="003300"/>
                </a:solidFill>
              </a:rPr>
              <a:t>En </a:t>
            </a:r>
            <a:r>
              <a:rPr lang="es-ES" b="1" dirty="0">
                <a:solidFill>
                  <a:srgbClr val="003300"/>
                </a:solidFill>
              </a:rPr>
              <a:t>el año 123, Adriano elevó la ciudad al rango de metrópolis y, por lo tanto, la elevó por encima de sus rivales locales, Éfeso y Esmirna. </a:t>
            </a:r>
            <a:endParaRPr lang="es-ES" b="1" dirty="0" smtClean="0">
              <a:solidFill>
                <a:srgbClr val="003300"/>
              </a:solidFill>
            </a:endParaRPr>
          </a:p>
          <a:p>
            <a:pPr algn="just"/>
            <a:endParaRPr lang="es-ES" b="1" dirty="0" smtClean="0">
              <a:solidFill>
                <a:srgbClr val="003300"/>
              </a:solidFill>
            </a:endParaRPr>
          </a:p>
          <a:p>
            <a:pPr algn="just"/>
            <a:r>
              <a:rPr lang="es-ES" b="1" dirty="0" smtClean="0">
                <a:solidFill>
                  <a:srgbClr val="003300"/>
                </a:solidFill>
              </a:rPr>
              <a:t>A </a:t>
            </a:r>
            <a:r>
              <a:rPr lang="es-ES" b="1" dirty="0">
                <a:solidFill>
                  <a:srgbClr val="003300"/>
                </a:solidFill>
              </a:rPr>
              <a:t>mediados del siglo II, Pérgamo era una de las mayores ciudades de la provincia, junto con estas dos, y contaba con unos 200.000 habitantes. </a:t>
            </a:r>
            <a:endParaRPr lang="es-ES" b="1" dirty="0" smtClean="0">
              <a:solidFill>
                <a:srgbClr val="003300"/>
              </a:solidFill>
            </a:endParaRPr>
          </a:p>
          <a:p>
            <a:pPr algn="just"/>
            <a:endParaRPr lang="es-ES" b="1" dirty="0">
              <a:solidFill>
                <a:srgbClr val="003300"/>
              </a:solidFill>
            </a:endParaRPr>
          </a:p>
          <a:p>
            <a:pPr algn="just"/>
            <a:r>
              <a:rPr lang="es-ES" b="1" dirty="0" smtClean="0">
                <a:solidFill>
                  <a:srgbClr val="003300"/>
                </a:solidFill>
              </a:rPr>
              <a:t>Galeno</a:t>
            </a:r>
            <a:r>
              <a:rPr lang="es-ES" b="1" dirty="0">
                <a:solidFill>
                  <a:srgbClr val="003300"/>
                </a:solidFill>
              </a:rPr>
              <a:t>, el médico más famoso de la antigüedad aparte de Hipócrates, nació en Pérgamo y recibió su formación inicial en el Asclepeion.  </a:t>
            </a:r>
            <a:endParaRPr lang="es-ES" b="1" dirty="0" smtClean="0">
              <a:solidFill>
                <a:srgbClr val="003300"/>
              </a:solidFill>
            </a:endParaRPr>
          </a:p>
          <a:p>
            <a:pPr algn="just"/>
            <a:endParaRPr lang="es-ES" b="1" dirty="0">
              <a:solidFill>
                <a:srgbClr val="003300"/>
              </a:solidFill>
            </a:endParaRPr>
          </a:p>
          <a:p>
            <a:pPr algn="just"/>
            <a:r>
              <a:rPr lang="es-ES" b="1" dirty="0" smtClean="0">
                <a:solidFill>
                  <a:srgbClr val="003300"/>
                </a:solidFill>
              </a:rPr>
              <a:t>La </a:t>
            </a:r>
            <a:r>
              <a:rPr lang="es-ES" b="1" dirty="0">
                <a:solidFill>
                  <a:srgbClr val="003300"/>
                </a:solidFill>
              </a:rPr>
              <a:t>ciudad sufrió graves daños en un terremoto en 262 y fue saqueada por los godos poco después. </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8687" y="1852612"/>
            <a:ext cx="3170446" cy="2109788"/>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709047" y="4271962"/>
            <a:ext cx="1933575" cy="2371725"/>
          </a:xfrm>
          <a:prstGeom prst="rect">
            <a:avLst/>
          </a:prstGeom>
        </p:spPr>
      </p:pic>
    </p:spTree>
    <p:extLst>
      <p:ext uri="{BB962C8B-B14F-4D97-AF65-F5344CB8AC3E}">
        <p14:creationId xmlns:p14="http://schemas.microsoft.com/office/powerpoint/2010/main" xmlns="" val="8189804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PÉRGAMO</a:t>
            </a:r>
            <a:endParaRPr lang="es-ES" b="1" dirty="0">
              <a:solidFill>
                <a:schemeClr val="accent3">
                  <a:lumMod val="60000"/>
                  <a:lumOff val="40000"/>
                </a:schemeClr>
              </a:solidFill>
            </a:endParaRPr>
          </a:p>
        </p:txBody>
      </p:sp>
      <p:sp>
        <p:nvSpPr>
          <p:cNvPr id="5" name="CuadroTexto 4"/>
          <p:cNvSpPr txBox="1"/>
          <p:nvPr/>
        </p:nvSpPr>
        <p:spPr>
          <a:xfrm>
            <a:off x="4914900" y="1952625"/>
            <a:ext cx="6400800" cy="4247317"/>
          </a:xfrm>
          <a:prstGeom prst="rect">
            <a:avLst/>
          </a:prstGeom>
          <a:noFill/>
        </p:spPr>
        <p:txBody>
          <a:bodyPr wrap="square" rtlCol="0">
            <a:spAutoFit/>
          </a:bodyPr>
          <a:lstStyle/>
          <a:p>
            <a:pPr algn="just"/>
            <a:r>
              <a:rPr lang="es-ES" b="1" dirty="0">
                <a:solidFill>
                  <a:srgbClr val="003300"/>
                </a:solidFill>
              </a:rPr>
              <a:t>Pérgamo era ciudad cosmopolita, de encuentro cultural del imperio romano, centro pagano de deidades antiguas, donde se encontraba la silla de Zeus, durante el periodo de la conversión al cristianismo de judíos y gentiles, la prédica de los cristianos minaba las creencias paganas de la sociedad romana, revelando que la veneración a imágenes y a dioses que no eran dioses era abominable ante su </a:t>
            </a:r>
            <a:endParaRPr lang="es-ES" b="1" dirty="0" smtClean="0">
              <a:solidFill>
                <a:srgbClr val="003300"/>
              </a:solidFill>
            </a:endParaRPr>
          </a:p>
          <a:p>
            <a:pPr algn="just"/>
            <a:endParaRPr lang="es-ES" b="1" dirty="0">
              <a:solidFill>
                <a:srgbClr val="003300"/>
              </a:solidFill>
            </a:endParaRPr>
          </a:p>
          <a:p>
            <a:pPr algn="just"/>
            <a:r>
              <a:rPr lang="es-ES" b="1" dirty="0" smtClean="0">
                <a:solidFill>
                  <a:srgbClr val="003300"/>
                </a:solidFill>
              </a:rPr>
              <a:t>El  </a:t>
            </a:r>
            <a:r>
              <a:rPr lang="es-ES" b="1" dirty="0">
                <a:solidFill>
                  <a:srgbClr val="003300"/>
                </a:solidFill>
              </a:rPr>
              <a:t>Apocalipsis menciona a Pérgamo, donde está la iglesia herética que tiene la doctrina de Balaam y la enseñanza de los nicolaitas</a:t>
            </a:r>
            <a:r>
              <a:rPr lang="es-ES" b="1" dirty="0" smtClean="0">
                <a:solidFill>
                  <a:srgbClr val="003300"/>
                </a:solidFill>
              </a:rPr>
              <a:t>.</a:t>
            </a:r>
          </a:p>
          <a:p>
            <a:pPr algn="just"/>
            <a:endParaRPr lang="es-ES" b="1" dirty="0">
              <a:solidFill>
                <a:srgbClr val="003300"/>
              </a:solidFill>
            </a:endParaRPr>
          </a:p>
          <a:p>
            <a:pPr algn="just"/>
            <a:r>
              <a:rPr lang="es-ES" b="1" dirty="0">
                <a:solidFill>
                  <a:srgbClr val="003300"/>
                </a:solidFill>
              </a:rPr>
              <a:t>En cuanto a la iglesia cristiana es probable que fuera fruto del trabajo de Pablo y de sus colaboradores mientras estuvo en Éfeso durante su tercer viaje misionero </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95387" y="2066924"/>
            <a:ext cx="2881313" cy="4236309"/>
          </a:xfrm>
          <a:prstGeom prst="rect">
            <a:avLst/>
          </a:prstGeom>
        </p:spPr>
      </p:pic>
    </p:spTree>
    <p:extLst>
      <p:ext uri="{BB962C8B-B14F-4D97-AF65-F5344CB8AC3E}">
        <p14:creationId xmlns:p14="http://schemas.microsoft.com/office/powerpoint/2010/main" xmlns="" val="20718756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PÉRGAMO</a:t>
            </a:r>
            <a:endParaRPr lang="es-ES" b="1" dirty="0">
              <a:solidFill>
                <a:schemeClr val="accent3">
                  <a:lumMod val="60000"/>
                  <a:lumOff val="40000"/>
                </a:schemeClr>
              </a:solidFill>
            </a:endParaRPr>
          </a:p>
        </p:txBody>
      </p:sp>
      <p:sp>
        <p:nvSpPr>
          <p:cNvPr id="5" name="CuadroTexto 4"/>
          <p:cNvSpPr txBox="1"/>
          <p:nvPr/>
        </p:nvSpPr>
        <p:spPr>
          <a:xfrm>
            <a:off x="628650" y="2019300"/>
            <a:ext cx="10706100" cy="1477328"/>
          </a:xfrm>
          <a:prstGeom prst="rect">
            <a:avLst/>
          </a:prstGeom>
          <a:noFill/>
        </p:spPr>
        <p:txBody>
          <a:bodyPr wrap="square" rtlCol="0">
            <a:spAutoFit/>
          </a:bodyPr>
          <a:lstStyle/>
          <a:p>
            <a:pPr algn="just"/>
            <a:r>
              <a:rPr lang="es-ES" b="1" dirty="0">
                <a:solidFill>
                  <a:srgbClr val="003300"/>
                </a:solidFill>
              </a:rPr>
              <a:t>En 2014, la Unesco designó a Pérgamo como Patrimonio de la Humanidad</a:t>
            </a:r>
            <a:r>
              <a:rPr lang="es-ES" b="1" dirty="0" smtClean="0">
                <a:solidFill>
                  <a:srgbClr val="003300"/>
                </a:solidFill>
              </a:rPr>
              <a:t>.</a:t>
            </a:r>
          </a:p>
          <a:p>
            <a:pPr algn="just"/>
            <a:endParaRPr lang="es-ES" b="1" dirty="0">
              <a:solidFill>
                <a:srgbClr val="003300"/>
              </a:solidFill>
            </a:endParaRPr>
          </a:p>
          <a:p>
            <a:pPr algn="just"/>
            <a:r>
              <a:rPr lang="es-ES" b="1" dirty="0">
                <a:solidFill>
                  <a:srgbClr val="003300"/>
                </a:solidFill>
              </a:rPr>
              <a:t>Los restos de la antigua ciudad griega de Pérgamo, que se encuentran junto a la moderna ciudad de Bergama, forman uno de los conjuntos arqueológicos más importantes que se pueden visitar en un viaje por Turquía.</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33724" y="3496628"/>
            <a:ext cx="5267325" cy="2949702"/>
          </a:xfrm>
          <a:prstGeom prst="rect">
            <a:avLst/>
          </a:prstGeom>
        </p:spPr>
      </p:pic>
    </p:spTree>
    <p:extLst>
      <p:ext uri="{BB962C8B-B14F-4D97-AF65-F5344CB8AC3E}">
        <p14:creationId xmlns:p14="http://schemas.microsoft.com/office/powerpoint/2010/main" xmlns="" val="37287641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TIATIRA</a:t>
            </a:r>
            <a:endParaRPr lang="es-ES" b="1" dirty="0">
              <a:solidFill>
                <a:schemeClr val="accent3">
                  <a:lumMod val="60000"/>
                  <a:lumOff val="40000"/>
                </a:schemeClr>
              </a:solidFill>
            </a:endParaRPr>
          </a:p>
        </p:txBody>
      </p:sp>
      <p:sp>
        <p:nvSpPr>
          <p:cNvPr id="5" name="CuadroTexto 4"/>
          <p:cNvSpPr txBox="1"/>
          <p:nvPr/>
        </p:nvSpPr>
        <p:spPr>
          <a:xfrm>
            <a:off x="400050" y="1809750"/>
            <a:ext cx="6400800" cy="4801314"/>
          </a:xfrm>
          <a:prstGeom prst="rect">
            <a:avLst/>
          </a:prstGeom>
          <a:noFill/>
        </p:spPr>
        <p:txBody>
          <a:bodyPr wrap="square" rtlCol="0">
            <a:spAutoFit/>
          </a:bodyPr>
          <a:lstStyle/>
          <a:p>
            <a:pPr algn="just"/>
            <a:r>
              <a:rPr lang="es-ES" b="1" dirty="0">
                <a:solidFill>
                  <a:srgbClr val="663300"/>
                </a:solidFill>
              </a:rPr>
              <a:t>Tiatira fue una antigua ciudad lidia, sobre el río Lico, pero tan cerca de Misia que algunos autores antiguos se referían a ella como «el extremo de Misia» Se sabe que fue ciudad santa de Tirimnos, dios solar de los lidios, generalmente representado como un dios jinete. </a:t>
            </a:r>
            <a:endParaRPr lang="es-ES" b="1" dirty="0" smtClean="0">
              <a:solidFill>
                <a:srgbClr val="663300"/>
              </a:solidFill>
            </a:endParaRPr>
          </a:p>
          <a:p>
            <a:pPr algn="just"/>
            <a:endParaRPr lang="es-ES" b="1" dirty="0">
              <a:solidFill>
                <a:srgbClr val="663300"/>
              </a:solidFill>
            </a:endParaRPr>
          </a:p>
          <a:p>
            <a:pPr algn="just"/>
            <a:r>
              <a:rPr lang="es-ES" b="1" dirty="0">
                <a:solidFill>
                  <a:srgbClr val="663300"/>
                </a:solidFill>
              </a:rPr>
              <a:t>Parte de la leyenda de Tiatira habla de la existencia de un templo dedicado a una deidad llamada Sambate, donde una profetisa daba sus oráculos</a:t>
            </a:r>
            <a:r>
              <a:rPr lang="es-ES" b="1" dirty="0" smtClean="0">
                <a:solidFill>
                  <a:srgbClr val="663300"/>
                </a:solidFill>
              </a:rPr>
              <a:t>.</a:t>
            </a:r>
          </a:p>
          <a:p>
            <a:pPr algn="just"/>
            <a:endParaRPr lang="es-ES" b="1" dirty="0">
              <a:solidFill>
                <a:srgbClr val="663300"/>
              </a:solidFill>
            </a:endParaRPr>
          </a:p>
          <a:p>
            <a:pPr algn="just"/>
            <a:r>
              <a:rPr lang="es-ES" b="1" dirty="0">
                <a:solidFill>
                  <a:srgbClr val="663300"/>
                </a:solidFill>
              </a:rPr>
              <a:t>Durante la época helenística, en el 290 la ciudad fue fundada de nuevo por Seleuco Nicator, que al colonizarla con población griega la convertiría en uno de los núcleos helenísticos del Asia Menor occidental. Según Esteban de Bizancio, llamó a esta ciudad "thuateira", que significa hija</a:t>
            </a:r>
            <a:r>
              <a:rPr lang="es-ES" b="1" dirty="0" smtClean="0">
                <a:solidFill>
                  <a:srgbClr val="663300"/>
                </a:solidFill>
              </a:rPr>
              <a:t>.</a:t>
            </a:r>
          </a:p>
          <a:p>
            <a:pPr algn="just"/>
            <a:endParaRPr lang="es-ES" b="1" dirty="0">
              <a:solidFill>
                <a:srgbClr val="663300"/>
              </a:solidFill>
            </a:endParaRPr>
          </a:p>
          <a:p>
            <a:pPr algn="just"/>
            <a:r>
              <a:rPr lang="es-ES" b="1" dirty="0" smtClean="0">
                <a:solidFill>
                  <a:srgbClr val="663300"/>
                </a:solidFill>
              </a:rPr>
              <a:t> </a:t>
            </a:r>
            <a:r>
              <a:rPr lang="es-ES" b="1" dirty="0">
                <a:solidFill>
                  <a:srgbClr val="663300"/>
                </a:solidFill>
              </a:rPr>
              <a:t>Nunca fue una metrópoli como Éfeso, Esmirna o Pérgamo.</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53492" y="2584570"/>
            <a:ext cx="5080635" cy="3629025"/>
          </a:xfrm>
          <a:prstGeom prst="rect">
            <a:avLst/>
          </a:prstGeom>
        </p:spPr>
      </p:pic>
    </p:spTree>
    <p:extLst>
      <p:ext uri="{BB962C8B-B14F-4D97-AF65-F5344CB8AC3E}">
        <p14:creationId xmlns:p14="http://schemas.microsoft.com/office/powerpoint/2010/main" xmlns="" val="13545850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ASIA MENOR EN LA ÉPOCA DEL APOCALIPSIS</a:t>
            </a:r>
            <a:endParaRPr lang="es-ES" b="1" dirty="0">
              <a:solidFill>
                <a:schemeClr val="accent3">
                  <a:lumMod val="60000"/>
                  <a:lumOff val="40000"/>
                </a:schemeClr>
              </a:solidFill>
            </a:endParaRPr>
          </a:p>
        </p:txBody>
      </p:sp>
      <p:sp>
        <p:nvSpPr>
          <p:cNvPr id="5" name="CuadroTexto 4"/>
          <p:cNvSpPr txBox="1"/>
          <p:nvPr/>
        </p:nvSpPr>
        <p:spPr>
          <a:xfrm>
            <a:off x="4914900" y="1952625"/>
            <a:ext cx="6400800" cy="5570756"/>
          </a:xfrm>
          <a:prstGeom prst="rect">
            <a:avLst/>
          </a:prstGeom>
          <a:noFill/>
        </p:spPr>
        <p:txBody>
          <a:bodyPr wrap="square" rtlCol="0">
            <a:spAutoFit/>
          </a:bodyPr>
          <a:lstStyle/>
          <a:p>
            <a:r>
              <a:rPr lang="es-ES" sz="2400" b="1" dirty="0" smtClean="0">
                <a:solidFill>
                  <a:srgbClr val="FF0000"/>
                </a:solidFill>
              </a:rPr>
              <a:t>ECONOMÍA</a:t>
            </a:r>
          </a:p>
          <a:p>
            <a:endParaRPr lang="es-ES" sz="2400" b="1" dirty="0">
              <a:solidFill>
                <a:srgbClr val="FF0000"/>
              </a:solidFill>
            </a:endParaRPr>
          </a:p>
          <a:p>
            <a:pPr algn="just"/>
            <a:r>
              <a:rPr lang="es-ES" sz="2400" b="1" dirty="0" smtClean="0">
                <a:solidFill>
                  <a:schemeClr val="tx2"/>
                </a:solidFill>
              </a:rPr>
              <a:t>Para sostener el Imperio eran necesarios muchos impuestos, los que pagaban más proporcionalmente eran los pobres. El que no pagaba era vendido como esclavo.</a:t>
            </a:r>
          </a:p>
          <a:p>
            <a:pPr algn="just"/>
            <a:r>
              <a:rPr lang="es-ES" sz="2400" b="1" dirty="0" smtClean="0">
                <a:solidFill>
                  <a:schemeClr val="tx2"/>
                </a:solidFill>
              </a:rPr>
              <a:t>De la mejora de la Economía solamente se beneficiaban las clases altas. La mayor parte de la población tenía bajos ingresos o vivía en la pobreza.</a:t>
            </a:r>
          </a:p>
          <a:p>
            <a:pPr algn="just"/>
            <a:r>
              <a:rPr lang="es-ES" sz="2400" b="1" dirty="0" smtClean="0">
                <a:solidFill>
                  <a:schemeClr val="tx2"/>
                </a:solidFill>
              </a:rPr>
              <a:t>En esta época hubo varias hambrunas.</a:t>
            </a:r>
          </a:p>
          <a:p>
            <a:pPr algn="just"/>
            <a:r>
              <a:rPr lang="es-ES" sz="2400" b="1" dirty="0" smtClean="0">
                <a:solidFill>
                  <a:schemeClr val="tx2"/>
                </a:solidFill>
              </a:rPr>
              <a:t>No había un sistema de asistencia a los necesitados</a:t>
            </a:r>
          </a:p>
          <a:p>
            <a:endParaRPr lang="es-ES" sz="2400" b="1" dirty="0">
              <a:solidFill>
                <a:srgbClr val="FF0000"/>
              </a:solidFill>
            </a:endParaRPr>
          </a:p>
          <a:p>
            <a:endParaRPr lang="es-ES" sz="2000" b="1" dirty="0">
              <a:solidFill>
                <a:schemeClr val="tx2"/>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5312" y="2905125"/>
            <a:ext cx="3828869" cy="3428999"/>
          </a:xfrm>
          <a:prstGeom prst="rect">
            <a:avLst/>
          </a:prstGeom>
        </p:spPr>
      </p:pic>
    </p:spTree>
    <p:extLst>
      <p:ext uri="{BB962C8B-B14F-4D97-AF65-F5344CB8AC3E}">
        <p14:creationId xmlns:p14="http://schemas.microsoft.com/office/powerpoint/2010/main" xmlns="" val="12715452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TIATIRA</a:t>
            </a:r>
            <a:endParaRPr lang="es-ES" b="1" dirty="0">
              <a:solidFill>
                <a:schemeClr val="accent3">
                  <a:lumMod val="60000"/>
                  <a:lumOff val="40000"/>
                </a:schemeClr>
              </a:solidFill>
            </a:endParaRPr>
          </a:p>
        </p:txBody>
      </p:sp>
      <p:sp>
        <p:nvSpPr>
          <p:cNvPr id="5" name="CuadroTexto 4"/>
          <p:cNvSpPr txBox="1"/>
          <p:nvPr/>
        </p:nvSpPr>
        <p:spPr>
          <a:xfrm>
            <a:off x="644458" y="2263910"/>
            <a:ext cx="6400800" cy="3970318"/>
          </a:xfrm>
          <a:prstGeom prst="rect">
            <a:avLst/>
          </a:prstGeom>
          <a:noFill/>
        </p:spPr>
        <p:txBody>
          <a:bodyPr wrap="square" rtlCol="0">
            <a:spAutoFit/>
          </a:bodyPr>
          <a:lstStyle/>
          <a:p>
            <a:pPr algn="just"/>
            <a:r>
              <a:rPr lang="es-ES" b="1" dirty="0">
                <a:solidFill>
                  <a:srgbClr val="663300"/>
                </a:solidFill>
              </a:rPr>
              <a:t>En Tiatira los diversos oficios artesanos estaban organizados en gremios, siendo uno de los más importantes el de los tintoreros, conocedores del secreto de la tintura de púrpura con raíz de rubia (en vez de hacerla con crustáceos, como se hacía en otros centros productores de púrpura del mundo antiguo). Dicha </a:t>
            </a:r>
            <a:r>
              <a:rPr lang="es-ES" b="1" dirty="0" smtClean="0">
                <a:solidFill>
                  <a:srgbClr val="663300"/>
                </a:solidFill>
              </a:rPr>
              <a:t>tintura se llama "rojo </a:t>
            </a:r>
            <a:r>
              <a:rPr lang="es-ES" b="1" dirty="0">
                <a:solidFill>
                  <a:srgbClr val="663300"/>
                </a:solidFill>
              </a:rPr>
              <a:t>de Turquía</a:t>
            </a:r>
            <a:r>
              <a:rPr lang="es-ES" b="1" dirty="0" smtClean="0">
                <a:solidFill>
                  <a:srgbClr val="663300"/>
                </a:solidFill>
              </a:rPr>
              <a:t>".</a:t>
            </a:r>
          </a:p>
          <a:p>
            <a:pPr algn="just"/>
            <a:endParaRPr lang="es-ES" b="1" dirty="0">
              <a:solidFill>
                <a:srgbClr val="663300"/>
              </a:solidFill>
            </a:endParaRPr>
          </a:p>
          <a:p>
            <a:pPr algn="just"/>
            <a:r>
              <a:rPr lang="es-ES" b="1" dirty="0">
                <a:solidFill>
                  <a:srgbClr val="663300"/>
                </a:solidFill>
              </a:rPr>
              <a:t>A finales del siglo XIV, se incorporó definitivamente al imperio otomano. No obstante, la comunidad griega de la ciudad continuó siendo muy numerosa. </a:t>
            </a:r>
            <a:endParaRPr lang="es-ES" b="1" dirty="0" smtClean="0">
              <a:solidFill>
                <a:srgbClr val="663300"/>
              </a:solidFill>
            </a:endParaRPr>
          </a:p>
          <a:p>
            <a:pPr algn="just"/>
            <a:endParaRPr lang="es-ES" b="1" dirty="0">
              <a:solidFill>
                <a:srgbClr val="663300"/>
              </a:solidFill>
            </a:endParaRPr>
          </a:p>
          <a:p>
            <a:pPr algn="just"/>
            <a:r>
              <a:rPr lang="es-ES" b="1" dirty="0" smtClean="0">
                <a:solidFill>
                  <a:srgbClr val="663300"/>
                </a:solidFill>
              </a:rPr>
              <a:t>La </a:t>
            </a:r>
            <a:r>
              <a:rPr lang="es-ES" b="1" dirty="0">
                <a:solidFill>
                  <a:srgbClr val="663300"/>
                </a:solidFill>
              </a:rPr>
              <a:t>iglesia ortodoxa griega sigue teniendo un arzobispado de Tiatira que es también responsable de la iglesia en Gran Bretaña.</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527065" y="1795667"/>
            <a:ext cx="3370431" cy="2629103"/>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328460" y="4424770"/>
            <a:ext cx="3370431" cy="2120995"/>
          </a:xfrm>
          <a:prstGeom prst="rect">
            <a:avLst/>
          </a:prstGeom>
        </p:spPr>
      </p:pic>
    </p:spTree>
    <p:extLst>
      <p:ext uri="{BB962C8B-B14F-4D97-AF65-F5344CB8AC3E}">
        <p14:creationId xmlns:p14="http://schemas.microsoft.com/office/powerpoint/2010/main" xmlns="" val="35083696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TIATIRA</a:t>
            </a:r>
            <a:endParaRPr lang="es-ES" b="1" dirty="0">
              <a:solidFill>
                <a:schemeClr val="accent3">
                  <a:lumMod val="60000"/>
                  <a:lumOff val="40000"/>
                </a:schemeClr>
              </a:solidFill>
            </a:endParaRPr>
          </a:p>
        </p:txBody>
      </p:sp>
      <p:sp>
        <p:nvSpPr>
          <p:cNvPr id="5" name="CuadroTexto 4"/>
          <p:cNvSpPr txBox="1"/>
          <p:nvPr/>
        </p:nvSpPr>
        <p:spPr>
          <a:xfrm>
            <a:off x="4914900" y="1952625"/>
            <a:ext cx="6400800" cy="5016758"/>
          </a:xfrm>
          <a:prstGeom prst="rect">
            <a:avLst/>
          </a:prstGeom>
          <a:noFill/>
        </p:spPr>
        <p:txBody>
          <a:bodyPr wrap="square" rtlCol="0">
            <a:spAutoFit/>
          </a:bodyPr>
          <a:lstStyle/>
          <a:p>
            <a:pPr algn="just"/>
            <a:r>
              <a:rPr lang="es-ES" sz="2000" b="1" dirty="0">
                <a:solidFill>
                  <a:srgbClr val="663300"/>
                </a:solidFill>
              </a:rPr>
              <a:t>No se sabe cuándo llegó por primera vez el cristianismo a Tiatira ni quién lo llevó. </a:t>
            </a:r>
            <a:endParaRPr lang="es-ES" sz="2000" b="1" dirty="0" smtClean="0">
              <a:solidFill>
                <a:srgbClr val="663300"/>
              </a:solidFill>
            </a:endParaRPr>
          </a:p>
          <a:p>
            <a:pPr algn="just"/>
            <a:endParaRPr lang="es-ES" sz="2000" b="1" dirty="0">
              <a:solidFill>
                <a:srgbClr val="663300"/>
              </a:solidFill>
            </a:endParaRPr>
          </a:p>
          <a:p>
            <a:pPr algn="just"/>
            <a:r>
              <a:rPr lang="es-ES" sz="2000" b="1" dirty="0" smtClean="0">
                <a:solidFill>
                  <a:srgbClr val="663300"/>
                </a:solidFill>
              </a:rPr>
              <a:t>Tampoco </a:t>
            </a:r>
            <a:r>
              <a:rPr lang="es-ES" sz="2000" b="1" dirty="0">
                <a:solidFill>
                  <a:srgbClr val="663300"/>
                </a:solidFill>
              </a:rPr>
              <a:t>hay registro de si Pablo u otros evangelizadores visitaron la ciudad ni de si Lidia, la primera conversa de Pablo en Filipos, una vendedora de prendas teñidas de púrpura y quizá miembro del gremio de los tintoreras de Tiatira, regresó a su ciudad. </a:t>
            </a:r>
            <a:endParaRPr lang="es-ES" sz="2000" b="1" dirty="0" smtClean="0">
              <a:solidFill>
                <a:srgbClr val="663300"/>
              </a:solidFill>
            </a:endParaRPr>
          </a:p>
          <a:p>
            <a:pPr algn="just"/>
            <a:endParaRPr lang="es-ES" sz="2000" b="1" dirty="0">
              <a:solidFill>
                <a:srgbClr val="663300"/>
              </a:solidFill>
            </a:endParaRPr>
          </a:p>
          <a:p>
            <a:pPr algn="just"/>
            <a:r>
              <a:rPr lang="es-ES" sz="2000" b="1" dirty="0">
                <a:solidFill>
                  <a:srgbClr val="663300"/>
                </a:solidFill>
              </a:rPr>
              <a:t> Posiblemente el mensaje llegó </a:t>
            </a:r>
            <a:r>
              <a:rPr lang="es-ES" sz="2000" b="1" dirty="0" smtClean="0">
                <a:solidFill>
                  <a:srgbClr val="663300"/>
                </a:solidFill>
              </a:rPr>
              <a:t>durante </a:t>
            </a:r>
            <a:r>
              <a:rPr lang="es-ES" sz="2000" b="1" dirty="0">
                <a:solidFill>
                  <a:srgbClr val="663300"/>
                </a:solidFill>
              </a:rPr>
              <a:t>los dos años </a:t>
            </a:r>
            <a:r>
              <a:rPr lang="es-ES" sz="2000" b="1" dirty="0" smtClean="0">
                <a:solidFill>
                  <a:srgbClr val="663300"/>
                </a:solidFill>
              </a:rPr>
              <a:t>(53-55) </a:t>
            </a:r>
            <a:r>
              <a:rPr lang="es-ES" sz="2000" b="1" dirty="0">
                <a:solidFill>
                  <a:srgbClr val="663300"/>
                </a:solidFill>
              </a:rPr>
              <a:t>que Pablo estuvo </a:t>
            </a:r>
            <a:r>
              <a:rPr lang="es-ES" sz="2000" b="1" dirty="0" smtClean="0">
                <a:solidFill>
                  <a:srgbClr val="663300"/>
                </a:solidFill>
              </a:rPr>
              <a:t>en </a:t>
            </a:r>
            <a:r>
              <a:rPr lang="es-ES" sz="2000" b="1" dirty="0">
                <a:solidFill>
                  <a:srgbClr val="663300"/>
                </a:solidFill>
              </a:rPr>
              <a:t>Efeso</a:t>
            </a:r>
            <a:r>
              <a:rPr lang="es-ES" sz="2000" b="1" dirty="0" smtClean="0">
                <a:solidFill>
                  <a:srgbClr val="663300"/>
                </a:solidFill>
              </a:rPr>
              <a:t>.</a:t>
            </a:r>
          </a:p>
          <a:p>
            <a:pPr algn="just"/>
            <a:endParaRPr lang="es-ES" sz="2000" b="1" dirty="0">
              <a:solidFill>
                <a:srgbClr val="663300"/>
              </a:solidFill>
            </a:endParaRPr>
          </a:p>
          <a:p>
            <a:pPr algn="just"/>
            <a:r>
              <a:rPr lang="es-ES" sz="2000" b="1" dirty="0" smtClean="0">
                <a:solidFill>
                  <a:srgbClr val="663300"/>
                </a:solidFill>
              </a:rPr>
              <a:t> </a:t>
            </a:r>
            <a:r>
              <a:rPr lang="es-ES" sz="2000" b="1" dirty="0">
                <a:solidFill>
                  <a:srgbClr val="663300"/>
                </a:solidFill>
              </a:rPr>
              <a:t>Lo que sí­ se sabe es que unos cuarenta años después habí­a una congregación activa de </a:t>
            </a:r>
            <a:r>
              <a:rPr lang="es-ES" sz="2000" b="1" dirty="0" smtClean="0">
                <a:solidFill>
                  <a:srgbClr val="663300"/>
                </a:solidFill>
              </a:rPr>
              <a:t>cristianos.</a:t>
            </a:r>
            <a:endParaRPr lang="es-ES" sz="2000" b="1" dirty="0">
              <a:solidFill>
                <a:srgbClr val="663300"/>
              </a:solidFill>
            </a:endParaRPr>
          </a:p>
          <a:p>
            <a:pPr algn="just"/>
            <a:endParaRPr lang="es-ES" sz="2000" b="1" dirty="0">
              <a:solidFill>
                <a:srgbClr val="663300"/>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5848" y="2819679"/>
            <a:ext cx="4343198" cy="3282650"/>
          </a:xfrm>
          <a:prstGeom prst="rect">
            <a:avLst/>
          </a:prstGeom>
        </p:spPr>
      </p:pic>
    </p:spTree>
    <p:extLst>
      <p:ext uri="{BB962C8B-B14F-4D97-AF65-F5344CB8AC3E}">
        <p14:creationId xmlns:p14="http://schemas.microsoft.com/office/powerpoint/2010/main" xmlns="" val="18479697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TIATIRA</a:t>
            </a:r>
            <a:endParaRPr lang="es-ES" b="1" dirty="0">
              <a:solidFill>
                <a:schemeClr val="accent3">
                  <a:lumMod val="60000"/>
                  <a:lumOff val="40000"/>
                </a:schemeClr>
              </a:solidFill>
            </a:endParaRPr>
          </a:p>
        </p:txBody>
      </p:sp>
      <p:sp>
        <p:nvSpPr>
          <p:cNvPr id="5" name="CuadroTexto 4"/>
          <p:cNvSpPr txBox="1"/>
          <p:nvPr/>
        </p:nvSpPr>
        <p:spPr>
          <a:xfrm>
            <a:off x="4914900" y="1952625"/>
            <a:ext cx="6400800" cy="4524315"/>
          </a:xfrm>
          <a:prstGeom prst="rect">
            <a:avLst/>
          </a:prstGeom>
          <a:noFill/>
        </p:spPr>
        <p:txBody>
          <a:bodyPr wrap="square" rtlCol="0">
            <a:spAutoFit/>
          </a:bodyPr>
          <a:lstStyle/>
          <a:p>
            <a:pPr algn="just"/>
            <a:r>
              <a:rPr lang="es-ES" sz="2400" b="1" dirty="0">
                <a:solidFill>
                  <a:srgbClr val="663300"/>
                </a:solidFill>
              </a:rPr>
              <a:t>Tiatira es la iglesia que más serios reproches recibe en el Libro del </a:t>
            </a:r>
            <a:r>
              <a:rPr lang="es-ES" sz="2400" b="1" dirty="0" smtClean="0">
                <a:solidFill>
                  <a:srgbClr val="663300"/>
                </a:solidFill>
              </a:rPr>
              <a:t>Apocalipsis.</a:t>
            </a:r>
          </a:p>
          <a:p>
            <a:pPr algn="just"/>
            <a:endParaRPr lang="es-ES" sz="2400" b="1" dirty="0">
              <a:solidFill>
                <a:srgbClr val="663300"/>
              </a:solidFill>
            </a:endParaRPr>
          </a:p>
          <a:p>
            <a:pPr algn="just"/>
            <a:r>
              <a:rPr lang="es-ES" sz="2400" b="1" dirty="0" smtClean="0">
                <a:solidFill>
                  <a:srgbClr val="663300"/>
                </a:solidFill>
              </a:rPr>
              <a:t> </a:t>
            </a:r>
            <a:r>
              <a:rPr lang="es-ES" sz="2400" b="1" dirty="0">
                <a:solidFill>
                  <a:srgbClr val="663300"/>
                </a:solidFill>
              </a:rPr>
              <a:t>Calificada de mundana, es acusada de idolatría y libertinaje sexual. Se le reprocha que siga tolerando a Jezabel, la llamada profetisa difusora de la falsa doctrina de los nicolaítas</a:t>
            </a:r>
            <a:r>
              <a:rPr lang="es-ES" sz="2400" b="1" dirty="0" smtClean="0">
                <a:solidFill>
                  <a:srgbClr val="663300"/>
                </a:solidFill>
              </a:rPr>
              <a:t>.</a:t>
            </a:r>
          </a:p>
          <a:p>
            <a:pPr algn="just"/>
            <a:endParaRPr lang="es-ES" sz="2400" b="1" dirty="0">
              <a:solidFill>
                <a:srgbClr val="663300"/>
              </a:solidFill>
            </a:endParaRPr>
          </a:p>
          <a:p>
            <a:pPr algn="just"/>
            <a:r>
              <a:rPr lang="es-ES" sz="2400" b="1" dirty="0">
                <a:solidFill>
                  <a:srgbClr val="663300"/>
                </a:solidFill>
              </a:rPr>
              <a:t>La carta dirigida a la ciudad es la más larga de las siete. Para muchos estudiosos Tiatira representa la Iglesia de la edad oscura.</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6319" y="2582563"/>
            <a:ext cx="4404674" cy="3299254"/>
          </a:xfrm>
          <a:prstGeom prst="rect">
            <a:avLst/>
          </a:prstGeom>
        </p:spPr>
      </p:pic>
    </p:spTree>
    <p:extLst>
      <p:ext uri="{BB962C8B-B14F-4D97-AF65-F5344CB8AC3E}">
        <p14:creationId xmlns:p14="http://schemas.microsoft.com/office/powerpoint/2010/main" xmlns="" val="15105483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TIATIRA</a:t>
            </a:r>
            <a:endParaRPr lang="es-ES" b="1" dirty="0">
              <a:solidFill>
                <a:schemeClr val="accent3">
                  <a:lumMod val="60000"/>
                  <a:lumOff val="40000"/>
                </a:schemeClr>
              </a:solidFill>
            </a:endParaRPr>
          </a:p>
        </p:txBody>
      </p:sp>
      <p:sp>
        <p:nvSpPr>
          <p:cNvPr id="5" name="CuadroTexto 4"/>
          <p:cNvSpPr txBox="1"/>
          <p:nvPr/>
        </p:nvSpPr>
        <p:spPr>
          <a:xfrm>
            <a:off x="552965" y="1687354"/>
            <a:ext cx="6400800" cy="5170646"/>
          </a:xfrm>
          <a:prstGeom prst="rect">
            <a:avLst/>
          </a:prstGeom>
          <a:noFill/>
        </p:spPr>
        <p:txBody>
          <a:bodyPr wrap="square" rtlCol="0">
            <a:spAutoFit/>
          </a:bodyPr>
          <a:lstStyle/>
          <a:p>
            <a:pPr algn="just"/>
            <a:r>
              <a:rPr lang="es-ES" sz="2200" b="1" dirty="0">
                <a:solidFill>
                  <a:srgbClr val="663300"/>
                </a:solidFill>
              </a:rPr>
              <a:t>Con el paso del tiempo, sin embargo, Tiatira quedaría sepultada bajo la moderna Akhisar</a:t>
            </a:r>
            <a:r>
              <a:rPr lang="es-ES" sz="2200" b="1" dirty="0" smtClean="0">
                <a:solidFill>
                  <a:srgbClr val="663300"/>
                </a:solidFill>
              </a:rPr>
              <a:t>,(castillo blanco) </a:t>
            </a:r>
            <a:r>
              <a:rPr lang="es-ES" sz="2200" b="1" dirty="0">
                <a:solidFill>
                  <a:srgbClr val="663300"/>
                </a:solidFill>
              </a:rPr>
              <a:t>cuya principal industria es la </a:t>
            </a:r>
            <a:r>
              <a:rPr lang="es-ES" sz="2200" b="1" dirty="0" smtClean="0">
                <a:solidFill>
                  <a:srgbClr val="663300"/>
                </a:solidFill>
              </a:rPr>
              <a:t>confección de alfombras. </a:t>
            </a:r>
          </a:p>
          <a:p>
            <a:pPr algn="just"/>
            <a:endParaRPr lang="es-ES" sz="2200" b="1" dirty="0">
              <a:solidFill>
                <a:srgbClr val="663300"/>
              </a:solidFill>
            </a:endParaRPr>
          </a:p>
          <a:p>
            <a:pPr algn="just"/>
            <a:r>
              <a:rPr lang="es-ES" sz="2200" b="1" dirty="0">
                <a:solidFill>
                  <a:srgbClr val="663300"/>
                </a:solidFill>
              </a:rPr>
              <a:t>Hoy en </a:t>
            </a:r>
            <a:r>
              <a:rPr lang="es-ES" sz="2200" b="1" dirty="0" smtClean="0">
                <a:solidFill>
                  <a:srgbClr val="663300"/>
                </a:solidFill>
              </a:rPr>
              <a:t>día se </a:t>
            </a:r>
            <a:r>
              <a:rPr lang="es-ES" sz="2200" b="1" dirty="0">
                <a:solidFill>
                  <a:srgbClr val="663300"/>
                </a:solidFill>
              </a:rPr>
              <a:t>ha convertido en la primera zona productora de tabaco de Turquía y su localización en la autopista que une Izmir con Estambul, los dos principales puertos del país, está favoreciendo un creciente desarrollo industrial. </a:t>
            </a:r>
            <a:endParaRPr lang="es-ES" sz="2200" b="1" dirty="0" smtClean="0">
              <a:solidFill>
                <a:srgbClr val="663300"/>
              </a:solidFill>
            </a:endParaRPr>
          </a:p>
          <a:p>
            <a:pPr algn="just"/>
            <a:endParaRPr lang="es-ES" sz="2200" b="1" dirty="0">
              <a:solidFill>
                <a:srgbClr val="663300"/>
              </a:solidFill>
            </a:endParaRPr>
          </a:p>
          <a:p>
            <a:pPr algn="just"/>
            <a:r>
              <a:rPr lang="es-ES" sz="2200" b="1" dirty="0" smtClean="0">
                <a:solidFill>
                  <a:srgbClr val="663300"/>
                </a:solidFill>
              </a:rPr>
              <a:t>En </a:t>
            </a:r>
            <a:r>
              <a:rPr lang="es-ES" sz="2200" b="1" dirty="0">
                <a:solidFill>
                  <a:srgbClr val="663300"/>
                </a:solidFill>
              </a:rPr>
              <a:t>el mismo centro de la ciudad encontramos las escasas ruinas de una de las ciudades más conocidas de Anatolia desde la antigüedad</a:t>
            </a:r>
            <a:r>
              <a:rPr lang="es-ES" sz="2200" dirty="0"/>
              <a:t>.</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35329" y="2184055"/>
            <a:ext cx="3596331" cy="4031393"/>
          </a:xfrm>
          <a:prstGeom prst="rect">
            <a:avLst/>
          </a:prstGeom>
        </p:spPr>
      </p:pic>
    </p:spTree>
    <p:extLst>
      <p:ext uri="{BB962C8B-B14F-4D97-AF65-F5344CB8AC3E}">
        <p14:creationId xmlns:p14="http://schemas.microsoft.com/office/powerpoint/2010/main" xmlns="" val="4660538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SARDIS</a:t>
            </a:r>
            <a:endParaRPr lang="es-ES" b="1" dirty="0">
              <a:solidFill>
                <a:schemeClr val="accent3">
                  <a:lumMod val="60000"/>
                  <a:lumOff val="40000"/>
                </a:schemeClr>
              </a:solidFill>
            </a:endParaRPr>
          </a:p>
        </p:txBody>
      </p:sp>
      <p:sp>
        <p:nvSpPr>
          <p:cNvPr id="5" name="CuadroTexto 4"/>
          <p:cNvSpPr txBox="1"/>
          <p:nvPr/>
        </p:nvSpPr>
        <p:spPr>
          <a:xfrm>
            <a:off x="4914899" y="1952625"/>
            <a:ext cx="7046441" cy="4524315"/>
          </a:xfrm>
          <a:prstGeom prst="rect">
            <a:avLst/>
          </a:prstGeom>
          <a:noFill/>
        </p:spPr>
        <p:txBody>
          <a:bodyPr wrap="square" rtlCol="0">
            <a:spAutoFit/>
          </a:bodyPr>
          <a:lstStyle/>
          <a:p>
            <a:pPr algn="just"/>
            <a:r>
              <a:rPr lang="es-ES" b="1" dirty="0">
                <a:solidFill>
                  <a:srgbClr val="0070C0"/>
                </a:solidFill>
              </a:rPr>
              <a:t>El nombre Sardis deriva del griego el cual es en realidad un plural, porque se trataba de dos pueblos: uno en la meseta y otro abajo en el valle.</a:t>
            </a:r>
          </a:p>
          <a:p>
            <a:pPr algn="just"/>
            <a:endParaRPr lang="es-ES" b="1" dirty="0" smtClean="0">
              <a:solidFill>
                <a:srgbClr val="0070C0"/>
              </a:solidFill>
            </a:endParaRPr>
          </a:p>
          <a:p>
            <a:pPr algn="just"/>
            <a:r>
              <a:rPr lang="es-ES" b="1" dirty="0" smtClean="0">
                <a:solidFill>
                  <a:srgbClr val="0070C0"/>
                </a:solidFill>
              </a:rPr>
              <a:t>Había </a:t>
            </a:r>
            <a:r>
              <a:rPr lang="es-ES" b="1" dirty="0">
                <a:solidFill>
                  <a:srgbClr val="0070C0"/>
                </a:solidFill>
              </a:rPr>
              <a:t>sido la capital del reino de Lidia, siendo una de las mayores ciudades del mundo antiguo. Además, la estratégica posición que ocupaba le había convertido en una activa ciudad comercial. A lo que hay añadir las enormes cantidades de oro que se extraían del cercano río Pactolos. </a:t>
            </a:r>
            <a:endParaRPr lang="es-ES" b="1" dirty="0" smtClean="0">
              <a:solidFill>
                <a:srgbClr val="0070C0"/>
              </a:solidFill>
            </a:endParaRPr>
          </a:p>
          <a:p>
            <a:pPr algn="just"/>
            <a:endParaRPr lang="es-ES" b="1" dirty="0">
              <a:solidFill>
                <a:srgbClr val="0070C0"/>
              </a:solidFill>
            </a:endParaRPr>
          </a:p>
          <a:p>
            <a:pPr algn="just"/>
            <a:r>
              <a:rPr lang="es-ES" b="1" dirty="0" smtClean="0">
                <a:solidFill>
                  <a:srgbClr val="0070C0"/>
                </a:solidFill>
              </a:rPr>
              <a:t>La </a:t>
            </a:r>
            <a:r>
              <a:rPr lang="es-ES" b="1" dirty="0">
                <a:solidFill>
                  <a:srgbClr val="0070C0"/>
                </a:solidFill>
              </a:rPr>
              <a:t>ciudad estaba edificada sobre una colina tan pendiente que sus defensas parecían inexpugnables, sin embargo, fue capturada por Ciro el persa (549 a.C.) y por Antíoco (218 a.C.). Curiosamente en ambas ocasiones esto fue posible porque sus pobladores fueron sorprendidos por sus enemigos al estar excesivamente confiados en la resistencia de su fortaleza</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2443" y="2759687"/>
            <a:ext cx="4403124" cy="2910190"/>
          </a:xfrm>
          <a:prstGeom prst="rect">
            <a:avLst/>
          </a:prstGeom>
        </p:spPr>
      </p:pic>
    </p:spTree>
    <p:extLst>
      <p:ext uri="{BB962C8B-B14F-4D97-AF65-F5344CB8AC3E}">
        <p14:creationId xmlns:p14="http://schemas.microsoft.com/office/powerpoint/2010/main" xmlns="" val="35391904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SARDIS</a:t>
            </a:r>
            <a:endParaRPr lang="es-ES" b="1" dirty="0">
              <a:solidFill>
                <a:schemeClr val="accent3">
                  <a:lumMod val="60000"/>
                  <a:lumOff val="40000"/>
                </a:schemeClr>
              </a:solidFill>
            </a:endParaRPr>
          </a:p>
        </p:txBody>
      </p:sp>
      <p:sp>
        <p:nvSpPr>
          <p:cNvPr id="5" name="CuadroTexto 4"/>
          <p:cNvSpPr txBox="1"/>
          <p:nvPr/>
        </p:nvSpPr>
        <p:spPr>
          <a:xfrm>
            <a:off x="4914900" y="1952625"/>
            <a:ext cx="6400800" cy="4524315"/>
          </a:xfrm>
          <a:prstGeom prst="rect">
            <a:avLst/>
          </a:prstGeom>
          <a:noFill/>
        </p:spPr>
        <p:txBody>
          <a:bodyPr wrap="square" rtlCol="0">
            <a:spAutoFit/>
          </a:bodyPr>
          <a:lstStyle/>
          <a:p>
            <a:pPr algn="just"/>
            <a:r>
              <a:rPr lang="es-ES" b="1" dirty="0">
                <a:solidFill>
                  <a:srgbClr val="0070C0"/>
                </a:solidFill>
              </a:rPr>
              <a:t>Fue destruida por los jónicos en el año 501 a.C. y posteriormente conquistada por Alejandro Magno en el año 334 a.C. </a:t>
            </a:r>
            <a:endParaRPr lang="es-ES" b="1" dirty="0" smtClean="0">
              <a:solidFill>
                <a:srgbClr val="0070C0"/>
              </a:solidFill>
            </a:endParaRPr>
          </a:p>
          <a:p>
            <a:pPr algn="just"/>
            <a:r>
              <a:rPr lang="es-ES" b="1" dirty="0" smtClean="0">
                <a:solidFill>
                  <a:srgbClr val="0070C0"/>
                </a:solidFill>
              </a:rPr>
              <a:t>En </a:t>
            </a:r>
            <a:r>
              <a:rPr lang="es-ES" b="1" dirty="0">
                <a:solidFill>
                  <a:srgbClr val="0070C0"/>
                </a:solidFill>
              </a:rPr>
              <a:t>época romana, continuó el florecimiento de Sardis, aunque sin volver a alcanzar el esplendor de su antigua época lidia. En el año 17 a.C. la ciudad fue demolida por un fuerte </a:t>
            </a:r>
            <a:r>
              <a:rPr lang="es-ES" b="1" dirty="0" smtClean="0">
                <a:solidFill>
                  <a:srgbClr val="0070C0"/>
                </a:solidFill>
              </a:rPr>
              <a:t>terremoto. Luego </a:t>
            </a:r>
            <a:r>
              <a:rPr lang="es-ES" b="1" dirty="0">
                <a:solidFill>
                  <a:srgbClr val="0070C0"/>
                </a:solidFill>
              </a:rPr>
              <a:t>fue reconstruida por el emperador Tiberio, pero ya nunca recobró su pasada gloria</a:t>
            </a:r>
            <a:r>
              <a:rPr lang="es-ES" b="1" dirty="0" smtClean="0">
                <a:solidFill>
                  <a:srgbClr val="0070C0"/>
                </a:solidFill>
              </a:rPr>
              <a:t>.</a:t>
            </a:r>
          </a:p>
          <a:p>
            <a:pPr algn="just"/>
            <a:endParaRPr lang="es-ES" b="1" dirty="0">
              <a:solidFill>
                <a:srgbClr val="0070C0"/>
              </a:solidFill>
            </a:endParaRPr>
          </a:p>
          <a:p>
            <a:pPr algn="just"/>
            <a:r>
              <a:rPr lang="es-ES" b="1" dirty="0">
                <a:solidFill>
                  <a:srgbClr val="0070C0"/>
                </a:solidFill>
              </a:rPr>
              <a:t>En el 616 d.C. se produjo el declive definitivo de la ciudad, tras ser conquistada por los sasánidas de Khusrau II</a:t>
            </a:r>
            <a:r>
              <a:rPr lang="es-ES" b="1" dirty="0" smtClean="0">
                <a:solidFill>
                  <a:srgbClr val="0070C0"/>
                </a:solidFill>
              </a:rPr>
              <a:t>.</a:t>
            </a:r>
          </a:p>
          <a:p>
            <a:pPr algn="just"/>
            <a:endParaRPr lang="es-ES" b="1" dirty="0">
              <a:solidFill>
                <a:srgbClr val="0070C0"/>
              </a:solidFill>
            </a:endParaRPr>
          </a:p>
          <a:p>
            <a:pPr algn="just"/>
            <a:r>
              <a:rPr lang="es-ES" b="1" dirty="0">
                <a:solidFill>
                  <a:srgbClr val="0070C0"/>
                </a:solidFill>
              </a:rPr>
              <a:t>En cuanto a su religión, en Sardis se daba culto a Artemisa (Cibeles), un diosa pagana asociada con la fertilidad y la caza. De su templo quedan algunas ruinas que nos permiten hacernos una idea de sus colosales dimensiones.</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100166"/>
            <a:ext cx="4578865" cy="4102926"/>
          </a:xfrm>
          <a:prstGeom prst="rect">
            <a:avLst/>
          </a:prstGeom>
        </p:spPr>
      </p:pic>
    </p:spTree>
    <p:extLst>
      <p:ext uri="{BB962C8B-B14F-4D97-AF65-F5344CB8AC3E}">
        <p14:creationId xmlns:p14="http://schemas.microsoft.com/office/powerpoint/2010/main" xmlns="" val="35313412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SARDIS</a:t>
            </a:r>
            <a:endParaRPr lang="es-ES" b="1" dirty="0">
              <a:solidFill>
                <a:schemeClr val="accent3">
                  <a:lumMod val="60000"/>
                  <a:lumOff val="40000"/>
                </a:schemeClr>
              </a:solidFill>
            </a:endParaRPr>
          </a:p>
        </p:txBody>
      </p:sp>
      <p:sp>
        <p:nvSpPr>
          <p:cNvPr id="5" name="CuadroTexto 4"/>
          <p:cNvSpPr txBox="1"/>
          <p:nvPr/>
        </p:nvSpPr>
        <p:spPr>
          <a:xfrm>
            <a:off x="4914899" y="1952625"/>
            <a:ext cx="6959943" cy="4524315"/>
          </a:xfrm>
          <a:prstGeom prst="rect">
            <a:avLst/>
          </a:prstGeom>
          <a:noFill/>
        </p:spPr>
        <p:txBody>
          <a:bodyPr wrap="square" rtlCol="0">
            <a:spAutoFit/>
          </a:bodyPr>
          <a:lstStyle/>
          <a:p>
            <a:pPr algn="just"/>
            <a:r>
              <a:rPr lang="es-ES" sz="2400" b="1" dirty="0">
                <a:solidFill>
                  <a:srgbClr val="0070C0"/>
                </a:solidFill>
              </a:rPr>
              <a:t>La iglesia de Sardis se estableció como resultado del avivamiento espiritual que comenzó en Efeso y se ensanchó por toda Asia Menor</a:t>
            </a:r>
            <a:r>
              <a:rPr lang="es-ES" sz="2400" b="1" dirty="0" smtClean="0">
                <a:solidFill>
                  <a:srgbClr val="0070C0"/>
                </a:solidFill>
              </a:rPr>
              <a:t>.</a:t>
            </a:r>
          </a:p>
          <a:p>
            <a:pPr algn="just"/>
            <a:endParaRPr lang="es-ES" sz="2400" b="1" dirty="0">
              <a:solidFill>
                <a:srgbClr val="0070C0"/>
              </a:solidFill>
            </a:endParaRPr>
          </a:p>
          <a:p>
            <a:pPr algn="just"/>
            <a:r>
              <a:rPr lang="es-ES" sz="2400" b="1" dirty="0">
                <a:solidFill>
                  <a:srgbClr val="0070C0"/>
                </a:solidFill>
              </a:rPr>
              <a:t>A la iglesia de Sardis le ocurría lo mismo que a la ciudad: vivían de sus recuerdos del pasado, de lo que habían sido en algún momento de su historia, pero todo eso había quedado atrás y no se correspondía con su momento presente. </a:t>
            </a:r>
            <a:endParaRPr lang="es-ES" sz="2400" b="1" dirty="0" smtClean="0">
              <a:solidFill>
                <a:srgbClr val="0070C0"/>
              </a:solidFill>
            </a:endParaRPr>
          </a:p>
          <a:p>
            <a:pPr algn="just"/>
            <a:endParaRPr lang="es-ES" sz="2400" b="1" dirty="0" smtClean="0">
              <a:solidFill>
                <a:srgbClr val="0070C0"/>
              </a:solidFill>
            </a:endParaRPr>
          </a:p>
          <a:p>
            <a:pPr algn="just"/>
            <a:r>
              <a:rPr lang="es-ES" sz="2400" b="1" dirty="0" smtClean="0">
                <a:solidFill>
                  <a:srgbClr val="0070C0"/>
                </a:solidFill>
              </a:rPr>
              <a:t>Quizás </a:t>
            </a:r>
            <a:r>
              <a:rPr lang="es-ES" sz="2400" b="1" dirty="0">
                <a:solidFill>
                  <a:srgbClr val="0070C0"/>
                </a:solidFill>
              </a:rPr>
              <a:t>era una iglesia que gozaba de una buena reputación en medio de la sociedad,</a:t>
            </a:r>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3589" y="2722251"/>
            <a:ext cx="4304270" cy="2844853"/>
          </a:xfrm>
          <a:prstGeom prst="rect">
            <a:avLst/>
          </a:prstGeom>
        </p:spPr>
      </p:pic>
    </p:spTree>
    <p:extLst>
      <p:ext uri="{BB962C8B-B14F-4D97-AF65-F5344CB8AC3E}">
        <p14:creationId xmlns:p14="http://schemas.microsoft.com/office/powerpoint/2010/main" xmlns="" val="7376798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SARDIS</a:t>
            </a:r>
            <a:endParaRPr lang="es-ES" b="1" dirty="0">
              <a:solidFill>
                <a:schemeClr val="accent3">
                  <a:lumMod val="60000"/>
                  <a:lumOff val="40000"/>
                </a:schemeClr>
              </a:solidFill>
            </a:endParaRPr>
          </a:p>
        </p:txBody>
      </p:sp>
      <p:sp>
        <p:nvSpPr>
          <p:cNvPr id="5" name="CuadroTexto 4"/>
          <p:cNvSpPr txBox="1"/>
          <p:nvPr/>
        </p:nvSpPr>
        <p:spPr>
          <a:xfrm>
            <a:off x="4914900" y="1952625"/>
            <a:ext cx="6400800" cy="5016758"/>
          </a:xfrm>
          <a:prstGeom prst="rect">
            <a:avLst/>
          </a:prstGeom>
          <a:noFill/>
        </p:spPr>
        <p:txBody>
          <a:bodyPr wrap="square" rtlCol="0">
            <a:spAutoFit/>
          </a:bodyPr>
          <a:lstStyle/>
          <a:p>
            <a:pPr algn="just"/>
            <a:r>
              <a:rPr lang="es-ES" sz="2000" b="1" dirty="0">
                <a:solidFill>
                  <a:srgbClr val="0070C0"/>
                </a:solidFill>
              </a:rPr>
              <a:t>También había una importante comunidad judía, que a diferencia de lo que sucedía en Esmirna y Filadelfia, no parecía molestar a los creyentes. </a:t>
            </a:r>
            <a:endParaRPr lang="es-ES" sz="2000" b="1" dirty="0" smtClean="0">
              <a:solidFill>
                <a:srgbClr val="0070C0"/>
              </a:solidFill>
            </a:endParaRPr>
          </a:p>
          <a:p>
            <a:pPr algn="just"/>
            <a:endParaRPr lang="es-ES" sz="2000" b="1" dirty="0">
              <a:solidFill>
                <a:srgbClr val="0070C0"/>
              </a:solidFill>
            </a:endParaRPr>
          </a:p>
          <a:p>
            <a:pPr algn="just"/>
            <a:r>
              <a:rPr lang="es-ES" sz="2000" b="1" dirty="0" smtClean="0">
                <a:solidFill>
                  <a:srgbClr val="0070C0"/>
                </a:solidFill>
              </a:rPr>
              <a:t>La </a:t>
            </a:r>
            <a:r>
              <a:rPr lang="es-ES" sz="2000" b="1" dirty="0">
                <a:solidFill>
                  <a:srgbClr val="0070C0"/>
                </a:solidFill>
              </a:rPr>
              <a:t>iglesia en Sardis, a diferencia de otras iglesias de la zona, no había sufrido persecuciones. Ellos eran un perfecto ejemplo de un cristianismo "inofensivo". Se habían acomodado al mundo y no tenían que pagar ningún precio por su fe en Jesucristo. Tampoco se dejaron arrastrar por doctrinas </a:t>
            </a:r>
            <a:r>
              <a:rPr lang="es-ES" sz="2000" b="1" dirty="0" smtClean="0">
                <a:solidFill>
                  <a:srgbClr val="0070C0"/>
                </a:solidFill>
              </a:rPr>
              <a:t>falsas</a:t>
            </a:r>
          </a:p>
          <a:p>
            <a:pPr algn="just"/>
            <a:endParaRPr lang="es-ES" sz="2000" b="1" dirty="0">
              <a:solidFill>
                <a:srgbClr val="0070C0"/>
              </a:solidFill>
            </a:endParaRPr>
          </a:p>
          <a:p>
            <a:pPr algn="just"/>
            <a:r>
              <a:rPr lang="es-ES" sz="2000" b="1" dirty="0">
                <a:solidFill>
                  <a:srgbClr val="0070C0"/>
                </a:solidFill>
              </a:rPr>
              <a:t>En cuanto a esta iglesia, es de notar que a diferencia de otras, aquí el Señor no comienza diciendo nada bueno de ella, de hecho, pasa directamente a hacer la condenación más severa que escuchamos en estas cartas.</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8303" y="2584569"/>
            <a:ext cx="4514335" cy="3512717"/>
          </a:xfrm>
          <a:prstGeom prst="rect">
            <a:avLst/>
          </a:prstGeom>
        </p:spPr>
      </p:pic>
    </p:spTree>
    <p:extLst>
      <p:ext uri="{BB962C8B-B14F-4D97-AF65-F5344CB8AC3E}">
        <p14:creationId xmlns:p14="http://schemas.microsoft.com/office/powerpoint/2010/main" xmlns="" val="36419422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SARDIS</a:t>
            </a:r>
            <a:endParaRPr lang="es-ES" b="1" dirty="0">
              <a:solidFill>
                <a:schemeClr val="accent3">
                  <a:lumMod val="60000"/>
                  <a:lumOff val="40000"/>
                </a:schemeClr>
              </a:solidFill>
            </a:endParaRPr>
          </a:p>
        </p:txBody>
      </p:sp>
      <p:sp>
        <p:nvSpPr>
          <p:cNvPr id="5" name="CuadroTexto 4"/>
          <p:cNvSpPr txBox="1"/>
          <p:nvPr/>
        </p:nvSpPr>
        <p:spPr>
          <a:xfrm>
            <a:off x="4914899" y="1952625"/>
            <a:ext cx="7058797" cy="4093428"/>
          </a:xfrm>
          <a:prstGeom prst="rect">
            <a:avLst/>
          </a:prstGeom>
          <a:noFill/>
        </p:spPr>
        <p:txBody>
          <a:bodyPr wrap="square" rtlCol="0">
            <a:spAutoFit/>
          </a:bodyPr>
          <a:lstStyle/>
          <a:p>
            <a:pPr algn="just"/>
            <a:r>
              <a:rPr lang="es-ES" sz="2000" b="1" dirty="0">
                <a:solidFill>
                  <a:srgbClr val="0070C0"/>
                </a:solidFill>
              </a:rPr>
              <a:t>El yacimiento arqueológico de Sardis forma parte de los lugares candidatos de Turquía a ser seleccionados como Patrimonio Mundial de la UNESCO desde 2013. </a:t>
            </a:r>
            <a:endParaRPr lang="es-ES" sz="2000" b="1" dirty="0" smtClean="0">
              <a:solidFill>
                <a:srgbClr val="0070C0"/>
              </a:solidFill>
            </a:endParaRPr>
          </a:p>
          <a:p>
            <a:pPr algn="just"/>
            <a:endParaRPr lang="es-ES" sz="2000" b="1" dirty="0">
              <a:solidFill>
                <a:srgbClr val="0070C0"/>
              </a:solidFill>
            </a:endParaRPr>
          </a:p>
          <a:p>
            <a:pPr algn="just"/>
            <a:r>
              <a:rPr lang="es-ES" sz="2000" b="1" dirty="0" smtClean="0">
                <a:solidFill>
                  <a:srgbClr val="0070C0"/>
                </a:solidFill>
              </a:rPr>
              <a:t>Entre </a:t>
            </a:r>
            <a:r>
              <a:rPr lang="es-ES" sz="2000" b="1" dirty="0">
                <a:solidFill>
                  <a:srgbClr val="0070C0"/>
                </a:solidFill>
              </a:rPr>
              <a:t>sus principales puntos de interés destacan los vestigios del templo de Artemisa, el complejo termal y gimnasio y la gran sinagoga</a:t>
            </a:r>
            <a:r>
              <a:rPr lang="es-ES" sz="2000" b="1" dirty="0" smtClean="0">
                <a:solidFill>
                  <a:srgbClr val="0070C0"/>
                </a:solidFill>
              </a:rPr>
              <a:t>.</a:t>
            </a:r>
          </a:p>
          <a:p>
            <a:pPr algn="just"/>
            <a:endParaRPr lang="es-ES" sz="2000" b="1" dirty="0">
              <a:solidFill>
                <a:srgbClr val="0070C0"/>
              </a:solidFill>
            </a:endParaRPr>
          </a:p>
          <a:p>
            <a:pPr algn="just"/>
            <a:r>
              <a:rPr lang="es-ES" sz="2000" b="1" dirty="0">
                <a:solidFill>
                  <a:srgbClr val="0070C0"/>
                </a:solidFill>
              </a:rPr>
              <a:t>El complejo gimnástico y termal, localizado en el centro de la ciudad </a:t>
            </a:r>
            <a:r>
              <a:rPr lang="es-ES" sz="2000" b="1" dirty="0" smtClean="0">
                <a:solidFill>
                  <a:srgbClr val="0070C0"/>
                </a:solidFill>
              </a:rPr>
              <a:t>baja fue </a:t>
            </a:r>
            <a:r>
              <a:rPr lang="es-ES" sz="2000" b="1" dirty="0">
                <a:solidFill>
                  <a:srgbClr val="0070C0"/>
                </a:solidFill>
              </a:rPr>
              <a:t>reconstruido en las décadas de los sesenta y setenta del siglo pasado por un equipo multidisciplinar turco-americano a partir de cerca de ochocientos fragmentos existentes en el lugar.</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7074" y="2505075"/>
            <a:ext cx="3996720" cy="2993682"/>
          </a:xfrm>
          <a:prstGeom prst="rect">
            <a:avLst/>
          </a:prstGeom>
        </p:spPr>
      </p:pic>
    </p:spTree>
    <p:extLst>
      <p:ext uri="{BB962C8B-B14F-4D97-AF65-F5344CB8AC3E}">
        <p14:creationId xmlns:p14="http://schemas.microsoft.com/office/powerpoint/2010/main" xmlns="" val="30705636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FILADELFIA</a:t>
            </a:r>
            <a:endParaRPr lang="es-ES" b="1" dirty="0">
              <a:solidFill>
                <a:schemeClr val="accent3">
                  <a:lumMod val="60000"/>
                  <a:lumOff val="40000"/>
                </a:schemeClr>
              </a:solidFill>
            </a:endParaRPr>
          </a:p>
        </p:txBody>
      </p:sp>
      <p:sp>
        <p:nvSpPr>
          <p:cNvPr id="5" name="CuadroTexto 4"/>
          <p:cNvSpPr txBox="1"/>
          <p:nvPr/>
        </p:nvSpPr>
        <p:spPr>
          <a:xfrm>
            <a:off x="228600" y="1609725"/>
            <a:ext cx="6791325" cy="5355312"/>
          </a:xfrm>
          <a:prstGeom prst="rect">
            <a:avLst/>
          </a:prstGeom>
          <a:noFill/>
        </p:spPr>
        <p:txBody>
          <a:bodyPr wrap="square" rtlCol="0">
            <a:spAutoFit/>
          </a:bodyPr>
          <a:lstStyle/>
          <a:p>
            <a:pPr algn="just"/>
            <a:r>
              <a:rPr lang="es-ES" b="1" dirty="0">
                <a:solidFill>
                  <a:srgbClr val="FF0066"/>
                </a:solidFill>
              </a:rPr>
              <a:t>Filadelfia fue fundada en el 189 a. C. por el rey Eumenes II de Pérgamo (197 a. C.-160 a. C.). Le dio el nombre a la ciudad por amor a su hermano, que se convertiría en su sucesor, Átalo II, cuya lealtad le hizo ganarse el epíteto Filadelfo, que significa literalmente "el que ama a su hermano". </a:t>
            </a:r>
            <a:endParaRPr lang="es-ES" b="1" dirty="0" smtClean="0">
              <a:solidFill>
                <a:srgbClr val="FF0066"/>
              </a:solidFill>
            </a:endParaRPr>
          </a:p>
          <a:p>
            <a:pPr algn="just"/>
            <a:endParaRPr lang="es-ES" b="1" dirty="0">
              <a:solidFill>
                <a:srgbClr val="FF0066"/>
              </a:solidFill>
            </a:endParaRPr>
          </a:p>
          <a:p>
            <a:pPr algn="just"/>
            <a:r>
              <a:rPr lang="es-ES" b="1" dirty="0">
                <a:solidFill>
                  <a:srgbClr val="FF0066"/>
                </a:solidFill>
              </a:rPr>
              <a:t>Átalo III Filométor, donó su reino, incluida Filadelfia, a sus aliados romanos cuando murió en el 133 a. C. Roma estableció entonces la provincia de Asia en el 129 a. C. </a:t>
            </a:r>
            <a:endParaRPr lang="es-ES" b="1" dirty="0" smtClean="0">
              <a:solidFill>
                <a:srgbClr val="FF0066"/>
              </a:solidFill>
            </a:endParaRPr>
          </a:p>
          <a:p>
            <a:pPr algn="just"/>
            <a:endParaRPr lang="es-ES" b="1" dirty="0">
              <a:solidFill>
                <a:srgbClr val="FF0066"/>
              </a:solidFill>
            </a:endParaRPr>
          </a:p>
          <a:p>
            <a:pPr algn="just"/>
            <a:r>
              <a:rPr lang="es-ES" b="1" dirty="0">
                <a:solidFill>
                  <a:srgbClr val="FF0066"/>
                </a:solidFill>
              </a:rPr>
              <a:t>Durante el siglo I d. C. Filadelfia sufrió un terremoto terrible, el cual devasto la ciudad hasta dejar los escombros. Fue reconstruida con ayuda del emperador Nerva  por lo que le cambiaron el nombre a Neocesarea. Muerto el emperador recobró su nombre</a:t>
            </a:r>
            <a:r>
              <a:rPr lang="es-ES" b="1" dirty="0" smtClean="0">
                <a:solidFill>
                  <a:srgbClr val="FF0066"/>
                </a:solidFill>
              </a:rPr>
              <a:t>.</a:t>
            </a:r>
          </a:p>
          <a:p>
            <a:pPr algn="just"/>
            <a:endParaRPr lang="es-ES" b="1" dirty="0">
              <a:solidFill>
                <a:srgbClr val="FF0066"/>
              </a:solidFill>
            </a:endParaRPr>
          </a:p>
          <a:p>
            <a:pPr algn="just"/>
            <a:r>
              <a:rPr lang="es-ES" b="1" dirty="0">
                <a:solidFill>
                  <a:srgbClr val="FF0066"/>
                </a:solidFill>
              </a:rPr>
              <a:t> Tras dos devastadores terremotos en 17 y 23 d. C. que la dejaron en escombros, fue reconstruida por Tiberio. Bajo Vespasiano llevó el nombre de Flavia.</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343774" y="2767012"/>
            <a:ext cx="4273551" cy="3205163"/>
          </a:xfrm>
          <a:prstGeom prst="rect">
            <a:avLst/>
          </a:prstGeom>
        </p:spPr>
      </p:pic>
    </p:spTree>
    <p:extLst>
      <p:ext uri="{BB962C8B-B14F-4D97-AF65-F5344CB8AC3E}">
        <p14:creationId xmlns:p14="http://schemas.microsoft.com/office/powerpoint/2010/main" xmlns="" val="29802925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ASIA MENOR EN LA ÉPOCA DEL APOCALIPSIS</a:t>
            </a:r>
            <a:endParaRPr lang="es-ES" b="1" dirty="0">
              <a:solidFill>
                <a:schemeClr val="accent3">
                  <a:lumMod val="60000"/>
                  <a:lumOff val="40000"/>
                </a:schemeClr>
              </a:solidFill>
            </a:endParaRPr>
          </a:p>
        </p:txBody>
      </p:sp>
      <p:sp>
        <p:nvSpPr>
          <p:cNvPr id="5" name="CuadroTexto 4"/>
          <p:cNvSpPr txBox="1"/>
          <p:nvPr/>
        </p:nvSpPr>
        <p:spPr>
          <a:xfrm>
            <a:off x="4914900" y="1952625"/>
            <a:ext cx="6400800" cy="4524315"/>
          </a:xfrm>
          <a:prstGeom prst="rect">
            <a:avLst/>
          </a:prstGeom>
          <a:noFill/>
        </p:spPr>
        <p:txBody>
          <a:bodyPr wrap="square" rtlCol="0">
            <a:spAutoFit/>
          </a:bodyPr>
          <a:lstStyle/>
          <a:p>
            <a:r>
              <a:rPr lang="es-ES" sz="2400" b="1" dirty="0" smtClean="0">
                <a:solidFill>
                  <a:srgbClr val="FF0000"/>
                </a:solidFill>
              </a:rPr>
              <a:t>ESTAMENTOS SOCIALES</a:t>
            </a:r>
          </a:p>
          <a:p>
            <a:endParaRPr lang="es-ES" sz="2400" b="1" dirty="0">
              <a:solidFill>
                <a:srgbClr val="FF0000"/>
              </a:solidFill>
            </a:endParaRPr>
          </a:p>
          <a:p>
            <a:pPr algn="just"/>
            <a:r>
              <a:rPr lang="es-ES" sz="2400" b="1" dirty="0" smtClean="0">
                <a:solidFill>
                  <a:schemeClr val="tx2"/>
                </a:solidFill>
              </a:rPr>
              <a:t>Era una sociedad piramidal.</a:t>
            </a:r>
          </a:p>
          <a:p>
            <a:pPr algn="just"/>
            <a:r>
              <a:rPr lang="es-ES" sz="2400" b="1" dirty="0" smtClean="0">
                <a:solidFill>
                  <a:schemeClr val="tx2"/>
                </a:solidFill>
              </a:rPr>
              <a:t>En la parte más alta estaban los aristócratas (2%). Eran ricos, libres y ejercían el poder</a:t>
            </a:r>
          </a:p>
          <a:p>
            <a:pPr algn="just"/>
            <a:r>
              <a:rPr lang="es-ES" sz="2400" b="1" dirty="0" smtClean="0">
                <a:solidFill>
                  <a:schemeClr val="tx2"/>
                </a:solidFill>
              </a:rPr>
              <a:t>En la parte más baja estaban los que al no poseer riquezas trabajaban para otros.</a:t>
            </a:r>
          </a:p>
          <a:p>
            <a:pPr algn="just"/>
            <a:r>
              <a:rPr lang="es-ES" sz="2400" b="1" dirty="0">
                <a:solidFill>
                  <a:schemeClr val="tx2"/>
                </a:solidFill>
              </a:rPr>
              <a:t>La mayor parte de la población de Asia Menor pertenecía a este </a:t>
            </a:r>
            <a:r>
              <a:rPr lang="es-ES" sz="2400" b="1" dirty="0" smtClean="0">
                <a:solidFill>
                  <a:schemeClr val="tx2"/>
                </a:solidFill>
              </a:rPr>
              <a:t>grupo. </a:t>
            </a:r>
          </a:p>
          <a:p>
            <a:pPr algn="just"/>
            <a:r>
              <a:rPr lang="es-ES" sz="2400" b="1" dirty="0" smtClean="0">
                <a:solidFill>
                  <a:schemeClr val="tx2"/>
                </a:solidFill>
              </a:rPr>
              <a:t>Las </a:t>
            </a:r>
            <a:r>
              <a:rPr lang="es-ES" sz="2400" b="1" dirty="0">
                <a:solidFill>
                  <a:schemeClr val="tx2"/>
                </a:solidFill>
              </a:rPr>
              <a:t>personas eran tratadas según su posición social.</a:t>
            </a:r>
          </a:p>
          <a:p>
            <a:pPr algn="just"/>
            <a:r>
              <a:rPr lang="es-ES" sz="2400" b="1" dirty="0" smtClean="0">
                <a:solidFill>
                  <a:schemeClr val="tx2"/>
                </a:solidFill>
              </a:rPr>
              <a:t>La situación de las mujeres era peor.</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1462" y="2209769"/>
            <a:ext cx="4325629" cy="4010025"/>
          </a:xfrm>
          <a:prstGeom prst="rect">
            <a:avLst/>
          </a:prstGeom>
        </p:spPr>
      </p:pic>
    </p:spTree>
    <p:extLst>
      <p:ext uri="{BB962C8B-B14F-4D97-AF65-F5344CB8AC3E}">
        <p14:creationId xmlns:p14="http://schemas.microsoft.com/office/powerpoint/2010/main" xmlns="" val="22306585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FILADELFIA</a:t>
            </a:r>
            <a:endParaRPr lang="es-ES" b="1" dirty="0">
              <a:solidFill>
                <a:schemeClr val="accent3">
                  <a:lumMod val="60000"/>
                  <a:lumOff val="40000"/>
                </a:schemeClr>
              </a:solidFill>
            </a:endParaRPr>
          </a:p>
        </p:txBody>
      </p:sp>
      <p:sp>
        <p:nvSpPr>
          <p:cNvPr id="3" name="Rectángulo 2"/>
          <p:cNvSpPr/>
          <p:nvPr/>
        </p:nvSpPr>
        <p:spPr>
          <a:xfrm>
            <a:off x="457200" y="2235190"/>
            <a:ext cx="6096000" cy="3970318"/>
          </a:xfrm>
          <a:prstGeom prst="rect">
            <a:avLst/>
          </a:prstGeom>
        </p:spPr>
        <p:txBody>
          <a:bodyPr>
            <a:spAutoFit/>
          </a:bodyPr>
          <a:lstStyle/>
          <a:p>
            <a:pPr algn="just"/>
            <a:r>
              <a:rPr lang="es-ES" b="1" dirty="0">
                <a:solidFill>
                  <a:srgbClr val="FF0066"/>
                </a:solidFill>
              </a:rPr>
              <a:t>Aunque la ciudad permaneció relativamente pequeña, en el siglo I adquirió importancia por su gran actividad comercial, llegó a ser conocida como la pequeña Atenas</a:t>
            </a:r>
            <a:r>
              <a:rPr lang="es-ES" b="1" dirty="0" smtClean="0">
                <a:solidFill>
                  <a:srgbClr val="FF0066"/>
                </a:solidFill>
              </a:rPr>
              <a:t>.</a:t>
            </a:r>
          </a:p>
          <a:p>
            <a:pPr algn="just"/>
            <a:endParaRPr lang="es-ES" b="1" dirty="0">
              <a:solidFill>
                <a:srgbClr val="FF0066"/>
              </a:solidFill>
            </a:endParaRPr>
          </a:p>
          <a:p>
            <a:pPr algn="just"/>
            <a:r>
              <a:rPr lang="es-ES" b="1" dirty="0">
                <a:solidFill>
                  <a:srgbClr val="FF0066"/>
                </a:solidFill>
              </a:rPr>
              <a:t>En 1390 cuando fue tomada por los otomanos. </a:t>
            </a:r>
            <a:r>
              <a:rPr lang="es-ES" b="1" dirty="0" smtClean="0">
                <a:solidFill>
                  <a:srgbClr val="FF0066"/>
                </a:solidFill>
              </a:rPr>
              <a:t>Su  caída fue </a:t>
            </a:r>
            <a:r>
              <a:rPr lang="es-ES" b="1" dirty="0">
                <a:solidFill>
                  <a:srgbClr val="FF0066"/>
                </a:solidFill>
              </a:rPr>
              <a:t>la </a:t>
            </a:r>
            <a:r>
              <a:rPr lang="es-ES" b="1" dirty="0" smtClean="0">
                <a:solidFill>
                  <a:srgbClr val="FF0066"/>
                </a:solidFill>
              </a:rPr>
              <a:t>del </a:t>
            </a:r>
            <a:r>
              <a:rPr lang="es-ES" b="1" dirty="0">
                <a:solidFill>
                  <a:srgbClr val="FF0066"/>
                </a:solidFill>
              </a:rPr>
              <a:t>último asentamiento independiente cristiano griego en el oeste de Asia Menor. Cambió su nombre por el de Alaşehir</a:t>
            </a:r>
            <a:r>
              <a:rPr lang="es-ES" b="1" dirty="0" smtClean="0">
                <a:solidFill>
                  <a:srgbClr val="FF0066"/>
                </a:solidFill>
              </a:rPr>
              <a:t>.</a:t>
            </a:r>
          </a:p>
          <a:p>
            <a:pPr algn="just"/>
            <a:endParaRPr lang="es-ES" b="1" dirty="0">
              <a:solidFill>
                <a:srgbClr val="FF0066"/>
              </a:solidFill>
            </a:endParaRPr>
          </a:p>
          <a:p>
            <a:pPr algn="just"/>
            <a:r>
              <a:rPr lang="es-ES" b="1" dirty="0">
                <a:solidFill>
                  <a:srgbClr val="FF0066"/>
                </a:solidFill>
              </a:rPr>
              <a:t>Doce años más tarde, fue conquistada por Tamerlán, que construyó un muro con los cadáveres de sus prisioneros. En 1923, en aplicación del Tratado de Lausana (1923), sus habitantes griegos fueron expulsados a Grecia donde algunos fundaron Nea Filadelfeia (Nueva Filadelfia).</a:t>
            </a:r>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29512" y="2440689"/>
            <a:ext cx="3662363" cy="3646086"/>
          </a:xfrm>
          <a:prstGeom prst="rect">
            <a:avLst/>
          </a:prstGeom>
        </p:spPr>
      </p:pic>
    </p:spTree>
    <p:extLst>
      <p:ext uri="{BB962C8B-B14F-4D97-AF65-F5344CB8AC3E}">
        <p14:creationId xmlns:p14="http://schemas.microsoft.com/office/powerpoint/2010/main" xmlns="" val="18817975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FILADELFIA</a:t>
            </a:r>
            <a:endParaRPr lang="es-ES" b="1" dirty="0">
              <a:solidFill>
                <a:schemeClr val="accent3">
                  <a:lumMod val="60000"/>
                  <a:lumOff val="40000"/>
                </a:schemeClr>
              </a:solidFill>
            </a:endParaRPr>
          </a:p>
        </p:txBody>
      </p:sp>
      <p:sp>
        <p:nvSpPr>
          <p:cNvPr id="5" name="CuadroTexto 4"/>
          <p:cNvSpPr txBox="1"/>
          <p:nvPr/>
        </p:nvSpPr>
        <p:spPr>
          <a:xfrm>
            <a:off x="609600" y="2124075"/>
            <a:ext cx="6400800" cy="4247317"/>
          </a:xfrm>
          <a:prstGeom prst="rect">
            <a:avLst/>
          </a:prstGeom>
          <a:noFill/>
        </p:spPr>
        <p:txBody>
          <a:bodyPr wrap="square" rtlCol="0">
            <a:spAutoFit/>
          </a:bodyPr>
          <a:lstStyle/>
          <a:p>
            <a:pPr algn="just"/>
            <a:r>
              <a:rPr lang="es-ES" b="1" dirty="0">
                <a:solidFill>
                  <a:srgbClr val="FF0066"/>
                </a:solidFill>
              </a:rPr>
              <a:t>Filadelfia, estaba en la ruta principal entre el este y el oeste, una situación que les presentaba a los creyentes con una puerta abierta para el evangelio hacia las regiones más allá. Contaba con una colonia Judía notable</a:t>
            </a:r>
            <a:r>
              <a:rPr lang="es-ES" b="1" dirty="0" smtClean="0">
                <a:solidFill>
                  <a:srgbClr val="FF0066"/>
                </a:solidFill>
              </a:rPr>
              <a:t>.</a:t>
            </a:r>
          </a:p>
          <a:p>
            <a:pPr algn="just"/>
            <a:endParaRPr lang="es-ES" b="1" dirty="0">
              <a:solidFill>
                <a:srgbClr val="FF0066"/>
              </a:solidFill>
            </a:endParaRPr>
          </a:p>
          <a:p>
            <a:pPr algn="just"/>
            <a:r>
              <a:rPr lang="es-ES" b="1" dirty="0">
                <a:solidFill>
                  <a:srgbClr val="FF0066"/>
                </a:solidFill>
              </a:rPr>
              <a:t>No se sabe ni cuando ni como comenzó la iglesia cristiana en aquella ciudad. Se especula que, al igual que otras congregaciones en la región, su comienzo se debió al esfuerzo misionero de la iglesia de Éfeso, particularmente durante los tres años del ministerio de Pablo en aquella ciudad. </a:t>
            </a:r>
            <a:endParaRPr lang="es-ES" b="1" dirty="0" smtClean="0">
              <a:solidFill>
                <a:srgbClr val="FF0066"/>
              </a:solidFill>
            </a:endParaRPr>
          </a:p>
          <a:p>
            <a:pPr algn="just"/>
            <a:endParaRPr lang="es-ES" b="1" dirty="0">
              <a:solidFill>
                <a:srgbClr val="FF0066"/>
              </a:solidFill>
            </a:endParaRPr>
          </a:p>
          <a:p>
            <a:pPr algn="just"/>
            <a:r>
              <a:rPr lang="es-ES" b="1" dirty="0">
                <a:solidFill>
                  <a:srgbClr val="FF0066"/>
                </a:solidFill>
              </a:rPr>
              <a:t>A pesar de la persecución de los turcos, la iglesia Ortodoxa Griega ha logrado mantener activa allí una congregación hasta hoy día.</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62850" y="2219893"/>
            <a:ext cx="3467100" cy="3828482"/>
          </a:xfrm>
          <a:prstGeom prst="rect">
            <a:avLst/>
          </a:prstGeom>
        </p:spPr>
      </p:pic>
    </p:spTree>
    <p:extLst>
      <p:ext uri="{BB962C8B-B14F-4D97-AF65-F5344CB8AC3E}">
        <p14:creationId xmlns:p14="http://schemas.microsoft.com/office/powerpoint/2010/main" xmlns="" val="38120887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FILADELFIA</a:t>
            </a:r>
            <a:endParaRPr lang="es-ES" b="1" dirty="0">
              <a:solidFill>
                <a:schemeClr val="accent3">
                  <a:lumMod val="60000"/>
                  <a:lumOff val="40000"/>
                </a:schemeClr>
              </a:solidFill>
            </a:endParaRPr>
          </a:p>
        </p:txBody>
      </p:sp>
      <p:sp>
        <p:nvSpPr>
          <p:cNvPr id="5" name="CuadroTexto 4"/>
          <p:cNvSpPr txBox="1"/>
          <p:nvPr/>
        </p:nvSpPr>
        <p:spPr>
          <a:xfrm>
            <a:off x="438150" y="2703694"/>
            <a:ext cx="6400800" cy="2862322"/>
          </a:xfrm>
          <a:prstGeom prst="rect">
            <a:avLst/>
          </a:prstGeom>
          <a:noFill/>
        </p:spPr>
        <p:txBody>
          <a:bodyPr wrap="square" rtlCol="0">
            <a:spAutoFit/>
          </a:bodyPr>
          <a:lstStyle/>
          <a:p>
            <a:pPr algn="just"/>
            <a:r>
              <a:rPr lang="es-ES" b="1" dirty="0">
                <a:solidFill>
                  <a:srgbClr val="FF0066"/>
                </a:solidFill>
              </a:rPr>
              <a:t>Hoy día, la ciudad de Filadelfia existe con el nombre de Allah-Shehr, es decir, (la ciudad de Dios</a:t>
            </a:r>
            <a:r>
              <a:rPr lang="es-ES" b="1" dirty="0" smtClean="0">
                <a:solidFill>
                  <a:srgbClr val="FF0066"/>
                </a:solidFill>
              </a:rPr>
              <a:t>).</a:t>
            </a:r>
          </a:p>
          <a:p>
            <a:pPr algn="just"/>
            <a:endParaRPr lang="es-ES" b="1" dirty="0">
              <a:solidFill>
                <a:srgbClr val="FF0066"/>
              </a:solidFill>
            </a:endParaRPr>
          </a:p>
          <a:p>
            <a:pPr algn="just"/>
            <a:r>
              <a:rPr lang="es-ES" b="1" dirty="0">
                <a:solidFill>
                  <a:srgbClr val="FF0066"/>
                </a:solidFill>
              </a:rPr>
              <a:t>Debido a una serie de terremotos antiguos, no queda mucho de la antigua Filadelfia, y la arqueología se limita a los pocos cimientos y las columnas romanas</a:t>
            </a:r>
            <a:r>
              <a:rPr lang="es-ES" b="1" dirty="0" smtClean="0">
                <a:solidFill>
                  <a:srgbClr val="FF0066"/>
                </a:solidFill>
              </a:rPr>
              <a:t>.</a:t>
            </a:r>
          </a:p>
          <a:p>
            <a:pPr algn="just"/>
            <a:endParaRPr lang="es-ES" b="1" dirty="0">
              <a:solidFill>
                <a:srgbClr val="FF0066"/>
              </a:solidFill>
            </a:endParaRPr>
          </a:p>
          <a:p>
            <a:pPr algn="just"/>
            <a:r>
              <a:rPr lang="es-ES" b="1" dirty="0">
                <a:solidFill>
                  <a:srgbClr val="FF0066"/>
                </a:solidFill>
              </a:rPr>
              <a:t>No hay que confundirla con otra ciudad del mismo nombre sobre la que se construyó la ciudad de Amman, capital de Jordania.</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45366" y="2533650"/>
            <a:ext cx="4660190" cy="3118091"/>
          </a:xfrm>
          <a:prstGeom prst="rect">
            <a:avLst/>
          </a:prstGeom>
        </p:spPr>
      </p:pic>
    </p:spTree>
    <p:extLst>
      <p:ext uri="{BB962C8B-B14F-4D97-AF65-F5344CB8AC3E}">
        <p14:creationId xmlns:p14="http://schemas.microsoft.com/office/powerpoint/2010/main" xmlns="" val="26934484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LAODICEA</a:t>
            </a:r>
            <a:endParaRPr lang="es-ES" b="1" dirty="0">
              <a:solidFill>
                <a:schemeClr val="accent3">
                  <a:lumMod val="60000"/>
                  <a:lumOff val="40000"/>
                </a:schemeClr>
              </a:solidFill>
            </a:endParaRPr>
          </a:p>
        </p:txBody>
      </p:sp>
      <p:sp>
        <p:nvSpPr>
          <p:cNvPr id="5" name="CuadroTexto 4"/>
          <p:cNvSpPr txBox="1"/>
          <p:nvPr/>
        </p:nvSpPr>
        <p:spPr>
          <a:xfrm>
            <a:off x="4914900" y="1952625"/>
            <a:ext cx="6400800" cy="4524315"/>
          </a:xfrm>
          <a:prstGeom prst="rect">
            <a:avLst/>
          </a:prstGeom>
          <a:noFill/>
        </p:spPr>
        <p:txBody>
          <a:bodyPr wrap="square" rtlCol="0">
            <a:spAutoFit/>
          </a:bodyPr>
          <a:lstStyle/>
          <a:p>
            <a:pPr algn="just"/>
            <a:r>
              <a:rPr lang="es-ES" b="1" dirty="0">
                <a:solidFill>
                  <a:srgbClr val="003366"/>
                </a:solidFill>
              </a:rPr>
              <a:t>Laodicea antes conocida como Dióspolis y Roas; es una ciudad del antiguo Imperio seléucida, establecida entre 261 a. C. y 245 a. C. por el rey Antíoco II Theos y nombrada en honor de su esposa Laodice. </a:t>
            </a:r>
            <a:endParaRPr lang="es-ES" b="1" dirty="0" smtClean="0">
              <a:solidFill>
                <a:srgbClr val="003366"/>
              </a:solidFill>
            </a:endParaRPr>
          </a:p>
          <a:p>
            <a:pPr algn="just"/>
            <a:endParaRPr lang="es-ES" b="1" dirty="0">
              <a:solidFill>
                <a:srgbClr val="003366"/>
              </a:solidFill>
            </a:endParaRPr>
          </a:p>
          <a:p>
            <a:pPr algn="just"/>
            <a:r>
              <a:rPr lang="es-ES" b="1" dirty="0">
                <a:solidFill>
                  <a:srgbClr val="003366"/>
                </a:solidFill>
              </a:rPr>
              <a:t>Fue una próspera ciudad comercial, ubicada en la intersección de dos importantes rutas, y famosa por sus textiles de lana y algodón. </a:t>
            </a:r>
            <a:endParaRPr lang="es-ES" b="1" dirty="0" smtClean="0">
              <a:solidFill>
                <a:srgbClr val="003366"/>
              </a:solidFill>
            </a:endParaRPr>
          </a:p>
          <a:p>
            <a:pPr algn="just"/>
            <a:r>
              <a:rPr lang="es-ES" b="1" dirty="0" smtClean="0">
                <a:solidFill>
                  <a:srgbClr val="003366"/>
                </a:solidFill>
              </a:rPr>
              <a:t>Era </a:t>
            </a:r>
            <a:r>
              <a:rPr lang="es-ES" b="1" dirty="0">
                <a:solidFill>
                  <a:srgbClr val="003366"/>
                </a:solidFill>
              </a:rPr>
              <a:t>un centro clave en el comercio y el mundo </a:t>
            </a:r>
            <a:r>
              <a:rPr lang="es-ES" b="1" dirty="0" smtClean="0">
                <a:solidFill>
                  <a:srgbClr val="003366"/>
                </a:solidFill>
              </a:rPr>
              <a:t>bancario.</a:t>
            </a:r>
          </a:p>
          <a:p>
            <a:pPr algn="just"/>
            <a:endParaRPr lang="es-ES" b="1" dirty="0" smtClean="0">
              <a:solidFill>
                <a:srgbClr val="003366"/>
              </a:solidFill>
            </a:endParaRPr>
          </a:p>
          <a:p>
            <a:pPr algn="just"/>
            <a:r>
              <a:rPr lang="es-ES" b="1" dirty="0" smtClean="0">
                <a:solidFill>
                  <a:srgbClr val="003366"/>
                </a:solidFill>
              </a:rPr>
              <a:t>Vendía </a:t>
            </a:r>
            <a:r>
              <a:rPr lang="es-ES" b="1" dirty="0">
                <a:solidFill>
                  <a:srgbClr val="003366"/>
                </a:solidFill>
              </a:rPr>
              <a:t>una muy conocida pomada para los ojos y también prendas de vestir de alta calidad hechas de excelente lana negra. </a:t>
            </a:r>
            <a:endParaRPr lang="es-ES" b="1" dirty="0" smtClean="0">
              <a:solidFill>
                <a:srgbClr val="003366"/>
              </a:solidFill>
            </a:endParaRPr>
          </a:p>
          <a:p>
            <a:pPr algn="just"/>
            <a:endParaRPr lang="es-ES" b="1" dirty="0" smtClean="0">
              <a:solidFill>
                <a:srgbClr val="003366"/>
              </a:solidFill>
            </a:endParaRPr>
          </a:p>
          <a:p>
            <a:pPr algn="just"/>
            <a:r>
              <a:rPr lang="es-ES" b="1" dirty="0" smtClean="0">
                <a:solidFill>
                  <a:srgbClr val="003366"/>
                </a:solidFill>
              </a:rPr>
              <a:t>También </a:t>
            </a:r>
            <a:r>
              <a:rPr lang="es-ES" b="1" dirty="0">
                <a:solidFill>
                  <a:srgbClr val="003366"/>
                </a:solidFill>
              </a:rPr>
              <a:t>contaba con un acueducto que les proveía de agua tibia.</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2912" y="2786032"/>
            <a:ext cx="4161615" cy="3109943"/>
          </a:xfrm>
          <a:prstGeom prst="rect">
            <a:avLst/>
          </a:prstGeom>
        </p:spPr>
      </p:pic>
    </p:spTree>
    <p:extLst>
      <p:ext uri="{BB962C8B-B14F-4D97-AF65-F5344CB8AC3E}">
        <p14:creationId xmlns:p14="http://schemas.microsoft.com/office/powerpoint/2010/main" xmlns="" val="40361439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LAODICEA</a:t>
            </a:r>
            <a:endParaRPr lang="es-ES" b="1" dirty="0">
              <a:solidFill>
                <a:schemeClr val="accent3">
                  <a:lumMod val="60000"/>
                  <a:lumOff val="40000"/>
                </a:schemeClr>
              </a:solidFill>
            </a:endParaRPr>
          </a:p>
        </p:txBody>
      </p:sp>
      <p:sp>
        <p:nvSpPr>
          <p:cNvPr id="5" name="CuadroTexto 4"/>
          <p:cNvSpPr txBox="1"/>
          <p:nvPr/>
        </p:nvSpPr>
        <p:spPr>
          <a:xfrm>
            <a:off x="4181475" y="1952625"/>
            <a:ext cx="7867650" cy="4524315"/>
          </a:xfrm>
          <a:prstGeom prst="rect">
            <a:avLst/>
          </a:prstGeom>
          <a:noFill/>
        </p:spPr>
        <p:txBody>
          <a:bodyPr wrap="square" rtlCol="0">
            <a:spAutoFit/>
          </a:bodyPr>
          <a:lstStyle/>
          <a:p>
            <a:pPr algn="just"/>
            <a:r>
              <a:rPr lang="es-ES" b="1" dirty="0">
                <a:solidFill>
                  <a:srgbClr val="003366"/>
                </a:solidFill>
              </a:rPr>
              <a:t>Antíoco III el Grande trasladó allí alrededor de dos mil familias judías de Babilonia. Esta comunidad judía adquirió gran importancia. En 188 a. C. pasa al reino de Pérgamo, y en 133 a. C. cae bajo el dominio de Roma. Bajo los primeros emperadores se convirtió en una de las ciudades comerciales más importantes del Asia Menor. Recibió de Roma el título de "ciudad libre". </a:t>
            </a:r>
            <a:endParaRPr lang="es-ES" b="1" dirty="0" smtClean="0">
              <a:solidFill>
                <a:srgbClr val="003366"/>
              </a:solidFill>
            </a:endParaRPr>
          </a:p>
          <a:p>
            <a:pPr algn="just"/>
            <a:endParaRPr lang="es-ES" b="1" dirty="0">
              <a:solidFill>
                <a:srgbClr val="003366"/>
              </a:solidFill>
            </a:endParaRPr>
          </a:p>
          <a:p>
            <a:pPr algn="just"/>
            <a:r>
              <a:rPr lang="es-ES" b="1" dirty="0">
                <a:solidFill>
                  <a:srgbClr val="003366"/>
                </a:solidFill>
              </a:rPr>
              <a:t>El sitio sufría frecuentemente de terremotos, y Tácito apunta que en el año 60/61, bajo el reinado de Nerón, uno de ellos destruyó completamente la ciudad; los habitantes rehusaron la ayuda imperial y la reconstruyeron por sí mismos</a:t>
            </a:r>
            <a:r>
              <a:rPr lang="es-ES" b="1" dirty="0" smtClean="0">
                <a:solidFill>
                  <a:srgbClr val="003366"/>
                </a:solidFill>
              </a:rPr>
              <a:t>.</a:t>
            </a:r>
          </a:p>
          <a:p>
            <a:pPr algn="just"/>
            <a:endParaRPr lang="es-ES" b="1" dirty="0">
              <a:solidFill>
                <a:srgbClr val="003366"/>
              </a:solidFill>
            </a:endParaRPr>
          </a:p>
          <a:p>
            <a:pPr algn="just"/>
            <a:r>
              <a:rPr lang="es-ES" b="1" dirty="0">
                <a:solidFill>
                  <a:srgbClr val="003366"/>
                </a:solidFill>
              </a:rPr>
              <a:t>En 494 la ciudad es destruida por un terremoto, lo que marca el comienzo de su declive. A raíz de las invasiones turcas de 1070 se generan conflictos con los bizantinos. Fue finalmente destruida por los turcos en el s XIII. Desde ese tiempo permaneció en ruinas. </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2400" y="2051595"/>
            <a:ext cx="3867150" cy="3844380"/>
          </a:xfrm>
          <a:prstGeom prst="rect">
            <a:avLst/>
          </a:prstGeom>
        </p:spPr>
      </p:pic>
    </p:spTree>
    <p:extLst>
      <p:ext uri="{BB962C8B-B14F-4D97-AF65-F5344CB8AC3E}">
        <p14:creationId xmlns:p14="http://schemas.microsoft.com/office/powerpoint/2010/main" xmlns="" val="28950423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LAODICEA</a:t>
            </a:r>
            <a:endParaRPr lang="es-ES" b="1" dirty="0">
              <a:solidFill>
                <a:schemeClr val="accent3">
                  <a:lumMod val="60000"/>
                  <a:lumOff val="40000"/>
                </a:schemeClr>
              </a:solidFill>
            </a:endParaRPr>
          </a:p>
        </p:txBody>
      </p:sp>
      <p:sp>
        <p:nvSpPr>
          <p:cNvPr id="5" name="CuadroTexto 4"/>
          <p:cNvSpPr txBox="1"/>
          <p:nvPr/>
        </p:nvSpPr>
        <p:spPr>
          <a:xfrm>
            <a:off x="4981575" y="2181225"/>
            <a:ext cx="6400800" cy="3693319"/>
          </a:xfrm>
          <a:prstGeom prst="rect">
            <a:avLst/>
          </a:prstGeom>
          <a:noFill/>
        </p:spPr>
        <p:txBody>
          <a:bodyPr wrap="square" rtlCol="0">
            <a:spAutoFit/>
          </a:bodyPr>
          <a:lstStyle/>
          <a:p>
            <a:pPr algn="just"/>
            <a:r>
              <a:rPr lang="es-ES" b="1" dirty="0">
                <a:solidFill>
                  <a:srgbClr val="003366"/>
                </a:solidFill>
              </a:rPr>
              <a:t>La comunidad cristiana de Laodicea se menciona en la Carta a los Colosenses de San Pablo. Se plantea la hipótesis de que esta Iglesia nació de </a:t>
            </a:r>
            <a:r>
              <a:rPr lang="es-ES" b="1" dirty="0" smtClean="0">
                <a:solidFill>
                  <a:srgbClr val="003366"/>
                </a:solidFill>
              </a:rPr>
              <a:t>Epafras, </a:t>
            </a:r>
            <a:r>
              <a:rPr lang="es-ES" b="1" dirty="0">
                <a:solidFill>
                  <a:srgbClr val="003366"/>
                </a:solidFill>
              </a:rPr>
              <a:t>un colosense que se convirtió al cristianismo tal vez después de haber escuchado la predicación de Pablo en Éfeso. Parece ser que se reunían al principio en casa de Ninfa. </a:t>
            </a:r>
            <a:endParaRPr lang="es-ES" b="1" dirty="0" smtClean="0">
              <a:solidFill>
                <a:srgbClr val="003366"/>
              </a:solidFill>
            </a:endParaRPr>
          </a:p>
          <a:p>
            <a:pPr algn="just"/>
            <a:endParaRPr lang="es-ES" b="1" dirty="0">
              <a:solidFill>
                <a:srgbClr val="003366"/>
              </a:solidFill>
            </a:endParaRPr>
          </a:p>
          <a:p>
            <a:pPr algn="just"/>
            <a:r>
              <a:rPr lang="es-ES" b="1" dirty="0">
                <a:solidFill>
                  <a:srgbClr val="003366"/>
                </a:solidFill>
              </a:rPr>
              <a:t>Una carta de Pablo llegó a los laodicenses al </a:t>
            </a:r>
            <a:r>
              <a:rPr lang="es-ES" b="1" dirty="0" smtClean="0">
                <a:solidFill>
                  <a:srgbClr val="003366"/>
                </a:solidFill>
              </a:rPr>
              <a:t>mismo </a:t>
            </a:r>
            <a:r>
              <a:rPr lang="es-ES" b="1" dirty="0">
                <a:solidFill>
                  <a:srgbClr val="003366"/>
                </a:solidFill>
              </a:rPr>
              <a:t>tiempo que la carta a los colosenses, pero se ha perdido, algunos creen que es la Carta a los Efesios o una copia de ésta.  </a:t>
            </a:r>
            <a:endParaRPr lang="es-ES" b="1" dirty="0" smtClean="0">
              <a:solidFill>
                <a:srgbClr val="003366"/>
              </a:solidFill>
            </a:endParaRPr>
          </a:p>
          <a:p>
            <a:pPr algn="just"/>
            <a:endParaRPr lang="es-ES" b="1" dirty="0">
              <a:solidFill>
                <a:srgbClr val="003366"/>
              </a:solidFill>
            </a:endParaRPr>
          </a:p>
          <a:p>
            <a:pPr algn="just"/>
            <a:r>
              <a:rPr lang="es-ES" b="1" dirty="0" smtClean="0">
                <a:solidFill>
                  <a:srgbClr val="003366"/>
                </a:solidFill>
              </a:rPr>
              <a:t>Hay </a:t>
            </a:r>
            <a:r>
              <a:rPr lang="es-ES" b="1" dirty="0">
                <a:solidFill>
                  <a:srgbClr val="003366"/>
                </a:solidFill>
              </a:rPr>
              <a:t>carta apócrifa de Pablo a los laodicenses del s IV </a:t>
            </a:r>
            <a:r>
              <a:rPr lang="es-ES" b="1" dirty="0" smtClean="0">
                <a:solidFill>
                  <a:srgbClr val="003366"/>
                </a:solidFill>
              </a:rPr>
              <a:t>d.C. </a:t>
            </a:r>
            <a:r>
              <a:rPr lang="es-ES" b="1" dirty="0">
                <a:solidFill>
                  <a:srgbClr val="003366"/>
                </a:solidFill>
              </a:rPr>
              <a:t>compuesta por una mezcla de pasajes de Gálatas y Efesios.</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42999" y="2436019"/>
            <a:ext cx="3187645" cy="3438525"/>
          </a:xfrm>
          <a:prstGeom prst="rect">
            <a:avLst/>
          </a:prstGeom>
        </p:spPr>
      </p:pic>
    </p:spTree>
    <p:extLst>
      <p:ext uri="{BB962C8B-B14F-4D97-AF65-F5344CB8AC3E}">
        <p14:creationId xmlns:p14="http://schemas.microsoft.com/office/powerpoint/2010/main" xmlns="" val="40747051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LAODICEA</a:t>
            </a:r>
            <a:endParaRPr lang="es-ES" b="1" dirty="0">
              <a:solidFill>
                <a:schemeClr val="accent3">
                  <a:lumMod val="60000"/>
                  <a:lumOff val="40000"/>
                </a:schemeClr>
              </a:solidFill>
            </a:endParaRPr>
          </a:p>
        </p:txBody>
      </p:sp>
      <p:sp>
        <p:nvSpPr>
          <p:cNvPr id="5" name="CuadroTexto 4"/>
          <p:cNvSpPr txBox="1"/>
          <p:nvPr/>
        </p:nvSpPr>
        <p:spPr>
          <a:xfrm>
            <a:off x="5153025" y="2562225"/>
            <a:ext cx="6400800" cy="3046988"/>
          </a:xfrm>
          <a:prstGeom prst="rect">
            <a:avLst/>
          </a:prstGeom>
          <a:noFill/>
        </p:spPr>
        <p:txBody>
          <a:bodyPr wrap="square" rtlCol="0">
            <a:spAutoFit/>
          </a:bodyPr>
          <a:lstStyle/>
          <a:p>
            <a:pPr algn="just"/>
            <a:r>
              <a:rPr lang="es-ES" sz="2400" b="1" dirty="0">
                <a:solidFill>
                  <a:srgbClr val="003366"/>
                </a:solidFill>
              </a:rPr>
              <a:t>Aquí se celebró un sínodo, cuyos cánones tienen una importancia considerable para la historia de la Iglesia, y que probablemente tuvo lugar en el 364 </a:t>
            </a:r>
            <a:r>
              <a:rPr lang="es-ES" sz="2400" b="1" dirty="0" smtClean="0">
                <a:solidFill>
                  <a:srgbClr val="003366"/>
                </a:solidFill>
              </a:rPr>
              <a:t>.</a:t>
            </a:r>
          </a:p>
          <a:p>
            <a:pPr algn="just"/>
            <a:endParaRPr lang="es-ES" sz="2400" b="1" dirty="0">
              <a:solidFill>
                <a:srgbClr val="003366"/>
              </a:solidFill>
            </a:endParaRPr>
          </a:p>
          <a:p>
            <a:pPr algn="just"/>
            <a:r>
              <a:rPr lang="es-ES" sz="2400" b="1" dirty="0" smtClean="0">
                <a:solidFill>
                  <a:srgbClr val="003366"/>
                </a:solidFill>
              </a:rPr>
              <a:t> </a:t>
            </a:r>
            <a:r>
              <a:rPr lang="es-ES" sz="2400" b="1" dirty="0">
                <a:solidFill>
                  <a:srgbClr val="003366"/>
                </a:solidFill>
              </a:rPr>
              <a:t>Según los estudiosos, el texto de los sesenta cánones griegos que poseemos es un resumen de los cánones originales. </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6750" y="2698298"/>
            <a:ext cx="4150335" cy="2769052"/>
          </a:xfrm>
          <a:prstGeom prst="rect">
            <a:avLst/>
          </a:prstGeom>
        </p:spPr>
      </p:pic>
    </p:spTree>
    <p:extLst>
      <p:ext uri="{BB962C8B-B14F-4D97-AF65-F5344CB8AC3E}">
        <p14:creationId xmlns:p14="http://schemas.microsoft.com/office/powerpoint/2010/main" xmlns="" val="40996815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LAODICEA</a:t>
            </a:r>
            <a:endParaRPr lang="es-ES" b="1" dirty="0">
              <a:solidFill>
                <a:schemeClr val="accent3">
                  <a:lumMod val="60000"/>
                  <a:lumOff val="40000"/>
                </a:schemeClr>
              </a:solidFill>
            </a:endParaRPr>
          </a:p>
        </p:txBody>
      </p:sp>
      <p:sp>
        <p:nvSpPr>
          <p:cNvPr id="5" name="CuadroTexto 4"/>
          <p:cNvSpPr txBox="1"/>
          <p:nvPr/>
        </p:nvSpPr>
        <p:spPr>
          <a:xfrm>
            <a:off x="4914900" y="1952625"/>
            <a:ext cx="6877050" cy="4524315"/>
          </a:xfrm>
          <a:prstGeom prst="rect">
            <a:avLst/>
          </a:prstGeom>
          <a:noFill/>
        </p:spPr>
        <p:txBody>
          <a:bodyPr wrap="square" rtlCol="0">
            <a:spAutoFit/>
          </a:bodyPr>
          <a:lstStyle/>
          <a:p>
            <a:pPr algn="just"/>
            <a:r>
              <a:rPr lang="es-ES" b="1" dirty="0">
                <a:solidFill>
                  <a:srgbClr val="003366"/>
                </a:solidFill>
              </a:rPr>
              <a:t>En el sitio arqueológico actual pueden observarse las ruinas del estadio, el anfiteatro, el odeón, la cisterna y el acueducto así como los baños termales y del Ninfeo</a:t>
            </a:r>
            <a:r>
              <a:rPr lang="es-ES" b="1" dirty="0" smtClean="0">
                <a:solidFill>
                  <a:srgbClr val="003366"/>
                </a:solidFill>
              </a:rPr>
              <a:t>.</a:t>
            </a:r>
          </a:p>
          <a:p>
            <a:pPr algn="just"/>
            <a:endParaRPr lang="es-ES" b="1" dirty="0">
              <a:solidFill>
                <a:srgbClr val="003366"/>
              </a:solidFill>
            </a:endParaRPr>
          </a:p>
          <a:p>
            <a:pPr algn="just"/>
            <a:r>
              <a:rPr lang="es-ES" b="1" dirty="0">
                <a:solidFill>
                  <a:srgbClr val="003366"/>
                </a:solidFill>
              </a:rPr>
              <a:t>En 2011 fue encontrada la gran basílica de la antigua Laodicea, que se remonta a la época bizantina </a:t>
            </a:r>
            <a:r>
              <a:rPr lang="es-ES" b="1" dirty="0" smtClean="0">
                <a:solidFill>
                  <a:srgbClr val="003366"/>
                </a:solidFill>
              </a:rPr>
              <a:t>.</a:t>
            </a:r>
          </a:p>
          <a:p>
            <a:pPr algn="just"/>
            <a:endParaRPr lang="es-ES" b="1" dirty="0">
              <a:solidFill>
                <a:srgbClr val="003366"/>
              </a:solidFill>
            </a:endParaRPr>
          </a:p>
          <a:p>
            <a:pPr algn="just"/>
            <a:r>
              <a:rPr lang="es-ES" b="1" dirty="0">
                <a:solidFill>
                  <a:srgbClr val="003366"/>
                </a:solidFill>
              </a:rPr>
              <a:t>Las ruinas ahora se llaman Eski Hissar, o castillo viejo, y por mucho tiempo ha servido como cantera para material de construcción. </a:t>
            </a:r>
            <a:endParaRPr lang="es-ES" b="1" dirty="0" smtClean="0">
              <a:solidFill>
                <a:srgbClr val="003366"/>
              </a:solidFill>
            </a:endParaRPr>
          </a:p>
          <a:p>
            <a:pPr algn="just"/>
            <a:endParaRPr lang="es-ES" b="1" dirty="0" smtClean="0">
              <a:solidFill>
                <a:srgbClr val="003366"/>
              </a:solidFill>
            </a:endParaRPr>
          </a:p>
          <a:p>
            <a:pPr algn="just"/>
            <a:r>
              <a:rPr lang="es-ES" b="1" dirty="0" smtClean="0">
                <a:solidFill>
                  <a:srgbClr val="003366"/>
                </a:solidFill>
              </a:rPr>
              <a:t>Uno </a:t>
            </a:r>
            <a:r>
              <a:rPr lang="es-ES" b="1" dirty="0">
                <a:solidFill>
                  <a:srgbClr val="003366"/>
                </a:solidFill>
              </a:rPr>
              <a:t>de los teatros romanos está en buen estado de preservación. </a:t>
            </a:r>
            <a:endParaRPr lang="es-ES" b="1" dirty="0" smtClean="0">
              <a:solidFill>
                <a:srgbClr val="003366"/>
              </a:solidFill>
            </a:endParaRPr>
          </a:p>
          <a:p>
            <a:pPr algn="just"/>
            <a:endParaRPr lang="es-ES" b="1" dirty="0" smtClean="0">
              <a:solidFill>
                <a:srgbClr val="003366"/>
              </a:solidFill>
            </a:endParaRPr>
          </a:p>
          <a:p>
            <a:pPr algn="just"/>
            <a:r>
              <a:rPr lang="es-ES" b="1" dirty="0" smtClean="0">
                <a:solidFill>
                  <a:srgbClr val="003366"/>
                </a:solidFill>
              </a:rPr>
              <a:t>Puede </a:t>
            </a:r>
            <a:r>
              <a:rPr lang="es-ES" b="1" dirty="0">
                <a:solidFill>
                  <a:srgbClr val="003366"/>
                </a:solidFill>
              </a:rPr>
              <a:t>uno todavía ver el estadio, un peristilo, el acueducto que traía el agua, un sifón invertido de pipas de piedra, una gran necrópolis, y las ruinas de tres iglesias cristianas primitivas.</a:t>
            </a: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1987" y="2719387"/>
            <a:ext cx="3995876" cy="2986088"/>
          </a:xfrm>
          <a:prstGeom prst="rect">
            <a:avLst/>
          </a:prstGeom>
        </p:spPr>
      </p:pic>
    </p:spTree>
    <p:extLst>
      <p:ext uri="{BB962C8B-B14F-4D97-AF65-F5344CB8AC3E}">
        <p14:creationId xmlns:p14="http://schemas.microsoft.com/office/powerpoint/2010/main" xmlns="" val="23467850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ASIA MENOR EN LA ÉPOCA DEL APOCALIPSIS</a:t>
            </a:r>
            <a:endParaRPr lang="es-ES" b="1" dirty="0">
              <a:solidFill>
                <a:schemeClr val="accent3">
                  <a:lumMod val="60000"/>
                  <a:lumOff val="40000"/>
                </a:schemeClr>
              </a:solidFill>
            </a:endParaRPr>
          </a:p>
        </p:txBody>
      </p:sp>
      <p:sp>
        <p:nvSpPr>
          <p:cNvPr id="5" name="CuadroTexto 4"/>
          <p:cNvSpPr txBox="1"/>
          <p:nvPr/>
        </p:nvSpPr>
        <p:spPr>
          <a:xfrm>
            <a:off x="638175" y="1809750"/>
            <a:ext cx="6400800" cy="4893647"/>
          </a:xfrm>
          <a:prstGeom prst="rect">
            <a:avLst/>
          </a:prstGeom>
          <a:noFill/>
        </p:spPr>
        <p:txBody>
          <a:bodyPr wrap="square" rtlCol="0">
            <a:spAutoFit/>
          </a:bodyPr>
          <a:lstStyle/>
          <a:p>
            <a:r>
              <a:rPr lang="es-ES" sz="2400" b="1" dirty="0" smtClean="0">
                <a:solidFill>
                  <a:srgbClr val="FF0000"/>
                </a:solidFill>
              </a:rPr>
              <a:t>RELIGIÓN</a:t>
            </a:r>
          </a:p>
          <a:p>
            <a:endParaRPr lang="es-ES" sz="2400" b="1" dirty="0" smtClean="0">
              <a:solidFill>
                <a:srgbClr val="FF0000"/>
              </a:solidFill>
            </a:endParaRPr>
          </a:p>
          <a:p>
            <a:pPr algn="just"/>
            <a:r>
              <a:rPr lang="es-ES" sz="2400" b="1" dirty="0" smtClean="0">
                <a:solidFill>
                  <a:schemeClr val="tx2"/>
                </a:solidFill>
              </a:rPr>
              <a:t>En el Imperio Romano se daba culto al emperador y se ofrecían sacrificios alas divinidades romanas.</a:t>
            </a:r>
          </a:p>
          <a:p>
            <a:pPr algn="just"/>
            <a:r>
              <a:rPr lang="es-ES" sz="2400" b="1" dirty="0" smtClean="0">
                <a:solidFill>
                  <a:schemeClr val="tx2"/>
                </a:solidFill>
              </a:rPr>
              <a:t>Los judíos y cristianos, al no participar en estos cultos, eran tratados como desleales.</a:t>
            </a:r>
          </a:p>
          <a:p>
            <a:pPr algn="just"/>
            <a:r>
              <a:rPr lang="es-ES" sz="2400" b="1" dirty="0" smtClean="0">
                <a:solidFill>
                  <a:schemeClr val="tx2"/>
                </a:solidFill>
              </a:rPr>
              <a:t>También existía un conflicto religioso entre los judíos y los cristianos</a:t>
            </a:r>
          </a:p>
          <a:p>
            <a:pPr algn="just"/>
            <a:r>
              <a:rPr lang="es-ES" sz="2400" b="1" dirty="0" smtClean="0">
                <a:solidFill>
                  <a:schemeClr val="tx2"/>
                </a:solidFill>
              </a:rPr>
              <a:t>Los cristianos fueron perseguidos y martirizados, en diversas épocas, especialmente en la de Domiciano, cuando se escribe el Apocalipsis</a:t>
            </a:r>
            <a:endParaRPr lang="es-ES" sz="2400" b="1" dirty="0">
              <a:solidFill>
                <a:schemeClr val="tx2"/>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54491" y="2334638"/>
            <a:ext cx="4803501" cy="4173166"/>
          </a:xfrm>
          <a:prstGeom prst="rect">
            <a:avLst/>
          </a:prstGeom>
        </p:spPr>
      </p:pic>
    </p:spTree>
    <p:extLst>
      <p:ext uri="{BB962C8B-B14F-4D97-AF65-F5344CB8AC3E}">
        <p14:creationId xmlns:p14="http://schemas.microsoft.com/office/powerpoint/2010/main" xmlns="" val="24203990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ASIA MENOR EN LA ÉPOCA DEL APOCALIPSIS</a:t>
            </a:r>
            <a:endParaRPr lang="es-ES" b="1" dirty="0">
              <a:solidFill>
                <a:schemeClr val="accent3">
                  <a:lumMod val="60000"/>
                  <a:lumOff val="40000"/>
                </a:schemeClr>
              </a:solidFill>
            </a:endParaRPr>
          </a:p>
        </p:txBody>
      </p:sp>
      <p:sp>
        <p:nvSpPr>
          <p:cNvPr id="5" name="CuadroTexto 4"/>
          <p:cNvSpPr txBox="1"/>
          <p:nvPr/>
        </p:nvSpPr>
        <p:spPr>
          <a:xfrm>
            <a:off x="4914900" y="1952625"/>
            <a:ext cx="6400800" cy="4893647"/>
          </a:xfrm>
          <a:prstGeom prst="rect">
            <a:avLst/>
          </a:prstGeom>
          <a:noFill/>
        </p:spPr>
        <p:txBody>
          <a:bodyPr wrap="square" rtlCol="0">
            <a:spAutoFit/>
          </a:bodyPr>
          <a:lstStyle/>
          <a:p>
            <a:r>
              <a:rPr lang="es-ES" sz="2400" b="1" dirty="0" smtClean="0">
                <a:solidFill>
                  <a:srgbClr val="FF0000"/>
                </a:solidFill>
              </a:rPr>
              <a:t>SITUACIÓN DE LAS IGLESIAS</a:t>
            </a:r>
          </a:p>
          <a:p>
            <a:endParaRPr lang="es-ES" sz="2400" b="1" dirty="0">
              <a:solidFill>
                <a:srgbClr val="FF0000"/>
              </a:solidFill>
            </a:endParaRPr>
          </a:p>
          <a:p>
            <a:pPr algn="just"/>
            <a:r>
              <a:rPr lang="es-ES" sz="2400" b="1" dirty="0" smtClean="0">
                <a:solidFill>
                  <a:schemeClr val="tx2"/>
                </a:solidFill>
              </a:rPr>
              <a:t>La mayoría vive una situación de humillación y de pobreza, sufren más por la opresión y exclusión que por la persecución.</a:t>
            </a:r>
          </a:p>
          <a:p>
            <a:pPr algn="just"/>
            <a:endParaRPr lang="es-ES" sz="2400" b="1" dirty="0" smtClean="0">
              <a:solidFill>
                <a:schemeClr val="tx2"/>
              </a:solidFill>
            </a:endParaRPr>
          </a:p>
          <a:p>
            <a:pPr algn="just"/>
            <a:r>
              <a:rPr lang="es-ES" sz="2400" b="1" dirty="0" smtClean="0">
                <a:solidFill>
                  <a:schemeClr val="tx2"/>
                </a:solidFill>
              </a:rPr>
              <a:t>Por su fe no pueden participar en la sociedad y están marginados.</a:t>
            </a:r>
          </a:p>
          <a:p>
            <a:pPr algn="just"/>
            <a:endParaRPr lang="es-ES" sz="2400" b="1" dirty="0" smtClean="0">
              <a:solidFill>
                <a:schemeClr val="tx2"/>
              </a:solidFill>
            </a:endParaRPr>
          </a:p>
          <a:p>
            <a:pPr algn="just"/>
            <a:r>
              <a:rPr lang="es-ES" sz="2400" b="1" dirty="0" smtClean="0">
                <a:solidFill>
                  <a:schemeClr val="tx2"/>
                </a:solidFill>
              </a:rPr>
              <a:t>Estas comunidades tienen identidad propia  y responden con una resistencia activa contra las estructuras del Imperio</a:t>
            </a:r>
          </a:p>
          <a:p>
            <a:pPr algn="just"/>
            <a:endParaRPr lang="es-ES" sz="2400" b="1" dirty="0">
              <a:solidFill>
                <a:schemeClr val="tx2"/>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52525" y="2505075"/>
            <a:ext cx="2647950" cy="4161064"/>
          </a:xfrm>
          <a:prstGeom prst="rect">
            <a:avLst/>
          </a:prstGeom>
        </p:spPr>
      </p:pic>
    </p:spTree>
    <p:extLst>
      <p:ext uri="{BB962C8B-B14F-4D97-AF65-F5344CB8AC3E}">
        <p14:creationId xmlns:p14="http://schemas.microsoft.com/office/powerpoint/2010/main" xmlns="" val="23397468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LA ISLA DE PATMOS </a:t>
            </a:r>
            <a:endParaRPr lang="es-ES" b="1" dirty="0">
              <a:solidFill>
                <a:schemeClr val="accent3">
                  <a:lumMod val="60000"/>
                  <a:lumOff val="40000"/>
                </a:schemeClr>
              </a:solidFill>
            </a:endParaRPr>
          </a:p>
        </p:txBody>
      </p:sp>
      <p:sp>
        <p:nvSpPr>
          <p:cNvPr id="4" name="Rectángulo 3"/>
          <p:cNvSpPr/>
          <p:nvPr/>
        </p:nvSpPr>
        <p:spPr>
          <a:xfrm>
            <a:off x="361950" y="1872020"/>
            <a:ext cx="6534150" cy="4985980"/>
          </a:xfrm>
          <a:prstGeom prst="rect">
            <a:avLst/>
          </a:prstGeom>
        </p:spPr>
        <p:txBody>
          <a:bodyPr wrap="square">
            <a:spAutoFit/>
          </a:bodyPr>
          <a:lstStyle/>
          <a:p>
            <a:pPr algn="just"/>
            <a:r>
              <a:rPr lang="es-ES" sz="2000" b="1" dirty="0">
                <a:solidFill>
                  <a:srgbClr val="7030A0"/>
                </a:solidFill>
              </a:rPr>
              <a:t>Patmos debe su renombre a la mención que aparece en el Apocalipsis de </a:t>
            </a:r>
            <a:r>
              <a:rPr lang="es-ES" sz="2000" b="1" dirty="0" smtClean="0">
                <a:solidFill>
                  <a:srgbClr val="7030A0"/>
                </a:solidFill>
              </a:rPr>
              <a:t>Juan.</a:t>
            </a:r>
          </a:p>
          <a:p>
            <a:pPr algn="just"/>
            <a:endParaRPr lang="es-ES" sz="2000" b="1" dirty="0">
              <a:solidFill>
                <a:srgbClr val="7030A0"/>
              </a:solidFill>
            </a:endParaRPr>
          </a:p>
          <a:p>
            <a:pPr algn="just"/>
            <a:r>
              <a:rPr lang="es-ES" sz="2000" b="1" dirty="0">
                <a:solidFill>
                  <a:srgbClr val="7030A0"/>
                </a:solidFill>
              </a:rPr>
              <a:t>Patmos es una pequeña isla de origen volcánico situada en el mar Egeo a unos 60 kilómetros de la ciudad costera de Mileto, en la actual Turquía. Patmos, con una superficie de 34 kilómetros cuadrados, se encuentra entre el grupo de islas conocidas como el archipiélago del Dodecaneso</a:t>
            </a:r>
            <a:r>
              <a:rPr lang="es-ES" sz="2000" b="1" dirty="0" smtClean="0">
                <a:solidFill>
                  <a:srgbClr val="7030A0"/>
                </a:solidFill>
              </a:rPr>
              <a:t>.</a:t>
            </a:r>
          </a:p>
          <a:p>
            <a:pPr algn="just"/>
            <a:endParaRPr lang="es-ES" sz="2000" b="1" dirty="0">
              <a:solidFill>
                <a:srgbClr val="7030A0"/>
              </a:solidFill>
            </a:endParaRPr>
          </a:p>
          <a:p>
            <a:pPr algn="just"/>
            <a:r>
              <a:rPr lang="es-ES" sz="2000" b="1" dirty="0" smtClean="0">
                <a:solidFill>
                  <a:srgbClr val="7030A0"/>
                </a:solidFill>
              </a:rPr>
              <a:t> </a:t>
            </a:r>
            <a:r>
              <a:rPr lang="es-ES" sz="2000" b="1" dirty="0">
                <a:solidFill>
                  <a:srgbClr val="7030A0"/>
                </a:solidFill>
              </a:rPr>
              <a:t>La isla de Patmos, con su puerto natural protegido, era un puerto estratégico que se encontraba en la línea marítima que unía a Roma con Éfeso. Tenía un gran centro administrativo, varios pueblos, un hipódromo, y por lo menos tres templos paganos. </a:t>
            </a:r>
          </a:p>
          <a:p>
            <a:r>
              <a:rPr lang="es-ES" dirty="0" smtClean="0"/>
              <a:t>.</a:t>
            </a:r>
            <a:endParaRPr lang="es-ES" dirty="0"/>
          </a:p>
        </p:txBody>
      </p:sp>
      <p:pic>
        <p:nvPicPr>
          <p:cNvPr id="7" name="Imagen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8308" y="3108190"/>
            <a:ext cx="5023692" cy="2743200"/>
          </a:xfrm>
          <a:prstGeom prst="rect">
            <a:avLst/>
          </a:prstGeom>
        </p:spPr>
      </p:pic>
    </p:spTree>
    <p:extLst>
      <p:ext uri="{BB962C8B-B14F-4D97-AF65-F5344CB8AC3E}">
        <p14:creationId xmlns:p14="http://schemas.microsoft.com/office/powerpoint/2010/main" xmlns="" val="36398723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LA ISLA DE PATMOS </a:t>
            </a:r>
            <a:endParaRPr lang="es-ES" b="1" dirty="0">
              <a:solidFill>
                <a:schemeClr val="accent3">
                  <a:lumMod val="60000"/>
                  <a:lumOff val="40000"/>
                </a:schemeClr>
              </a:solidFill>
            </a:endParaRPr>
          </a:p>
        </p:txBody>
      </p:sp>
      <p:sp>
        <p:nvSpPr>
          <p:cNvPr id="3" name="CuadroTexto 2"/>
          <p:cNvSpPr txBox="1"/>
          <p:nvPr/>
        </p:nvSpPr>
        <p:spPr>
          <a:xfrm>
            <a:off x="914400" y="2047875"/>
            <a:ext cx="4581525" cy="4247317"/>
          </a:xfrm>
          <a:prstGeom prst="rect">
            <a:avLst/>
          </a:prstGeom>
          <a:noFill/>
        </p:spPr>
        <p:txBody>
          <a:bodyPr wrap="square" rtlCol="0">
            <a:spAutoFit/>
          </a:bodyPr>
          <a:lstStyle/>
          <a:p>
            <a:pPr algn="just"/>
            <a:r>
              <a:rPr lang="es-ES" b="1" dirty="0">
                <a:solidFill>
                  <a:srgbClr val="7030A0"/>
                </a:solidFill>
              </a:rPr>
              <a:t>Tiene la forma de un caballito de mar que, según la más antigua de las leyendas, descansaba en el fondo del océano hasta que se fijaron en su belleza los dioses griegos del Olimpo. </a:t>
            </a:r>
            <a:endParaRPr lang="es-ES" b="1" dirty="0" smtClean="0">
              <a:solidFill>
                <a:srgbClr val="7030A0"/>
              </a:solidFill>
            </a:endParaRPr>
          </a:p>
          <a:p>
            <a:pPr algn="just"/>
            <a:endParaRPr lang="es-ES" b="1" dirty="0">
              <a:solidFill>
                <a:srgbClr val="7030A0"/>
              </a:solidFill>
            </a:endParaRPr>
          </a:p>
          <a:p>
            <a:pPr algn="just"/>
            <a:r>
              <a:rPr lang="es-ES" b="1" dirty="0" smtClean="0">
                <a:solidFill>
                  <a:srgbClr val="7030A0"/>
                </a:solidFill>
              </a:rPr>
              <a:t>Selene</a:t>
            </a:r>
            <a:r>
              <a:rPr lang="es-ES" b="1" dirty="0">
                <a:solidFill>
                  <a:srgbClr val="7030A0"/>
                </a:solidFill>
              </a:rPr>
              <a:t>, la diosa de la Luna, fue la primera en quedar cautivada. De noche, iluminaba sus formas: los istmos, los tres promontorios, las suaves colinas, el dibujo de sus futuras bahías. Artemisa rogó primero a Apolo y luego a Zeus que la sacaran del lecho del mar y así fue, por la intercesión de los dioses, cómo emergió Patmos. </a:t>
            </a:r>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62787" y="2271712"/>
            <a:ext cx="4148138" cy="4148138"/>
          </a:xfrm>
          <a:prstGeom prst="rect">
            <a:avLst/>
          </a:prstGeom>
        </p:spPr>
      </p:pic>
    </p:spTree>
    <p:extLst>
      <p:ext uri="{BB962C8B-B14F-4D97-AF65-F5344CB8AC3E}">
        <p14:creationId xmlns:p14="http://schemas.microsoft.com/office/powerpoint/2010/main" xmlns="" val="15005522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solidFill>
                  <a:schemeClr val="accent3">
                    <a:lumMod val="60000"/>
                    <a:lumOff val="40000"/>
                  </a:schemeClr>
                </a:solidFill>
              </a:rPr>
              <a:t>LA ISLA DE PATMOS </a:t>
            </a:r>
            <a:endParaRPr lang="es-ES" b="1" dirty="0">
              <a:solidFill>
                <a:schemeClr val="accent3">
                  <a:lumMod val="60000"/>
                  <a:lumOff val="40000"/>
                </a:schemeClr>
              </a:solidFill>
            </a:endParaRPr>
          </a:p>
        </p:txBody>
      </p:sp>
      <p:sp>
        <p:nvSpPr>
          <p:cNvPr id="4" name="CuadroTexto 3"/>
          <p:cNvSpPr txBox="1"/>
          <p:nvPr/>
        </p:nvSpPr>
        <p:spPr>
          <a:xfrm>
            <a:off x="457199" y="1877438"/>
            <a:ext cx="5564222" cy="5078313"/>
          </a:xfrm>
          <a:prstGeom prst="rect">
            <a:avLst/>
          </a:prstGeom>
          <a:noFill/>
        </p:spPr>
        <p:txBody>
          <a:bodyPr wrap="square" rtlCol="0">
            <a:spAutoFit/>
          </a:bodyPr>
          <a:lstStyle/>
          <a:p>
            <a:pPr algn="just"/>
            <a:r>
              <a:rPr lang="es-ES" b="1" dirty="0">
                <a:solidFill>
                  <a:srgbClr val="7030A0"/>
                </a:solidFill>
              </a:rPr>
              <a:t>El apóstol Juan fue uno de los principales líderes de la iglesia en el libro de los Hechos. Junto con Pedro, estableció las iglesias de Jerusalén y Samaria. Pero después de su ministerio en Samaria Juan desaparece del relato del libro de los Hechos. La última referencia bíblica ubica a Juan en la isla de Patmos, donde recibió la revelación de Jesús y escribió el Apocalipsis</a:t>
            </a:r>
            <a:r>
              <a:rPr lang="es-ES" b="1" dirty="0" smtClean="0">
                <a:solidFill>
                  <a:srgbClr val="7030A0"/>
                </a:solidFill>
              </a:rPr>
              <a:t>.</a:t>
            </a:r>
          </a:p>
          <a:p>
            <a:pPr algn="just"/>
            <a:endParaRPr lang="es-ES" b="1" dirty="0">
              <a:solidFill>
                <a:srgbClr val="7030A0"/>
              </a:solidFill>
            </a:endParaRPr>
          </a:p>
          <a:p>
            <a:pPr algn="just"/>
            <a:r>
              <a:rPr lang="es-ES" b="1" dirty="0">
                <a:solidFill>
                  <a:srgbClr val="7030A0"/>
                </a:solidFill>
              </a:rPr>
              <a:t>Eusebio, en su Historia Eclesiástica dice que “Domiciano, mostrando gran crueldad… se convirtió en el sucesor de Nerón por su odio hacia Dios. Él fue de hecho el segundo que desató una persecución contra nosotros… durante esta persecución el apóstol y evangelista Juan, quien todavía vivía, fue condenado a morar en la isla de Patmos a consecuencia de su testimonio de la palabra divina.”</a:t>
            </a:r>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412476" y="2438840"/>
            <a:ext cx="3824591" cy="3841665"/>
          </a:xfrm>
          <a:prstGeom prst="rect">
            <a:avLst/>
          </a:prstGeom>
        </p:spPr>
      </p:pic>
    </p:spTree>
    <p:extLst>
      <p:ext uri="{BB962C8B-B14F-4D97-AF65-F5344CB8AC3E}">
        <p14:creationId xmlns:p14="http://schemas.microsoft.com/office/powerpoint/2010/main" xmlns="" val="29111008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irección de ventas 16 X 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9194_TF03431374.potx" id="{2F4881FE-CC89-4BA2-8CDB-3DBC2C76D3AE}" vid="{483BB0BA-DA05-41FE-B907-E782209F8221}"/>
    </a:ext>
  </a:extLst>
</a:theme>
</file>

<file path=ppt/theme/theme2.xml><?xml version="1.0" encoding="utf-8"?>
<a:theme xmlns:a="http://schemas.openxmlformats.org/drawingml/2006/main" name="Tema de Offic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dirección empresarial (panorámica)</Template>
  <TotalTime>945</TotalTime>
  <Words>5636</Words>
  <Application>Microsoft Office PowerPoint</Application>
  <PresentationFormat>Personalizado</PresentationFormat>
  <Paragraphs>362</Paragraphs>
  <Slides>47</Slides>
  <Notes>47</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Dirección de ventas 16 X 9</vt:lpstr>
      <vt:lpstr>LA ISLA DE PATMOS Y LAS SIETE IGLESIAS  DEL APOCALIPSIS</vt:lpstr>
      <vt:lpstr>ASIA MENOR EN LA ÉPOCA DEL APOCALIPSIS</vt:lpstr>
      <vt:lpstr>ASIA MENOR EN LA ÉPOCA DEL APOCALIPSIS</vt:lpstr>
      <vt:lpstr>ASIA MENOR EN LA ÉPOCA DEL APOCALIPSIS</vt:lpstr>
      <vt:lpstr>ASIA MENOR EN LA ÉPOCA DEL APOCALIPSIS</vt:lpstr>
      <vt:lpstr>ASIA MENOR EN LA ÉPOCA DEL APOCALIPSIS</vt:lpstr>
      <vt:lpstr>LA ISLA DE PATMOS </vt:lpstr>
      <vt:lpstr>LA ISLA DE PATMOS </vt:lpstr>
      <vt:lpstr>LA ISLA DE PATMOS </vt:lpstr>
      <vt:lpstr>LA ISLA DE PATMOS </vt:lpstr>
      <vt:lpstr>LA ISLA DE PATMOS </vt:lpstr>
      <vt:lpstr>LA ISLA DE PATMOS </vt:lpstr>
      <vt:lpstr>EFESO</vt:lpstr>
      <vt:lpstr>EFESO</vt:lpstr>
      <vt:lpstr>EFESO</vt:lpstr>
      <vt:lpstr>EFESO</vt:lpstr>
      <vt:lpstr>EFESO</vt:lpstr>
      <vt:lpstr>ESMIRNA</vt:lpstr>
      <vt:lpstr>ESMIRNA</vt:lpstr>
      <vt:lpstr>ESMIRNA</vt:lpstr>
      <vt:lpstr>ESMIRNA</vt:lpstr>
      <vt:lpstr>ESMIRNA</vt:lpstr>
      <vt:lpstr>PÉRGAMO</vt:lpstr>
      <vt:lpstr>PÉRGAMO</vt:lpstr>
      <vt:lpstr>PÉRGAMO</vt:lpstr>
      <vt:lpstr>PÉRGAMO</vt:lpstr>
      <vt:lpstr>PÉRGAMO</vt:lpstr>
      <vt:lpstr>PÉRGAMO</vt:lpstr>
      <vt:lpstr>TIATIRA</vt:lpstr>
      <vt:lpstr>TIATIRA</vt:lpstr>
      <vt:lpstr>TIATIRA</vt:lpstr>
      <vt:lpstr>TIATIRA</vt:lpstr>
      <vt:lpstr>TIATIRA</vt:lpstr>
      <vt:lpstr>SARDIS</vt:lpstr>
      <vt:lpstr>SARDIS</vt:lpstr>
      <vt:lpstr>SARDIS</vt:lpstr>
      <vt:lpstr>SARDIS</vt:lpstr>
      <vt:lpstr>SARDIS</vt:lpstr>
      <vt:lpstr>FILADELFIA</vt:lpstr>
      <vt:lpstr>FILADELFIA</vt:lpstr>
      <vt:lpstr>FILADELFIA</vt:lpstr>
      <vt:lpstr>FILADELFIA</vt:lpstr>
      <vt:lpstr>LAODICEA</vt:lpstr>
      <vt:lpstr>LAODICEA</vt:lpstr>
      <vt:lpstr>LAODICEA</vt:lpstr>
      <vt:lpstr>LAODICEA</vt:lpstr>
      <vt:lpstr>LAODICEA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SÍMBOLOS DEL APOCALIPSIS</dc:title>
  <dc:creator>Cuenta Microsoft</dc:creator>
  <cp:lastModifiedBy>Manuel</cp:lastModifiedBy>
  <cp:revision>37</cp:revision>
  <dcterms:created xsi:type="dcterms:W3CDTF">2021-11-18T12:24:30Z</dcterms:created>
  <dcterms:modified xsi:type="dcterms:W3CDTF">2021-12-19T10:36:01Z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