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35" r:id="rId4"/>
  </p:sldMasterIdLst>
  <p:notesMasterIdLst>
    <p:notesMasterId r:id="rId18"/>
  </p:notesMasterIdLst>
  <p:handoutMasterIdLst>
    <p:handoutMasterId r:id="rId19"/>
  </p:handoutMasterIdLst>
  <p:sldIdLst>
    <p:sldId id="256" r:id="rId5"/>
    <p:sldId id="270" r:id="rId6"/>
    <p:sldId id="269" r:id="rId7"/>
    <p:sldId id="294" r:id="rId8"/>
    <p:sldId id="263" r:id="rId9"/>
    <p:sldId id="296" r:id="rId10"/>
    <p:sldId id="285" r:id="rId11"/>
    <p:sldId id="299" r:id="rId12"/>
    <p:sldId id="286" r:id="rId13"/>
    <p:sldId id="297" r:id="rId14"/>
    <p:sldId id="271" r:id="rId15"/>
    <p:sldId id="295" r:id="rId16"/>
    <p:sldId id="292" r:id="rId17"/>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00" d="100"/>
          <a:sy n="100" d="100"/>
        </p:scale>
        <p:origin x="72" y="90"/>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8219FF07-3582-4280-B7AE-68B70D8B43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xmlns="" id="{4D920923-DE44-4655-8D4A-D9864325C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6C447-CE6B-450E-BAFF-A71A02E24ACF}" type="datetimeFigureOut">
              <a:rPr lang="es-ES" smtClean="0"/>
              <a:t>13/10/2021</a:t>
            </a:fld>
            <a:endParaRPr lang="es-ES" dirty="0"/>
          </a:p>
        </p:txBody>
      </p:sp>
      <p:sp>
        <p:nvSpPr>
          <p:cNvPr id="4" name="Marcador de pie de página 3">
            <a:extLst>
              <a:ext uri="{FF2B5EF4-FFF2-40B4-BE49-F238E27FC236}">
                <a16:creationId xmlns:a16="http://schemas.microsoft.com/office/drawing/2014/main" xmlns="" id="{57299DEC-70F8-420C-AEFE-280D9AE394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xmlns="" id="{45734BE5-CF96-41A1-852C-9F9FB5A636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9DF3A-D80F-4329-8E02-6780F7FB7A5D}" type="slidenum">
              <a:rPr lang="es-ES" smtClean="0"/>
              <a:t>‹Nº›</a:t>
            </a:fld>
            <a:endParaRPr lang="es-ES" dirty="0"/>
          </a:p>
        </p:txBody>
      </p:sp>
    </p:spTree>
    <p:extLst>
      <p:ext uri="{BB962C8B-B14F-4D97-AF65-F5344CB8AC3E}">
        <p14:creationId xmlns:p14="http://schemas.microsoft.com/office/powerpoint/2010/main" val="212860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677C7-0751-4719-8DC2-ED463921356F}" type="datetimeFigureOut">
              <a:rPr lang="es-ES" noProof="0" smtClean="0"/>
              <a:t>13/10/2021</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1E7DB-07A9-4E74-B91B-9410E3A155F9}" type="slidenum">
              <a:rPr lang="es-ES" noProof="0" smtClean="0"/>
              <a:t>‹Nº›</a:t>
            </a:fld>
            <a:endParaRPr lang="es-ES" noProof="0" dirty="0"/>
          </a:p>
        </p:txBody>
      </p:sp>
    </p:spTree>
    <p:extLst>
      <p:ext uri="{BB962C8B-B14F-4D97-AF65-F5344CB8AC3E}">
        <p14:creationId xmlns:p14="http://schemas.microsoft.com/office/powerpoint/2010/main" val="228753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t>1</a:t>
            </a:fld>
            <a:endParaRPr lang="es-ES" dirty="0"/>
          </a:p>
        </p:txBody>
      </p:sp>
    </p:spTree>
    <p:extLst>
      <p:ext uri="{BB962C8B-B14F-4D97-AF65-F5344CB8AC3E}">
        <p14:creationId xmlns:p14="http://schemas.microsoft.com/office/powerpoint/2010/main" val="427516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E11E7DB-07A9-4E74-B91B-9410E3A155F9}" type="slidenum">
              <a:rPr lang="es-ES" noProof="0" smtClean="0"/>
              <a:t>13</a:t>
            </a:fld>
            <a:endParaRPr lang="es-ES" noProof="0" dirty="0"/>
          </a:p>
        </p:txBody>
      </p:sp>
    </p:spTree>
    <p:extLst>
      <p:ext uri="{BB962C8B-B14F-4D97-AF65-F5344CB8AC3E}">
        <p14:creationId xmlns:p14="http://schemas.microsoft.com/office/powerpoint/2010/main" val="375599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E78F9DF1-5663-43C0-B2E7-DC8FD1C57E98}"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07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pPr rtl="0"/>
            <a:fld id="{03779931-BD2E-43BA-9A60-4AF522ECA90D}" type="datetime1">
              <a:rPr lang="es-ES" noProof="0" smtClean="0"/>
              <a:t>13/10/2021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302130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7AADFEC7-B447-42EA-BE1D-E85866236010}"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3084643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B37BDFD1-B527-4CA1-A01E-EC84EDE8E41C}"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82300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8415104E-C6B1-4E3E-81C7-6031F7A47FE5}"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4267282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7876AFC8-5055-40C1-A678-7C8D206E5E4E}"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818996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73A4306C-B509-4054-A2FA-ACDB265E94F3}"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1633205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3570C73A-67E9-4B64-A4C3-FF00EC5F76FB}"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2826329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1B08E998-B5EA-4071-81A9-9304198FB226}"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287850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D007D1F6-FB9D-4588-926D-6FC202836ED9}"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360874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FA84EAFC-DF39-40B3-99D4-7CF3493BAC53}" type="datetime1">
              <a:rPr lang="es-ES" noProof="0" smtClean="0"/>
              <a:t>13/10/2021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43318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6FE98B1B-5EB6-4664-B8A6-B25427C90E98}" type="datetime1">
              <a:rPr lang="es-ES" noProof="0" smtClean="0"/>
              <a:t>13/10/2021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375385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EC2170FC-7594-4E0F-8D1B-45EF787511F7}" type="datetime1">
              <a:rPr lang="es-ES" noProof="0" smtClean="0"/>
              <a:t>13/10/2021</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10715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AEFABAD9-DEF3-4C3C-8048-8E178F709A4E}" type="datetime1">
              <a:rPr lang="es-ES" noProof="0" smtClean="0"/>
              <a:t>13/10/2021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71018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D2AA52F4-F541-44D6-B1A1-04C01ED5BABF}" type="datetime1">
              <a:rPr lang="es-ES" noProof="0" smtClean="0"/>
              <a:t>13/10/2021</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7357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8D754204-F71A-477B-A4D0-C0A74D13A176}" type="datetime1">
              <a:rPr lang="es-ES" noProof="0" smtClean="0"/>
              <a:t>13/10/2021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302696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22D4CBEF-C282-476F-8497-136D0983719C}" type="datetime1">
              <a:rPr lang="es-ES" noProof="0" smtClean="0"/>
              <a:t>13/10/2021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230289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rgbClr val="FFC000"/>
            </a:gs>
            <a:gs pos="100000">
              <a:schemeClr val="accent3">
                <a:lumMod val="40000"/>
                <a:lumOff val="60000"/>
              </a:schemeClr>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0A56320D-DE85-449F-A229-FD69619D4809}" type="datetime1">
              <a:rPr lang="es-ES" noProof="0" smtClean="0"/>
              <a:t>13/10/2021</a:t>
            </a:fld>
            <a:endParaRPr lang="es-ES" noProof="0"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es-ES" noProof="0"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val="2180851978"/>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Rectángulo 65">
            <a:extLst>
              <a:ext uri="{FF2B5EF4-FFF2-40B4-BE49-F238E27FC236}">
                <a16:creationId xmlns:a16="http://schemas.microsoft.com/office/drawing/2014/main" xmlns="" id="{C5BDD1EA-D8C1-45AF-9F0A-14A2A137BA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 name="Título 1">
            <a:extLst>
              <a:ext uri="{FF2B5EF4-FFF2-40B4-BE49-F238E27FC236}">
                <a16:creationId xmlns:a16="http://schemas.microsoft.com/office/drawing/2014/main" xmlns="" id="{E36BA91D-915C-49E9-BA6D-FB9B677ACAA3}"/>
              </a:ext>
            </a:extLst>
          </p:cNvPr>
          <p:cNvSpPr>
            <a:spLocks noGrp="1"/>
          </p:cNvSpPr>
          <p:nvPr>
            <p:ph type="ctrTitle"/>
          </p:nvPr>
        </p:nvSpPr>
        <p:spPr>
          <a:xfrm>
            <a:off x="7532710" y="628617"/>
            <a:ext cx="3971902" cy="3028983"/>
          </a:xfrm>
        </p:spPr>
        <p:txBody>
          <a:bodyPr rtlCol="0">
            <a:noAutofit/>
          </a:bodyPr>
          <a:lstStyle/>
          <a:p>
            <a:r>
              <a:rPr lang="es-ES" sz="4000" b="1" dirty="0">
                <a:solidFill>
                  <a:srgbClr val="FF0000"/>
                </a:solidFill>
              </a:rPr>
              <a:t>LUCAS, EVANGELISTA DE LA TERNURA DE DIOS</a:t>
            </a:r>
            <a:br>
              <a:rPr lang="es-ES" sz="4000" b="1" dirty="0">
                <a:solidFill>
                  <a:srgbClr val="FF0000"/>
                </a:solidFill>
              </a:rPr>
            </a:br>
            <a:endParaRPr lang="es-ES" sz="4000" b="1" dirty="0">
              <a:solidFill>
                <a:srgbClr val="FF0000"/>
              </a:solidFill>
            </a:endParaRPr>
          </a:p>
        </p:txBody>
      </p:sp>
      <p:sp>
        <p:nvSpPr>
          <p:cNvPr id="3" name="Subtítulo 2">
            <a:extLst>
              <a:ext uri="{FF2B5EF4-FFF2-40B4-BE49-F238E27FC236}">
                <a16:creationId xmlns:a16="http://schemas.microsoft.com/office/drawing/2014/main" xmlns="" id="{B5DB1A8A-4EF6-4157-8A00-84AEDB08838C}"/>
              </a:ext>
            </a:extLst>
          </p:cNvPr>
          <p:cNvSpPr>
            <a:spLocks noGrp="1"/>
          </p:cNvSpPr>
          <p:nvPr>
            <p:ph type="subTitle" idx="1"/>
          </p:nvPr>
        </p:nvSpPr>
        <p:spPr>
          <a:xfrm>
            <a:off x="7080422" y="3428434"/>
            <a:ext cx="4890178" cy="3009437"/>
          </a:xfrm>
        </p:spPr>
        <p:txBody>
          <a:bodyPr rtlCol="0">
            <a:normAutofit/>
          </a:bodyPr>
          <a:lstStyle/>
          <a:p>
            <a:pPr algn="r"/>
            <a:r>
              <a:rPr lang="es-ES" sz="2800" b="1" dirty="0">
                <a:solidFill>
                  <a:srgbClr val="FF0000"/>
                </a:solidFill>
              </a:rPr>
              <a:t>6</a:t>
            </a:r>
            <a:r>
              <a:rPr lang="es-ES" sz="2800" b="1" dirty="0" smtClean="0">
                <a:solidFill>
                  <a:srgbClr val="FF0000"/>
                </a:solidFill>
              </a:rPr>
              <a:t>.  ¿CON QUÉ ACTITUDES PERCIBO AL DIOS DE LA TERNURA?</a:t>
            </a:r>
            <a:r>
              <a:rPr lang="es-ES" sz="4400" b="1" dirty="0" smtClean="0">
                <a:solidFill>
                  <a:srgbClr val="FF0000"/>
                </a:solidFill>
              </a:rPr>
              <a:t>.</a:t>
            </a:r>
          </a:p>
          <a:p>
            <a:pPr algn="r"/>
            <a:r>
              <a:rPr lang="es-ES" sz="3600" b="1" dirty="0">
                <a:solidFill>
                  <a:srgbClr val="FF0000"/>
                </a:solidFill>
              </a:rPr>
              <a:t> </a:t>
            </a:r>
            <a:r>
              <a:rPr lang="es-ES" sz="3600" b="1" dirty="0" smtClean="0">
                <a:solidFill>
                  <a:srgbClr val="FF0000"/>
                </a:solidFill>
              </a:rPr>
              <a:t>   </a:t>
            </a:r>
            <a:r>
              <a:rPr lang="es-ES" sz="2400" b="1" dirty="0" smtClean="0">
                <a:solidFill>
                  <a:srgbClr val="FF0000"/>
                </a:solidFill>
              </a:rPr>
              <a:t>EL BUEN LADRÓN</a:t>
            </a:r>
            <a:endParaRPr lang="es-ES" sz="2000" dirty="0">
              <a:solidFill>
                <a:srgbClr val="FF0000"/>
              </a:solidFill>
            </a:endParaRPr>
          </a:p>
          <a:p>
            <a:pPr lvl="0" algn="r"/>
            <a:endParaRPr lang="es-ES" b="1" dirty="0" smtClean="0"/>
          </a:p>
          <a:p>
            <a:pPr algn="r" rtl="0"/>
            <a:endParaRPr lang="es-ES" dirty="0">
              <a:solidFill>
                <a:schemeClr val="accent1">
                  <a:lumMod val="50000"/>
                </a:schemeClr>
              </a:solidFill>
            </a:endParaRPr>
          </a:p>
        </p:txBody>
      </p:sp>
      <p:sp>
        <p:nvSpPr>
          <p:cNvPr id="68" name="Rectángulo con las esquinas opuestas recortadas 6">
            <a:extLst>
              <a:ext uri="{FF2B5EF4-FFF2-40B4-BE49-F238E27FC236}">
                <a16:creationId xmlns:a16="http://schemas.microsoft.com/office/drawing/2014/main" xmlns="" id="{14354E08-0068-48D7-A8AD-84C7B1CF58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a:extLst>
              <a:ext uri="{FF2B5EF4-FFF2-40B4-BE49-F238E27FC236}">
                <a16:creationId xmlns:a16="http://schemas.microsoft.com/office/drawing/2014/main" xmlns="" id="{DB01D247-521D-46B2-B29A-935ED000F0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826" y="628618"/>
            <a:ext cx="6578670" cy="5278942"/>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Grupo 69">
            <a:extLst>
              <a:ext uri="{FF2B5EF4-FFF2-40B4-BE49-F238E27FC236}">
                <a16:creationId xmlns:a16="http://schemas.microsoft.com/office/drawing/2014/main" xmlns="" id="{A779F34F-2960-4B81-BA08-445B6F6A0C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206969" y="2963333"/>
            <a:ext cx="2981858" cy="3208867"/>
            <a:chOff x="9206969" y="2963333"/>
            <a:chExt cx="2981858" cy="3208867"/>
          </a:xfrm>
        </p:grpSpPr>
        <p:cxnSp>
          <p:nvCxnSpPr>
            <p:cNvPr id="71" name="Conector recto 70">
              <a:extLst>
                <a:ext uri="{FF2B5EF4-FFF2-40B4-BE49-F238E27FC236}">
                  <a16:creationId xmlns:a16="http://schemas.microsoft.com/office/drawing/2014/main" xmlns="" id="{10A57ACC-416F-4A5D-B7F7-DDA9886A3A6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Conector recto 71">
              <a:extLst>
                <a:ext uri="{FF2B5EF4-FFF2-40B4-BE49-F238E27FC236}">
                  <a16:creationId xmlns:a16="http://schemas.microsoft.com/office/drawing/2014/main" xmlns="" id="{26522B4F-50C4-4FCE-8AE2-3789D63ED33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Conector recto 72">
              <a:extLst>
                <a:ext uri="{FF2B5EF4-FFF2-40B4-BE49-F238E27FC236}">
                  <a16:creationId xmlns:a16="http://schemas.microsoft.com/office/drawing/2014/main" xmlns="" id="{2C3978FC-B5D1-42BE-B086-BC2A733D58F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Conector recto 73">
              <a:extLst>
                <a:ext uri="{FF2B5EF4-FFF2-40B4-BE49-F238E27FC236}">
                  <a16:creationId xmlns:a16="http://schemas.microsoft.com/office/drawing/2014/main" xmlns="" id="{ACED99F1-340D-4970-8E66-3B28E927112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Conector recto 74">
              <a:extLst>
                <a:ext uri="{FF2B5EF4-FFF2-40B4-BE49-F238E27FC236}">
                  <a16:creationId xmlns:a16="http://schemas.microsoft.com/office/drawing/2014/main" xmlns="" id="{50A54E39-63C0-4847-A766-C6B74FEB48D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4" name="Marcador de número de diapositiva 3"/>
          <p:cNvSpPr>
            <a:spLocks noGrp="1"/>
          </p:cNvSpPr>
          <p:nvPr>
            <p:ph type="sldNum" sz="quarter" idx="12"/>
          </p:nvPr>
        </p:nvSpPr>
        <p:spPr/>
        <p:txBody>
          <a:bodyPr/>
          <a:lstStyle/>
          <a:p>
            <a:pPr rtl="0"/>
            <a:fld id="{D57F1E4F-1CFF-5643-939E-217C01CDF565}" type="slidenum">
              <a:rPr lang="es-ES" noProof="0" smtClean="0"/>
              <a:pPr rtl="0"/>
              <a:t>1</a:t>
            </a:fld>
            <a:endParaRPr lang="es-ES" noProof="0" dirty="0"/>
          </a:p>
        </p:txBody>
      </p:sp>
    </p:spTree>
    <p:extLst>
      <p:ext uri="{BB962C8B-B14F-4D97-AF65-F5344CB8AC3E}">
        <p14:creationId xmlns:p14="http://schemas.microsoft.com/office/powerpoint/2010/main" val="3780818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1014380"/>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crucificaron allí a él y a los malhechores: uno a su derecha y otro a su izquierda</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61998" y="1617057"/>
            <a:ext cx="10382251" cy="1015663"/>
          </a:xfrm>
          <a:prstGeom prst="rect">
            <a:avLst/>
          </a:prstGeom>
          <a:noFill/>
        </p:spPr>
        <p:txBody>
          <a:bodyPr wrap="square" rtlCol="0">
            <a:spAutoFit/>
          </a:bodyPr>
          <a:lstStyle/>
          <a:p>
            <a:pPr algn="just"/>
            <a:r>
              <a:rPr lang="es-ES" sz="2000" b="1" dirty="0" smtClean="0">
                <a:solidFill>
                  <a:srgbClr val="0070C0"/>
                </a:solidFill>
              </a:rPr>
              <a:t>El buen ladrón, Dimas, reconoce que sufre en la cruz por sus propias culpas  y se pregunta cuál es su responsabilidad, con una actitud humilde y realista ante la vida. Asume sus responsabilidades sin echar la culpa a otros.</a:t>
            </a:r>
            <a:endParaRPr lang="es-ES" sz="2000" b="1" dirty="0">
              <a:solidFill>
                <a:srgbClr val="0070C0"/>
              </a:solidFill>
            </a:endParaRPr>
          </a:p>
        </p:txBody>
      </p:sp>
      <p:sp>
        <p:nvSpPr>
          <p:cNvPr id="5" name="CuadroTexto 4"/>
          <p:cNvSpPr txBox="1"/>
          <p:nvPr/>
        </p:nvSpPr>
        <p:spPr>
          <a:xfrm>
            <a:off x="761998" y="2951762"/>
            <a:ext cx="6191250" cy="1938992"/>
          </a:xfrm>
          <a:prstGeom prst="rect">
            <a:avLst/>
          </a:prstGeom>
          <a:noFill/>
        </p:spPr>
        <p:txBody>
          <a:bodyPr wrap="square" rtlCol="0">
            <a:spAutoFit/>
          </a:bodyPr>
          <a:lstStyle/>
          <a:p>
            <a:pPr algn="just"/>
            <a:r>
              <a:rPr lang="es-ES" sz="2000" b="1" dirty="0" smtClean="0">
                <a:solidFill>
                  <a:srgbClr val="0070C0"/>
                </a:solidFill>
              </a:rPr>
              <a:t>En su corazón aparece la posibilidad de ver a Jesús y a Dios como son verdaderamente y eso le produce una segunda actitud. El temor de Dios, que no es el pánico ante la presencia divina, es el espacio en el que es posible percibir la misericordia de Dios</a:t>
            </a:r>
            <a:endParaRPr lang="es-ES" sz="2000" b="1" dirty="0">
              <a:solidFill>
                <a:srgbClr val="0070C0"/>
              </a:solidFill>
            </a:endParaRPr>
          </a:p>
        </p:txBody>
      </p:sp>
      <p:sp>
        <p:nvSpPr>
          <p:cNvPr id="6" name="CuadroTexto 5"/>
          <p:cNvSpPr txBox="1"/>
          <p:nvPr/>
        </p:nvSpPr>
        <p:spPr>
          <a:xfrm>
            <a:off x="465970" y="5404531"/>
            <a:ext cx="11039475" cy="707886"/>
          </a:xfrm>
          <a:prstGeom prst="rect">
            <a:avLst/>
          </a:prstGeom>
          <a:noFill/>
        </p:spPr>
        <p:txBody>
          <a:bodyPr wrap="square" rtlCol="0">
            <a:spAutoFit/>
          </a:bodyPr>
          <a:lstStyle/>
          <a:p>
            <a:pPr algn="just"/>
            <a:r>
              <a:rPr lang="es-ES" sz="2000" b="1" dirty="0" smtClean="0">
                <a:solidFill>
                  <a:srgbClr val="0070C0"/>
                </a:solidFill>
              </a:rPr>
              <a:t>Una persona temerosa de Dios , es aquella que se sabe en el regazo de Dios y, desde la certeza de sentirse en Dios, puede sentir su ternura.  </a:t>
            </a:r>
            <a:endParaRPr lang="es-ES" sz="2000" b="1" dirty="0">
              <a:solidFill>
                <a:srgbClr val="0070C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3474" y="2528373"/>
            <a:ext cx="2243138" cy="2801133"/>
          </a:xfrm>
          <a:prstGeom prst="rect">
            <a:avLst/>
          </a:prstGeom>
        </p:spPr>
      </p:pic>
      <p:sp>
        <p:nvSpPr>
          <p:cNvPr id="7" name="Marcador de número de diapositiva 6"/>
          <p:cNvSpPr>
            <a:spLocks noGrp="1"/>
          </p:cNvSpPr>
          <p:nvPr>
            <p:ph type="sldNum" sz="quarter" idx="12"/>
          </p:nvPr>
        </p:nvSpPr>
        <p:spPr/>
        <p:txBody>
          <a:bodyPr/>
          <a:lstStyle/>
          <a:p>
            <a:pPr rtl="0"/>
            <a:fld id="{D57F1E4F-1CFF-5643-939E-217C01CDF565}" type="slidenum">
              <a:rPr lang="es-ES" noProof="0" smtClean="0"/>
              <a:pPr rtl="0"/>
              <a:t>10</a:t>
            </a:fld>
            <a:endParaRPr lang="es-ES" noProof="0" dirty="0"/>
          </a:p>
        </p:txBody>
      </p:sp>
    </p:spTree>
    <p:extLst>
      <p:ext uri="{BB962C8B-B14F-4D97-AF65-F5344CB8AC3E}">
        <p14:creationId xmlns:p14="http://schemas.microsoft.com/office/powerpoint/2010/main" val="31071297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Jesús acuérdate de mí cuando vengas como rey</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1104900" y="1357759"/>
            <a:ext cx="10620375" cy="1015663"/>
          </a:xfrm>
          <a:prstGeom prst="rect">
            <a:avLst/>
          </a:prstGeom>
          <a:noFill/>
        </p:spPr>
        <p:txBody>
          <a:bodyPr wrap="square" rtlCol="0">
            <a:spAutoFit/>
          </a:bodyPr>
          <a:lstStyle/>
          <a:p>
            <a:pPr algn="just"/>
            <a:r>
              <a:rPr lang="es-ES" sz="2000" b="1" dirty="0" smtClean="0">
                <a:solidFill>
                  <a:srgbClr val="003300"/>
                </a:solidFill>
              </a:rPr>
              <a:t>En el Calvario Jesús entrega su vida por todos, buenos y malos, el Reino es para todos, para sus contemporáneos y para nosotros. Jesús entrega su vida para la salvación de la Humanidad, y el único que se da cuenta es el buen ladrón.</a:t>
            </a:r>
            <a:endParaRPr lang="es-ES" sz="2000" b="1" dirty="0">
              <a:solidFill>
                <a:srgbClr val="003300"/>
              </a:solidFill>
            </a:endParaRPr>
          </a:p>
        </p:txBody>
      </p:sp>
      <p:sp>
        <p:nvSpPr>
          <p:cNvPr id="5" name="CuadroTexto 4"/>
          <p:cNvSpPr txBox="1"/>
          <p:nvPr/>
        </p:nvSpPr>
        <p:spPr>
          <a:xfrm>
            <a:off x="4942720" y="2382502"/>
            <a:ext cx="6562725" cy="1631216"/>
          </a:xfrm>
          <a:prstGeom prst="rect">
            <a:avLst/>
          </a:prstGeom>
          <a:noFill/>
        </p:spPr>
        <p:txBody>
          <a:bodyPr wrap="square" rtlCol="0">
            <a:spAutoFit/>
          </a:bodyPr>
          <a:lstStyle/>
          <a:p>
            <a:pPr algn="just"/>
            <a:r>
              <a:rPr lang="es-ES" sz="2000" b="1" dirty="0" smtClean="0">
                <a:solidFill>
                  <a:srgbClr val="003300"/>
                </a:solidFill>
              </a:rPr>
              <a:t>En el Calvario hay dos ladrones que padecen la dureza de la cruz, igual que los israelitas en Egipto. Pero antes de que gritaran Dios los había respondido, inaugurando el reino, la nueva Tierra Prometida.</a:t>
            </a:r>
            <a:endParaRPr lang="es-ES" sz="2000" b="1" dirty="0">
              <a:solidFill>
                <a:srgbClr val="003300"/>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8249" y="2781717"/>
            <a:ext cx="3381105" cy="3670638"/>
          </a:xfrm>
          <a:prstGeom prst="rect">
            <a:avLst/>
          </a:prstGeom>
        </p:spPr>
      </p:pic>
      <p:sp>
        <p:nvSpPr>
          <p:cNvPr id="7" name="CuadroTexto 6"/>
          <p:cNvSpPr txBox="1"/>
          <p:nvPr/>
        </p:nvSpPr>
        <p:spPr>
          <a:xfrm>
            <a:off x="4942720" y="4103788"/>
            <a:ext cx="6638925" cy="1938992"/>
          </a:xfrm>
          <a:prstGeom prst="rect">
            <a:avLst/>
          </a:prstGeom>
          <a:noFill/>
        </p:spPr>
        <p:txBody>
          <a:bodyPr wrap="square" rtlCol="0">
            <a:spAutoFit/>
          </a:bodyPr>
          <a:lstStyle/>
          <a:p>
            <a:pPr algn="just"/>
            <a:r>
              <a:rPr lang="es-ES" sz="2000" b="1" dirty="0">
                <a:solidFill>
                  <a:srgbClr val="003300"/>
                </a:solidFill>
              </a:rPr>
              <a:t>El buen ladrón </a:t>
            </a:r>
            <a:r>
              <a:rPr lang="es-ES" sz="2000" b="1" dirty="0" smtClean="0">
                <a:solidFill>
                  <a:srgbClr val="003300"/>
                </a:solidFill>
              </a:rPr>
              <a:t>desde la experiencia de su sufrimiento, momento en que Dios nos habla, obtiene la herencia eterna,</a:t>
            </a:r>
          </a:p>
          <a:p>
            <a:pPr algn="just"/>
            <a:endParaRPr lang="es-ES" sz="2000" b="1" dirty="0">
              <a:solidFill>
                <a:srgbClr val="003300"/>
              </a:solidFill>
            </a:endParaRPr>
          </a:p>
          <a:p>
            <a:pPr algn="just"/>
            <a:r>
              <a:rPr lang="es-ES" sz="2000" b="1" dirty="0" smtClean="0">
                <a:solidFill>
                  <a:srgbClr val="003300"/>
                </a:solidFill>
              </a:rPr>
              <a:t>El buen ladrón pone su vida en manos de Jesús a través de la confianza y la gratuidad.</a:t>
            </a:r>
            <a:endParaRPr lang="es-ES" sz="2000" b="1" dirty="0">
              <a:solidFill>
                <a:srgbClr val="003300"/>
              </a:solidFill>
            </a:endParaRPr>
          </a:p>
        </p:txBody>
      </p:sp>
      <p:sp>
        <p:nvSpPr>
          <p:cNvPr id="8" name="Marcador de número de diapositiva 7"/>
          <p:cNvSpPr>
            <a:spLocks noGrp="1"/>
          </p:cNvSpPr>
          <p:nvPr>
            <p:ph type="sldNum" sz="quarter" idx="12"/>
          </p:nvPr>
        </p:nvSpPr>
        <p:spPr/>
        <p:txBody>
          <a:bodyPr/>
          <a:lstStyle/>
          <a:p>
            <a:pPr rtl="0"/>
            <a:fld id="{D57F1E4F-1CFF-5643-939E-217C01CDF565}" type="slidenum">
              <a:rPr lang="es-ES" noProof="0" smtClean="0"/>
              <a:pPr rtl="0"/>
              <a:t>11</a:t>
            </a:fld>
            <a:endParaRPr lang="es-ES" noProof="0" dirty="0"/>
          </a:p>
        </p:txBody>
      </p:sp>
    </p:spTree>
    <p:extLst>
      <p:ext uri="{BB962C8B-B14F-4D97-AF65-F5344CB8AC3E}">
        <p14:creationId xmlns:p14="http://schemas.microsoft.com/office/powerpoint/2010/main" val="2189439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04849" y="525266"/>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La persona de Jesús</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609599" y="1285875"/>
            <a:ext cx="11134726" cy="707886"/>
          </a:xfrm>
          <a:prstGeom prst="rect">
            <a:avLst/>
          </a:prstGeom>
          <a:noFill/>
        </p:spPr>
        <p:txBody>
          <a:bodyPr wrap="square" rtlCol="0">
            <a:spAutoFit/>
          </a:bodyPr>
          <a:lstStyle/>
          <a:p>
            <a:pPr algn="just"/>
            <a:r>
              <a:rPr lang="es-ES" sz="2000" b="1" dirty="0" smtClean="0">
                <a:solidFill>
                  <a:srgbClr val="003300"/>
                </a:solidFill>
              </a:rPr>
              <a:t>La divinidad de Dios se aprecia a través de la humanidad de Jesús. En la cruz se ve el auténtico rostro de Dios.</a:t>
            </a:r>
            <a:endParaRPr lang="es-ES" sz="2000" b="1" dirty="0">
              <a:solidFill>
                <a:srgbClr val="003300"/>
              </a:solidFill>
            </a:endParaRPr>
          </a:p>
        </p:txBody>
      </p:sp>
      <p:sp>
        <p:nvSpPr>
          <p:cNvPr id="5" name="CuadroTexto 4"/>
          <p:cNvSpPr txBox="1"/>
          <p:nvPr/>
        </p:nvSpPr>
        <p:spPr>
          <a:xfrm>
            <a:off x="609599" y="2221467"/>
            <a:ext cx="6619875" cy="3785652"/>
          </a:xfrm>
          <a:prstGeom prst="rect">
            <a:avLst/>
          </a:prstGeom>
          <a:noFill/>
        </p:spPr>
        <p:txBody>
          <a:bodyPr wrap="square" rtlCol="0">
            <a:spAutoFit/>
          </a:bodyPr>
          <a:lstStyle/>
          <a:p>
            <a:pPr algn="just"/>
            <a:r>
              <a:rPr lang="es-ES" sz="2000" b="1" dirty="0" smtClean="0">
                <a:solidFill>
                  <a:srgbClr val="003300"/>
                </a:solidFill>
              </a:rPr>
              <a:t>El buen ladrón ha descubierto al único que es bueno: </a:t>
            </a:r>
            <a:r>
              <a:rPr lang="es-ES" sz="2000" b="1" i="1" dirty="0" smtClean="0">
                <a:solidFill>
                  <a:srgbClr val="003300"/>
                </a:solidFill>
              </a:rPr>
              <a:t>“Este no ha hecho nada malo”. </a:t>
            </a:r>
            <a:r>
              <a:rPr lang="es-ES" sz="2000" b="1" dirty="0" smtClean="0">
                <a:solidFill>
                  <a:srgbClr val="003300"/>
                </a:solidFill>
              </a:rPr>
              <a:t>Y desde el sufrimiento y el dolor de perderlo todo, le pide lo único importante: Estar con él en el Paraíso.</a:t>
            </a:r>
          </a:p>
          <a:p>
            <a:pPr algn="just"/>
            <a:endParaRPr lang="es-ES" sz="2000" b="1" dirty="0">
              <a:solidFill>
                <a:srgbClr val="003300"/>
              </a:solidFill>
            </a:endParaRPr>
          </a:p>
          <a:p>
            <a:pPr algn="just"/>
            <a:r>
              <a:rPr lang="es-ES" sz="2000" b="1" dirty="0" smtClean="0">
                <a:solidFill>
                  <a:srgbClr val="003300"/>
                </a:solidFill>
              </a:rPr>
              <a:t>En Jesús crucificado sufren todas las personas que han padecido, por eso es el Mesías que libera a su pueblo.</a:t>
            </a:r>
          </a:p>
          <a:p>
            <a:pPr algn="just"/>
            <a:endParaRPr lang="es-ES" sz="2000" b="1" dirty="0">
              <a:solidFill>
                <a:srgbClr val="003300"/>
              </a:solidFill>
            </a:endParaRPr>
          </a:p>
          <a:p>
            <a:pPr algn="just"/>
            <a:r>
              <a:rPr lang="es-ES" sz="2000" b="1" dirty="0" smtClean="0">
                <a:solidFill>
                  <a:srgbClr val="003300"/>
                </a:solidFill>
              </a:rPr>
              <a:t>Cuando muere se rasga la cortina del santuario, con lo que se rompe la separación entre lo sagrado y lo profano y Jesús libera toda la realidad humana </a:t>
            </a:r>
            <a:endParaRPr lang="es-ES" sz="2000" b="1" dirty="0">
              <a:solidFill>
                <a:srgbClr val="003300"/>
              </a:solidFill>
            </a:endParaRPr>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86650" y="2368461"/>
            <a:ext cx="4143375" cy="3311331"/>
          </a:xfrm>
          <a:prstGeom prst="rect">
            <a:avLst/>
          </a:prstGeom>
        </p:spPr>
      </p:pic>
      <p:sp>
        <p:nvSpPr>
          <p:cNvPr id="6" name="Marcador de número de diapositiva 5"/>
          <p:cNvSpPr>
            <a:spLocks noGrp="1"/>
          </p:cNvSpPr>
          <p:nvPr>
            <p:ph type="sldNum" sz="quarter" idx="12"/>
          </p:nvPr>
        </p:nvSpPr>
        <p:spPr/>
        <p:txBody>
          <a:bodyPr/>
          <a:lstStyle/>
          <a:p>
            <a:pPr rtl="0"/>
            <a:fld id="{D57F1E4F-1CFF-5643-939E-217C01CDF565}" type="slidenum">
              <a:rPr lang="es-ES" noProof="0" smtClean="0"/>
              <a:pPr rtl="0"/>
              <a:t>12</a:t>
            </a:fld>
            <a:endParaRPr lang="es-ES" noProof="0" dirty="0"/>
          </a:p>
        </p:txBody>
      </p:sp>
    </p:spTree>
    <p:extLst>
      <p:ext uri="{BB962C8B-B14F-4D97-AF65-F5344CB8AC3E}">
        <p14:creationId xmlns:p14="http://schemas.microsoft.com/office/powerpoint/2010/main" val="12548585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12170" y="580572"/>
            <a:ext cx="2510944" cy="532903"/>
          </a:xfrm>
          <a:prstGeom prst="rect">
            <a:avLst/>
          </a:prstGeom>
        </p:spPr>
        <p:txBody>
          <a:bodyPr wrap="none">
            <a:spAutoFit/>
          </a:bodyPr>
          <a:lstStyle/>
          <a:p>
            <a:pPr lvl="1">
              <a:lnSpc>
                <a:spcPct val="107000"/>
              </a:lnSpc>
              <a:spcAft>
                <a:spcPts val="80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Síntesis final</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40719" y="1266825"/>
            <a:ext cx="11336955" cy="400110"/>
          </a:xfrm>
          <a:prstGeom prst="rect">
            <a:avLst/>
          </a:prstGeom>
          <a:noFill/>
        </p:spPr>
        <p:txBody>
          <a:bodyPr wrap="square" rtlCol="0">
            <a:spAutoFit/>
          </a:bodyPr>
          <a:lstStyle/>
          <a:p>
            <a:pPr algn="just"/>
            <a:r>
              <a:rPr lang="es-ES" sz="2000" b="1" dirty="0" smtClean="0">
                <a:solidFill>
                  <a:schemeClr val="accent1">
                    <a:lumMod val="60000"/>
                    <a:lumOff val="40000"/>
                  </a:schemeClr>
                </a:solidFill>
              </a:rPr>
              <a:t>La </a:t>
            </a:r>
            <a:r>
              <a:rPr lang="es-ES" sz="2000" b="1" smtClean="0">
                <a:solidFill>
                  <a:schemeClr val="accent1">
                    <a:lumMod val="60000"/>
                    <a:lumOff val="40000"/>
                  </a:schemeClr>
                </a:solidFill>
              </a:rPr>
              <a:t>Crucifixión </a:t>
            </a:r>
            <a:r>
              <a:rPr lang="es-ES" sz="2000" b="1" smtClean="0">
                <a:solidFill>
                  <a:schemeClr val="accent1">
                    <a:lumMod val="60000"/>
                    <a:lumOff val="40000"/>
                  </a:schemeClr>
                </a:solidFill>
              </a:rPr>
              <a:t> y el </a:t>
            </a:r>
            <a:r>
              <a:rPr lang="es-ES" sz="2000" b="1" dirty="0" smtClean="0">
                <a:solidFill>
                  <a:schemeClr val="accent1">
                    <a:lumMod val="60000"/>
                    <a:lumOff val="40000"/>
                  </a:schemeClr>
                </a:solidFill>
              </a:rPr>
              <a:t>episodio del buen ladrón son el cierre de la vida pública de Jesús.</a:t>
            </a:r>
            <a:endParaRPr lang="es-ES" sz="2000" b="1" dirty="0">
              <a:solidFill>
                <a:schemeClr val="accent1">
                  <a:lumMod val="60000"/>
                  <a:lumOff val="40000"/>
                </a:schemeClr>
              </a:solidFill>
            </a:endParaRPr>
          </a:p>
        </p:txBody>
      </p:sp>
      <p:sp>
        <p:nvSpPr>
          <p:cNvPr id="4" name="CuadroTexto 3"/>
          <p:cNvSpPr txBox="1"/>
          <p:nvPr/>
        </p:nvSpPr>
        <p:spPr>
          <a:xfrm>
            <a:off x="540719" y="2181225"/>
            <a:ext cx="6202981" cy="4093428"/>
          </a:xfrm>
          <a:prstGeom prst="rect">
            <a:avLst/>
          </a:prstGeom>
          <a:noFill/>
        </p:spPr>
        <p:txBody>
          <a:bodyPr wrap="square" rtlCol="0">
            <a:spAutoFit/>
          </a:bodyPr>
          <a:lstStyle/>
          <a:p>
            <a:pPr algn="just"/>
            <a:r>
              <a:rPr lang="es-ES" sz="2000" b="1" dirty="0" smtClean="0">
                <a:solidFill>
                  <a:schemeClr val="accent1">
                    <a:lumMod val="60000"/>
                    <a:lumOff val="40000"/>
                  </a:schemeClr>
                </a:solidFill>
              </a:rPr>
              <a:t>La narración del buen ladrón proporciona una triple enseñanza:</a:t>
            </a:r>
          </a:p>
          <a:p>
            <a:pPr algn="just"/>
            <a:endParaRPr lang="es-ES" sz="2000" b="1" dirty="0">
              <a:solidFill>
                <a:schemeClr val="accent1">
                  <a:lumMod val="60000"/>
                  <a:lumOff val="40000"/>
                </a:schemeClr>
              </a:solidFill>
            </a:endParaRPr>
          </a:p>
          <a:p>
            <a:pPr marL="342900" indent="-342900" algn="just">
              <a:buFont typeface="Wingdings" panose="05000000000000000000" pitchFamily="2" charset="2"/>
              <a:buChar char="Ø"/>
            </a:pPr>
            <a:r>
              <a:rPr lang="es-ES" sz="2000" b="1" dirty="0" smtClean="0">
                <a:solidFill>
                  <a:schemeClr val="accent1">
                    <a:lumMod val="60000"/>
                    <a:lumOff val="40000"/>
                  </a:schemeClr>
                </a:solidFill>
              </a:rPr>
              <a:t>Dios es quien nos ha amado primero</a:t>
            </a:r>
          </a:p>
          <a:p>
            <a:pPr marL="342900" indent="-342900" algn="just">
              <a:buFont typeface="Wingdings" panose="05000000000000000000" pitchFamily="2" charset="2"/>
              <a:buChar char="Ø"/>
            </a:pPr>
            <a:endParaRPr lang="es-ES" sz="2000" b="1" dirty="0">
              <a:solidFill>
                <a:schemeClr val="accent1">
                  <a:lumMod val="60000"/>
                  <a:lumOff val="40000"/>
                </a:schemeClr>
              </a:solidFill>
            </a:endParaRPr>
          </a:p>
          <a:p>
            <a:pPr marL="342900" indent="-342900" algn="just">
              <a:buFont typeface="Wingdings" panose="05000000000000000000" pitchFamily="2" charset="2"/>
              <a:buChar char="Ø"/>
            </a:pPr>
            <a:r>
              <a:rPr lang="es-ES" sz="2000" b="1" dirty="0" smtClean="0">
                <a:solidFill>
                  <a:schemeClr val="accent1">
                    <a:lumMod val="60000"/>
                    <a:lumOff val="40000"/>
                  </a:schemeClr>
                </a:solidFill>
              </a:rPr>
              <a:t>Nos libera antes que se lo pidamos</a:t>
            </a:r>
          </a:p>
          <a:p>
            <a:pPr marL="342900" indent="-342900" algn="just">
              <a:buFont typeface="Wingdings" panose="05000000000000000000" pitchFamily="2" charset="2"/>
              <a:buChar char="Ø"/>
            </a:pPr>
            <a:endParaRPr lang="es-ES" sz="2000" b="1" dirty="0">
              <a:solidFill>
                <a:schemeClr val="accent1">
                  <a:lumMod val="60000"/>
                  <a:lumOff val="40000"/>
                </a:schemeClr>
              </a:solidFill>
            </a:endParaRPr>
          </a:p>
          <a:p>
            <a:pPr marL="342900" indent="-342900" algn="just">
              <a:buFont typeface="Wingdings" panose="05000000000000000000" pitchFamily="2" charset="2"/>
              <a:buChar char="Ø"/>
            </a:pPr>
            <a:r>
              <a:rPr lang="es-ES" sz="2000" b="1" dirty="0" smtClean="0">
                <a:solidFill>
                  <a:schemeClr val="accent1">
                    <a:lumMod val="60000"/>
                    <a:lumOff val="40000"/>
                  </a:schemeClr>
                </a:solidFill>
              </a:rPr>
              <a:t>La oración cristiana, que nace del sufrimiento y que se caracteriza por la confianza y gratuidad nunca implica la evasión, conduce a vivir con más intensidad el mensaje evangélico y el deseo de estar con Jesús en el Paraíso.</a:t>
            </a:r>
            <a:endParaRPr lang="es-ES" sz="2000" b="1" dirty="0">
              <a:solidFill>
                <a:schemeClr val="accent1">
                  <a:lumMod val="60000"/>
                  <a:lumOff val="40000"/>
                </a:schemeClr>
              </a:solidFill>
            </a:endParaRPr>
          </a:p>
        </p:txBody>
      </p:sp>
      <p:pic>
        <p:nvPicPr>
          <p:cNvPr id="7" name="Imagen 6"/>
          <p:cNvPicPr>
            <a:picLocks noChangeAspect="1"/>
          </p:cNvPicPr>
          <p:nvPr/>
        </p:nvPicPr>
        <p:blipFill rotWithShape="1">
          <a:blip r:embed="rId3">
            <a:extLst>
              <a:ext uri="{28A0092B-C50C-407E-A947-70E740481C1C}">
                <a14:useLocalDpi xmlns:a14="http://schemas.microsoft.com/office/drawing/2010/main" val="0"/>
              </a:ext>
            </a:extLst>
          </a:blip>
          <a:srcRect b="14122"/>
          <a:stretch/>
        </p:blipFill>
        <p:spPr>
          <a:xfrm>
            <a:off x="7276004" y="2095500"/>
            <a:ext cx="3658318" cy="4264878"/>
          </a:xfrm>
          <a:prstGeom prst="rect">
            <a:avLst/>
          </a:prstGeom>
        </p:spPr>
      </p:pic>
      <p:sp>
        <p:nvSpPr>
          <p:cNvPr id="9" name="Marcador de número de diapositiva 8"/>
          <p:cNvSpPr>
            <a:spLocks noGrp="1"/>
          </p:cNvSpPr>
          <p:nvPr>
            <p:ph type="sldNum" sz="quarter" idx="12"/>
          </p:nvPr>
        </p:nvSpPr>
        <p:spPr/>
        <p:txBody>
          <a:bodyPr/>
          <a:lstStyle/>
          <a:p>
            <a:pPr rtl="0"/>
            <a:fld id="{D57F1E4F-1CFF-5643-939E-217C01CDF565}" type="slidenum">
              <a:rPr lang="es-ES" noProof="0" smtClean="0"/>
              <a:pPr rtl="0"/>
              <a:t>13</a:t>
            </a:fld>
            <a:endParaRPr lang="es-ES" noProof="0" dirty="0"/>
          </a:p>
        </p:txBody>
      </p:sp>
    </p:spTree>
    <p:extLst>
      <p:ext uri="{BB962C8B-B14F-4D97-AF65-F5344CB8AC3E}">
        <p14:creationId xmlns:p14="http://schemas.microsoft.com/office/powerpoint/2010/main" val="968013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8150" y="155668"/>
            <a:ext cx="8705850" cy="553357"/>
          </a:xfrm>
          <a:prstGeom prst="rect">
            <a:avLst/>
          </a:prstGeom>
        </p:spPr>
        <p:txBody>
          <a:bodyPr wrap="square">
            <a:spAutoFit/>
          </a:bodyPr>
          <a:lstStyle/>
          <a:p>
            <a:pPr lvl="1">
              <a:lnSpc>
                <a:spcPct val="107000"/>
              </a:lnSpc>
              <a:spcAft>
                <a:spcPts val="0"/>
              </a:spcAft>
            </a:pPr>
            <a:r>
              <a:rPr lang="es-ES" sz="2800" b="1" dirty="0">
                <a:latin typeface="Calibri" panose="020F0502020204030204" pitchFamily="34" charset="0"/>
                <a:ea typeface="Calibri" panose="020F0502020204030204" pitchFamily="34" charset="0"/>
                <a:cs typeface="Times New Roman" panose="02020603050405020304" pitchFamily="18" charset="0"/>
              </a:rPr>
              <a:t>Situación </a:t>
            </a:r>
            <a:r>
              <a:rPr lang="es-ES" sz="2800" b="1" dirty="0" smtClean="0">
                <a:latin typeface="Calibri" panose="020F0502020204030204" pitchFamily="34" charset="0"/>
                <a:ea typeface="Calibri" panose="020F0502020204030204" pitchFamily="34" charset="0"/>
                <a:cs typeface="Times New Roman" panose="02020603050405020304" pitchFamily="18" charset="0"/>
              </a:rPr>
              <a:t>en </a:t>
            </a:r>
            <a:r>
              <a:rPr lang="es-ES" sz="2800" b="1" dirty="0">
                <a:latin typeface="Calibri" panose="020F0502020204030204" pitchFamily="34" charset="0"/>
                <a:ea typeface="Calibri" panose="020F0502020204030204" pitchFamily="34" charset="0"/>
                <a:cs typeface="Times New Roman" panose="02020603050405020304" pitchFamily="18" charset="0"/>
              </a:rPr>
              <a:t>el </a:t>
            </a:r>
            <a:r>
              <a:rPr lang="es-ES" sz="2800" b="1" dirty="0" smtClean="0">
                <a:latin typeface="Calibri" panose="020F0502020204030204" pitchFamily="34" charset="0"/>
                <a:ea typeface="Calibri" panose="020F0502020204030204" pitchFamily="34" charset="0"/>
                <a:cs typeface="Times New Roman" panose="02020603050405020304" pitchFamily="18" charset="0"/>
              </a:rPr>
              <a:t>Evangelio</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681037" y="709025"/>
            <a:ext cx="8220076" cy="5940088"/>
          </a:xfrm>
          <a:prstGeom prst="rect">
            <a:avLst/>
          </a:prstGeom>
          <a:noFill/>
        </p:spPr>
        <p:txBody>
          <a:bodyPr wrap="square" rtlCol="0">
            <a:spAutoFit/>
          </a:bodyPr>
          <a:lstStyle/>
          <a:p>
            <a:pPr algn="just"/>
            <a:r>
              <a:rPr lang="es-ES" sz="2000" b="1" dirty="0" smtClean="0">
                <a:solidFill>
                  <a:srgbClr val="002060"/>
                </a:solidFill>
              </a:rPr>
              <a:t>Se encuentra al final del Evangelio, en la sección de la Pasión y Resurrección.</a:t>
            </a:r>
          </a:p>
          <a:p>
            <a:pPr algn="just"/>
            <a:endParaRPr lang="es-ES" sz="2000" b="1" dirty="0">
              <a:solidFill>
                <a:srgbClr val="002060"/>
              </a:solidFill>
            </a:endParaRPr>
          </a:p>
          <a:p>
            <a:pPr algn="just"/>
            <a:r>
              <a:rPr lang="es-ES" sz="2000" b="1" dirty="0" smtClean="0">
                <a:solidFill>
                  <a:srgbClr val="002060"/>
                </a:solidFill>
              </a:rPr>
              <a:t>Lucas no insisten los aspectos externos del sufrimiento, se centra en la Pasión interna de Jesús. No habla de la flagelación, no parece el abrazo de Judas, se centra en la lucha entre Jesús y las fuerzas del mal.</a:t>
            </a:r>
          </a:p>
          <a:p>
            <a:pPr algn="just"/>
            <a:endParaRPr lang="es-ES" sz="2000" b="1" dirty="0">
              <a:solidFill>
                <a:srgbClr val="002060"/>
              </a:solidFill>
            </a:endParaRPr>
          </a:p>
          <a:p>
            <a:pPr algn="just"/>
            <a:r>
              <a:rPr lang="es-ES" sz="2000" b="1" dirty="0" smtClean="0">
                <a:solidFill>
                  <a:srgbClr val="002060"/>
                </a:solidFill>
              </a:rPr>
              <a:t>Jesús persevera y aguanta porque hay un Dios que lo sostiene.</a:t>
            </a:r>
          </a:p>
          <a:p>
            <a:pPr algn="just"/>
            <a:endParaRPr lang="es-ES" sz="2000" b="1" dirty="0">
              <a:solidFill>
                <a:srgbClr val="002060"/>
              </a:solidFill>
            </a:endParaRPr>
          </a:p>
          <a:p>
            <a:pPr algn="just"/>
            <a:r>
              <a:rPr lang="es-ES" sz="2000" b="1" dirty="0" smtClean="0">
                <a:solidFill>
                  <a:srgbClr val="002060"/>
                </a:solidFill>
              </a:rPr>
              <a:t>La primera vez que Jesús toma la palabra en el Evangelio de Lucas, es para decir a José y María: “</a:t>
            </a:r>
            <a:r>
              <a:rPr lang="es-ES" sz="2000" b="1" i="1" dirty="0" smtClean="0">
                <a:solidFill>
                  <a:srgbClr val="002060"/>
                </a:solidFill>
              </a:rPr>
              <a:t>¿No sabíais que yo tenía que estar en la casa de mi Padre?”(2,49) </a:t>
            </a:r>
            <a:r>
              <a:rPr lang="es-ES" sz="2000" b="1" dirty="0" smtClean="0">
                <a:solidFill>
                  <a:srgbClr val="002060"/>
                </a:solidFill>
              </a:rPr>
              <a:t>y la última vez que habla es para decir: “</a:t>
            </a:r>
            <a:r>
              <a:rPr lang="es-ES" sz="2000" b="1" i="1" dirty="0" smtClean="0">
                <a:solidFill>
                  <a:srgbClr val="002060"/>
                </a:solidFill>
              </a:rPr>
              <a:t>Padre en tus manos encomiendo mi espíritu”( 23,46).</a:t>
            </a:r>
          </a:p>
          <a:p>
            <a:pPr algn="just"/>
            <a:endParaRPr lang="es-ES" sz="2000" b="1" i="1" dirty="0">
              <a:solidFill>
                <a:srgbClr val="002060"/>
              </a:solidFill>
            </a:endParaRPr>
          </a:p>
          <a:p>
            <a:pPr algn="just"/>
            <a:r>
              <a:rPr lang="es-ES" sz="2000" b="1" dirty="0" smtClean="0">
                <a:solidFill>
                  <a:srgbClr val="002060"/>
                </a:solidFill>
              </a:rPr>
              <a:t>Esta historia nos describe la última acción de Jesús en favor de los débiles, vierte su misericordia convertida en esperanza  en el corazón del buen ladrón a quien promete el Paraíso.  </a:t>
            </a:r>
            <a:endParaRPr lang="es-ES" sz="2000" b="1" dirty="0">
              <a:solidFill>
                <a:srgbClr val="00206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7375" y="1033462"/>
            <a:ext cx="2527681" cy="4633913"/>
          </a:xfrm>
          <a:prstGeom prst="rect">
            <a:avLst/>
          </a:prstGeom>
        </p:spPr>
      </p:pic>
      <p:sp>
        <p:nvSpPr>
          <p:cNvPr id="5" name="Marcador de número de diapositiva 4"/>
          <p:cNvSpPr>
            <a:spLocks noGrp="1"/>
          </p:cNvSpPr>
          <p:nvPr>
            <p:ph type="sldNum" sz="quarter" idx="12"/>
          </p:nvPr>
        </p:nvSpPr>
        <p:spPr/>
        <p:txBody>
          <a:bodyPr/>
          <a:lstStyle/>
          <a:p>
            <a:pPr rtl="0"/>
            <a:fld id="{D57F1E4F-1CFF-5643-939E-217C01CDF565}" type="slidenum">
              <a:rPr lang="es-ES" noProof="0" smtClean="0"/>
              <a:pPr rtl="0"/>
              <a:t>2</a:t>
            </a:fld>
            <a:endParaRPr lang="es-ES" noProof="0" dirty="0"/>
          </a:p>
        </p:txBody>
      </p:sp>
    </p:spTree>
    <p:extLst>
      <p:ext uri="{BB962C8B-B14F-4D97-AF65-F5344CB8AC3E}">
        <p14:creationId xmlns:p14="http://schemas.microsoft.com/office/powerpoint/2010/main" val="5799298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4800" y="616692"/>
            <a:ext cx="6800850" cy="553357"/>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El buen ladrón  Lc 23, 32-47 </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ángulo 2"/>
          <p:cNvSpPr/>
          <p:nvPr/>
        </p:nvSpPr>
        <p:spPr>
          <a:xfrm>
            <a:off x="2838450" y="1170049"/>
            <a:ext cx="8848725" cy="5632311"/>
          </a:xfrm>
          <a:prstGeom prst="rect">
            <a:avLst/>
          </a:prstGeom>
        </p:spPr>
        <p:txBody>
          <a:bodyPr wrap="square">
            <a:spAutoFit/>
          </a:bodyPr>
          <a:lstStyle/>
          <a:p>
            <a:pPr algn="just"/>
            <a:r>
              <a:rPr lang="es-ES" b="1" dirty="0">
                <a:solidFill>
                  <a:srgbClr val="7030A0"/>
                </a:solidFill>
              </a:rPr>
              <a:t>"32.Llevaban además otros dos malhechores para ejecutarlos con él. 33.Llegados al lugar llamado Calvario, le crucificaron allí a él y a los malhechores, uno a la derecha y otro a la izquierda. 34.Jesús decía: «Padre, perdónales, porque no saben lo que hacen.» Se repartieron sus vestidos, echando a suertes. 35.Estaba el pueblo mirando; los magistrados hacían muecas diciendo: «A otros salvó; que se salve a sí mismo si él es el Cristo de Dios, el Elegido.» 36.También los soldados se burlaban de él y, acercándose, le ofrecían vinagre 37.y le decían: «Si tú eres el Rey de los judíos, ¡sálvate!» 38.Había encima de él una inscripción: «Este es el Rey de los judíos.» 39.Uno de los malhechores colgados le insultaba: «¿No eres tú el Cristo? Pues ¡sálvate a ti y a nosotros!» 40.Pero el otro le respondió diciendo: «¿Es que no temes a Dios, tú que sufres la misma condena? 41.Y nosotros con razón, porque nos lo hemos merecido con nuestros hechos; en cambio, éste nada malo ha hecho.» 42.Y decía: «Jesús, acuérdate de mí cuando vengas con tu Reino.» 43.Jesús le dijo: «Yo te aseguro: hoy estarás conmigo en el Paraíso.» 44.Era ya cerca de la hora sexta cuando, al eclipsarse el sol, hubo oscuridad sobre toda la tierra hasta la hora nona. 45.El velo del Santuario se rasgó por medio 46.y Jesús, dando un fuerte grito, dijo: «Padre, en tus manos pongo mi espíritu» y, dicho esto, expiró. 47.Al ver el centurión lo sucedido, glorificaba a Dios diciendo: «Ciertamente este hombre era justo</a:t>
            </a:r>
            <a:r>
              <a:rPr lang="es-ES" b="1" dirty="0" smtClean="0">
                <a:solidFill>
                  <a:srgbClr val="7030A0"/>
                </a:solidFill>
              </a:rPr>
              <a:t>.»"</a:t>
            </a:r>
            <a:endParaRPr lang="es-ES" b="1" dirty="0">
              <a:solidFill>
                <a:srgbClr val="7030A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9588" y="1685924"/>
            <a:ext cx="1903889" cy="4295776"/>
          </a:xfrm>
          <a:prstGeom prst="rect">
            <a:avLst/>
          </a:prstGeom>
        </p:spPr>
      </p:pic>
      <p:sp>
        <p:nvSpPr>
          <p:cNvPr id="5" name="Marcador de número de diapositiva 4"/>
          <p:cNvSpPr>
            <a:spLocks noGrp="1"/>
          </p:cNvSpPr>
          <p:nvPr>
            <p:ph type="sldNum" sz="quarter" idx="12"/>
          </p:nvPr>
        </p:nvSpPr>
        <p:spPr/>
        <p:txBody>
          <a:bodyPr/>
          <a:lstStyle/>
          <a:p>
            <a:pPr rtl="0"/>
            <a:fld id="{D57F1E4F-1CFF-5643-939E-217C01CDF565}" type="slidenum">
              <a:rPr lang="es-ES" noProof="0" smtClean="0"/>
              <a:pPr rtl="0"/>
              <a:t>3</a:t>
            </a:fld>
            <a:endParaRPr lang="es-ES" noProof="0" dirty="0"/>
          </a:p>
        </p:txBody>
      </p:sp>
    </p:spTree>
    <p:extLst>
      <p:ext uri="{BB962C8B-B14F-4D97-AF65-F5344CB8AC3E}">
        <p14:creationId xmlns:p14="http://schemas.microsoft.com/office/powerpoint/2010/main" val="9700062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81050" y="3065524"/>
            <a:ext cx="10887075" cy="1200329"/>
          </a:xfrm>
          <a:prstGeom prst="rect">
            <a:avLst/>
          </a:prstGeom>
        </p:spPr>
        <p:txBody>
          <a:bodyPr wrap="square">
            <a:spAutoFit/>
          </a:bodyPr>
          <a:lstStyle/>
          <a:p>
            <a:pPr algn="ctr"/>
            <a:r>
              <a:rPr lang="es-ES" sz="7200" b="1" dirty="0" smtClean="0">
                <a:solidFill>
                  <a:srgbClr val="7030A0"/>
                </a:solidFill>
              </a:rPr>
              <a:t>Elementos del Texto</a:t>
            </a:r>
            <a:endParaRPr lang="es-ES" sz="7200" dirty="0"/>
          </a:p>
        </p:txBody>
      </p:sp>
      <p:sp>
        <p:nvSpPr>
          <p:cNvPr id="2" name="Marcador de número de diapositiva 1"/>
          <p:cNvSpPr>
            <a:spLocks noGrp="1"/>
          </p:cNvSpPr>
          <p:nvPr>
            <p:ph type="sldNum" sz="quarter" idx="12"/>
          </p:nvPr>
        </p:nvSpPr>
        <p:spPr/>
        <p:txBody>
          <a:bodyPr/>
          <a:lstStyle/>
          <a:p>
            <a:pPr rtl="0"/>
            <a:fld id="{D57F1E4F-1CFF-5643-939E-217C01CDF565}" type="slidenum">
              <a:rPr lang="es-ES" noProof="0" smtClean="0"/>
              <a:pPr rtl="0"/>
              <a:t>4</a:t>
            </a:fld>
            <a:endParaRPr lang="es-ES" noProof="0" dirty="0"/>
          </a:p>
        </p:txBody>
      </p:sp>
    </p:spTree>
    <p:extLst>
      <p:ext uri="{BB962C8B-B14F-4D97-AF65-F5344CB8AC3E}">
        <p14:creationId xmlns:p14="http://schemas.microsoft.com/office/powerpoint/2010/main" val="859664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La Crucifixión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419099" y="1334891"/>
            <a:ext cx="6862761" cy="4478149"/>
          </a:xfrm>
          <a:prstGeom prst="rect">
            <a:avLst/>
          </a:prstGeom>
          <a:noFill/>
        </p:spPr>
        <p:txBody>
          <a:bodyPr wrap="square" rtlCol="0">
            <a:spAutoFit/>
          </a:bodyPr>
          <a:lstStyle/>
          <a:p>
            <a:pPr algn="just"/>
            <a:r>
              <a:rPr lang="es-ES" sz="1900" b="1" dirty="0" smtClean="0">
                <a:solidFill>
                  <a:srgbClr val="0070C0"/>
                </a:solidFill>
              </a:rPr>
              <a:t>Los romanos condenaban a morir en la cruz a los acusados por motivos políticos y a aquellos con los que querían dar un castigo ejemplar.</a:t>
            </a:r>
          </a:p>
          <a:p>
            <a:pPr algn="just"/>
            <a:endParaRPr lang="es-ES" sz="1900" b="1" dirty="0">
              <a:solidFill>
                <a:srgbClr val="0070C0"/>
              </a:solidFill>
            </a:endParaRPr>
          </a:p>
          <a:p>
            <a:pPr algn="just"/>
            <a:r>
              <a:rPr lang="es-ES" sz="1900" b="1" dirty="0" smtClean="0">
                <a:solidFill>
                  <a:srgbClr val="0070C0"/>
                </a:solidFill>
              </a:rPr>
              <a:t>Por eso el Sanedrín, que había condenado a muerte a Jesús por blasfemia, al pasarlo a Poncio Pilato le acusa de perturbador político y de rebelde a Roma, que son los cargos por los que Poncio Pilato le condena a muerte.</a:t>
            </a:r>
          </a:p>
          <a:p>
            <a:pPr algn="just"/>
            <a:endParaRPr lang="es-ES" sz="1900" b="1" dirty="0">
              <a:solidFill>
                <a:srgbClr val="0070C0"/>
              </a:solidFill>
            </a:endParaRPr>
          </a:p>
          <a:p>
            <a:pPr algn="just"/>
            <a:r>
              <a:rPr lang="es-ES" sz="1900" b="1" dirty="0" smtClean="0">
                <a:solidFill>
                  <a:srgbClr val="0070C0"/>
                </a:solidFill>
              </a:rPr>
              <a:t>Una vez flagelado, aunque Lucas no lo cuenta, Jesús carga en sus espaldas el travesaño horizontal de la Cruz y se encamina hacia el Calvario (Gólgota en arameo). El condenado lleva colgada una tablilla con la causa de su condena.</a:t>
            </a:r>
            <a:endParaRPr lang="es-ES" sz="1900" b="1" dirty="0">
              <a:solidFill>
                <a:srgbClr val="0070C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1806" y="1495425"/>
            <a:ext cx="3542598" cy="4019550"/>
          </a:xfrm>
          <a:prstGeom prst="rect">
            <a:avLst/>
          </a:prstGeom>
        </p:spPr>
      </p:pic>
      <p:sp>
        <p:nvSpPr>
          <p:cNvPr id="5" name="Marcador de número de diapositiva 4"/>
          <p:cNvSpPr>
            <a:spLocks noGrp="1"/>
          </p:cNvSpPr>
          <p:nvPr>
            <p:ph type="sldNum" sz="quarter" idx="12"/>
          </p:nvPr>
        </p:nvSpPr>
        <p:spPr/>
        <p:txBody>
          <a:bodyPr/>
          <a:lstStyle/>
          <a:p>
            <a:pPr rtl="0"/>
            <a:fld id="{D57F1E4F-1CFF-5643-939E-217C01CDF565}" type="slidenum">
              <a:rPr lang="es-ES" noProof="0" smtClean="0"/>
              <a:pPr rtl="0"/>
              <a:t>5</a:t>
            </a:fld>
            <a:endParaRPr lang="es-ES" noProof="0" dirty="0"/>
          </a:p>
        </p:txBody>
      </p:sp>
    </p:spTree>
    <p:extLst>
      <p:ext uri="{BB962C8B-B14F-4D97-AF65-F5344CB8AC3E}">
        <p14:creationId xmlns:p14="http://schemas.microsoft.com/office/powerpoint/2010/main" val="30846457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La Crucifixión</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6262686" y="763391"/>
            <a:ext cx="4981575" cy="4801314"/>
          </a:xfrm>
          <a:prstGeom prst="rect">
            <a:avLst/>
          </a:prstGeom>
          <a:noFill/>
        </p:spPr>
        <p:txBody>
          <a:bodyPr wrap="square" rtlCol="0">
            <a:spAutoFit/>
          </a:bodyPr>
          <a:lstStyle/>
          <a:p>
            <a:pPr algn="just"/>
            <a:r>
              <a:rPr lang="es-ES" b="1" dirty="0" smtClean="0">
                <a:solidFill>
                  <a:srgbClr val="0070C0"/>
                </a:solidFill>
              </a:rPr>
              <a:t>El Gólgota era una roca de unos 5 metros de altura, que por su forma recordaba la silueta de una cabeza, estaba situado fuera de la ciudad, cerca de la muralla y de una cantera. Enfrente había tumbas excavadas.</a:t>
            </a:r>
          </a:p>
          <a:p>
            <a:pPr algn="just"/>
            <a:endParaRPr lang="es-ES" b="1" dirty="0">
              <a:solidFill>
                <a:srgbClr val="0070C0"/>
              </a:solidFill>
            </a:endParaRPr>
          </a:p>
          <a:p>
            <a:pPr algn="just"/>
            <a:r>
              <a:rPr lang="es-ES" b="1" dirty="0" smtClean="0">
                <a:solidFill>
                  <a:srgbClr val="0070C0"/>
                </a:solidFill>
              </a:rPr>
              <a:t>Al llegar allí el reo era crucificado, se le clavaban las manos en travesaño horizontal, que luego era elevado y clavado en el vertical, los pies se clavaban y apoyaban en un pequeño trozo de madera en el palo vertical, en cuya parte superior se ponía la tablilla con la condena. Para acelerar la muerte se les quebraban las piernas o se les daba una lanzada </a:t>
            </a:r>
            <a:endParaRPr lang="es-ES" b="1" dirty="0">
              <a:solidFill>
                <a:srgbClr val="0070C0"/>
              </a:solidFill>
            </a:endParaRPr>
          </a:p>
        </p:txBody>
      </p:sp>
      <p:sp>
        <p:nvSpPr>
          <p:cNvPr id="4" name="CuadroTexto 3"/>
          <p:cNvSpPr txBox="1"/>
          <p:nvPr/>
        </p:nvSpPr>
        <p:spPr>
          <a:xfrm>
            <a:off x="763300" y="5503090"/>
            <a:ext cx="10382250" cy="923330"/>
          </a:xfrm>
          <a:prstGeom prst="rect">
            <a:avLst/>
          </a:prstGeom>
          <a:noFill/>
        </p:spPr>
        <p:txBody>
          <a:bodyPr wrap="square" rtlCol="0">
            <a:spAutoFit/>
          </a:bodyPr>
          <a:lstStyle/>
          <a:p>
            <a:pPr algn="just"/>
            <a:r>
              <a:rPr lang="es-ES" b="1" dirty="0" smtClean="0">
                <a:solidFill>
                  <a:srgbClr val="0070C0"/>
                </a:solidFill>
              </a:rPr>
              <a:t>Dos costumbres judías eran proporcionar al reo una mezcla de vino y mirra destinada a adormecerlo y mitigar sus dolores y la otra era poner un paño en la cintura para cubrir los genitales.</a:t>
            </a:r>
            <a:endParaRPr lang="es-ES" b="1" dirty="0">
              <a:solidFill>
                <a:srgbClr val="0070C0"/>
              </a:solidFill>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287" y="1638299"/>
            <a:ext cx="4488877" cy="3362325"/>
          </a:xfrm>
          <a:prstGeom prst="rect">
            <a:avLst/>
          </a:prstGeom>
        </p:spPr>
      </p:pic>
      <p:sp>
        <p:nvSpPr>
          <p:cNvPr id="6" name="Marcador de número de diapositiva 5"/>
          <p:cNvSpPr>
            <a:spLocks noGrp="1"/>
          </p:cNvSpPr>
          <p:nvPr>
            <p:ph type="sldNum" sz="quarter" idx="12"/>
          </p:nvPr>
        </p:nvSpPr>
        <p:spPr/>
        <p:txBody>
          <a:bodyPr/>
          <a:lstStyle/>
          <a:p>
            <a:pPr rtl="0"/>
            <a:fld id="{D57F1E4F-1CFF-5643-939E-217C01CDF565}" type="slidenum">
              <a:rPr lang="es-ES" noProof="0" smtClean="0"/>
              <a:pPr rtl="0"/>
              <a:t>6</a:t>
            </a:fld>
            <a:endParaRPr lang="es-ES" noProof="0" dirty="0"/>
          </a:p>
        </p:txBody>
      </p:sp>
    </p:spTree>
    <p:extLst>
      <p:ext uri="{BB962C8B-B14F-4D97-AF65-F5344CB8AC3E}">
        <p14:creationId xmlns:p14="http://schemas.microsoft.com/office/powerpoint/2010/main" val="16674017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Y dicho esto, expiró</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695325" y="1019175"/>
            <a:ext cx="11077575" cy="1631216"/>
          </a:xfrm>
          <a:prstGeom prst="rect">
            <a:avLst/>
          </a:prstGeom>
          <a:noFill/>
        </p:spPr>
        <p:txBody>
          <a:bodyPr wrap="square" rtlCol="0">
            <a:spAutoFit/>
          </a:bodyPr>
          <a:lstStyle/>
          <a:p>
            <a:pPr algn="just"/>
            <a:r>
              <a:rPr lang="es-ES" sz="2000" b="1" i="1" dirty="0" smtClean="0">
                <a:solidFill>
                  <a:srgbClr val="0070C0"/>
                </a:solidFill>
              </a:rPr>
              <a:t>Padre, perdónalos porque no saben lo que se hacen</a:t>
            </a:r>
          </a:p>
          <a:p>
            <a:pPr algn="just"/>
            <a:endParaRPr lang="es-ES" sz="2000" b="1" i="1" dirty="0">
              <a:solidFill>
                <a:srgbClr val="0070C0"/>
              </a:solidFill>
            </a:endParaRPr>
          </a:p>
          <a:p>
            <a:pPr algn="just"/>
            <a:r>
              <a:rPr lang="es-ES" sz="2000" b="1" dirty="0" smtClean="0">
                <a:solidFill>
                  <a:srgbClr val="0070C0"/>
                </a:solidFill>
              </a:rPr>
              <a:t>La acción de Jesús a lo largo del Evangelio es una muestra constante de la misericordia de Dios. Su primer gesto es la curación de un endemoniado (4,31-37) y la penúltima es el perdón a sus ejecutores. El perdón es una de las manifestaciones de la misericordia.</a:t>
            </a:r>
          </a:p>
        </p:txBody>
      </p:sp>
      <p:sp>
        <p:nvSpPr>
          <p:cNvPr id="5" name="CuadroTexto 4"/>
          <p:cNvSpPr txBox="1"/>
          <p:nvPr/>
        </p:nvSpPr>
        <p:spPr>
          <a:xfrm>
            <a:off x="6400799" y="2927166"/>
            <a:ext cx="4705349" cy="4093428"/>
          </a:xfrm>
          <a:prstGeom prst="rect">
            <a:avLst/>
          </a:prstGeom>
          <a:noFill/>
        </p:spPr>
        <p:txBody>
          <a:bodyPr wrap="square" rtlCol="0">
            <a:spAutoFit/>
          </a:bodyPr>
          <a:lstStyle/>
          <a:p>
            <a:pPr algn="just"/>
            <a:r>
              <a:rPr lang="es-ES" sz="2000" b="1" i="1" dirty="0" smtClean="0">
                <a:solidFill>
                  <a:srgbClr val="0070C0"/>
                </a:solidFill>
              </a:rPr>
              <a:t>Se repartieron sus ropas echando suertes</a:t>
            </a:r>
          </a:p>
          <a:p>
            <a:pPr algn="just"/>
            <a:endParaRPr lang="es-ES" sz="2000" b="1" i="1" dirty="0" smtClean="0">
              <a:solidFill>
                <a:srgbClr val="0070C0"/>
              </a:solidFill>
            </a:endParaRPr>
          </a:p>
          <a:p>
            <a:pPr algn="just"/>
            <a:r>
              <a:rPr lang="es-ES" sz="2000" b="1" dirty="0" smtClean="0">
                <a:solidFill>
                  <a:srgbClr val="0070C0"/>
                </a:solidFill>
              </a:rPr>
              <a:t>Cuando un reo era ejecutado los guardias se repartían sus ropas. Lucas para describir el hecho recurre al Salmo 22, que comienza con las palabras: </a:t>
            </a:r>
            <a:r>
              <a:rPr lang="es-ES" sz="2000" b="1" i="1" dirty="0" smtClean="0">
                <a:solidFill>
                  <a:srgbClr val="0070C0"/>
                </a:solidFill>
              </a:rPr>
              <a:t>“Dios mío, Dios mío, ¿por qué me has abandonado”, </a:t>
            </a:r>
            <a:r>
              <a:rPr lang="es-ES" sz="2000" b="1" dirty="0" smtClean="0">
                <a:solidFill>
                  <a:srgbClr val="0070C0"/>
                </a:solidFill>
              </a:rPr>
              <a:t>palabras que Mateo y Marcos ponen en labios de Jesús en el momento de su muerte.</a:t>
            </a:r>
          </a:p>
          <a:p>
            <a:pPr algn="just"/>
            <a:endParaRPr lang="es-ES" sz="2000" b="1" dirty="0">
              <a:solidFill>
                <a:srgbClr val="0070C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0637" y="3385036"/>
            <a:ext cx="4775216" cy="3177689"/>
          </a:xfrm>
          <a:prstGeom prst="rect">
            <a:avLst/>
          </a:prstGeom>
        </p:spPr>
      </p:pic>
      <p:sp>
        <p:nvSpPr>
          <p:cNvPr id="6" name="Marcador de número de diapositiva 5"/>
          <p:cNvSpPr>
            <a:spLocks noGrp="1"/>
          </p:cNvSpPr>
          <p:nvPr>
            <p:ph type="sldNum" sz="quarter" idx="12"/>
          </p:nvPr>
        </p:nvSpPr>
        <p:spPr/>
        <p:txBody>
          <a:bodyPr/>
          <a:lstStyle/>
          <a:p>
            <a:pPr rtl="0"/>
            <a:fld id="{D57F1E4F-1CFF-5643-939E-217C01CDF565}" type="slidenum">
              <a:rPr lang="es-ES" noProof="0" smtClean="0"/>
              <a:pPr rtl="0"/>
              <a:t>7</a:t>
            </a:fld>
            <a:endParaRPr lang="es-ES" noProof="0" dirty="0"/>
          </a:p>
        </p:txBody>
      </p:sp>
    </p:spTree>
    <p:extLst>
      <p:ext uri="{BB962C8B-B14F-4D97-AF65-F5344CB8AC3E}">
        <p14:creationId xmlns:p14="http://schemas.microsoft.com/office/powerpoint/2010/main" val="3462739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532903"/>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Y dicho esto, expiró</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695325" y="1019175"/>
            <a:ext cx="11077575" cy="1631216"/>
          </a:xfrm>
          <a:prstGeom prst="rect">
            <a:avLst/>
          </a:prstGeom>
          <a:noFill/>
        </p:spPr>
        <p:txBody>
          <a:bodyPr wrap="square" rtlCol="0">
            <a:spAutoFit/>
          </a:bodyPr>
          <a:lstStyle/>
          <a:p>
            <a:pPr algn="just"/>
            <a:r>
              <a:rPr lang="es-ES" sz="2000" b="1" i="1" dirty="0" smtClean="0">
                <a:solidFill>
                  <a:srgbClr val="0070C0"/>
                </a:solidFill>
              </a:rPr>
              <a:t>Padre, en tus manos encomiendo mi espíritu</a:t>
            </a:r>
          </a:p>
          <a:p>
            <a:pPr algn="just"/>
            <a:endParaRPr lang="es-ES" sz="2000" b="1" i="1" dirty="0">
              <a:solidFill>
                <a:srgbClr val="0070C0"/>
              </a:solidFill>
            </a:endParaRPr>
          </a:p>
          <a:p>
            <a:pPr algn="just"/>
            <a:r>
              <a:rPr lang="es-ES" sz="2000" b="1" dirty="0" smtClean="0">
                <a:solidFill>
                  <a:srgbClr val="0070C0"/>
                </a:solidFill>
              </a:rPr>
              <a:t>La vida de Jesús es la historia de saber que su vida está en manos del Padre. Lucas vuelve a utilizar un Salmo, el 31, que describe la historia de un justo que se siente perseguido y se acoge en el regazo de Dios </a:t>
            </a:r>
          </a:p>
        </p:txBody>
      </p:sp>
      <p:sp>
        <p:nvSpPr>
          <p:cNvPr id="5" name="CuadroTexto 4"/>
          <p:cNvSpPr txBox="1"/>
          <p:nvPr/>
        </p:nvSpPr>
        <p:spPr>
          <a:xfrm>
            <a:off x="6638925" y="2957572"/>
            <a:ext cx="4705349" cy="3477875"/>
          </a:xfrm>
          <a:prstGeom prst="rect">
            <a:avLst/>
          </a:prstGeom>
          <a:noFill/>
        </p:spPr>
        <p:txBody>
          <a:bodyPr wrap="square" rtlCol="0">
            <a:spAutoFit/>
          </a:bodyPr>
          <a:lstStyle/>
          <a:p>
            <a:pPr algn="just"/>
            <a:r>
              <a:rPr lang="es-ES" sz="2000" b="1" i="1" dirty="0" smtClean="0">
                <a:solidFill>
                  <a:srgbClr val="0070C0"/>
                </a:solidFill>
              </a:rPr>
              <a:t>La misericordia con el buen ladrón y la conversión del </a:t>
            </a:r>
            <a:r>
              <a:rPr lang="es-ES" sz="2000" b="1" i="1" dirty="0" smtClean="0">
                <a:solidFill>
                  <a:srgbClr val="0070C0"/>
                </a:solidFill>
              </a:rPr>
              <a:t>centurión </a:t>
            </a:r>
            <a:r>
              <a:rPr lang="es-ES" sz="2000" b="1" i="1" dirty="0" smtClean="0">
                <a:solidFill>
                  <a:srgbClr val="0070C0"/>
                </a:solidFill>
              </a:rPr>
              <a:t>romano</a:t>
            </a:r>
          </a:p>
          <a:p>
            <a:pPr algn="just"/>
            <a:endParaRPr lang="es-ES" sz="2000" b="1" i="1" dirty="0" smtClean="0">
              <a:solidFill>
                <a:srgbClr val="0070C0"/>
              </a:solidFill>
            </a:endParaRPr>
          </a:p>
          <a:p>
            <a:pPr algn="just"/>
            <a:r>
              <a:rPr lang="es-ES" sz="2000" b="1" dirty="0" smtClean="0">
                <a:solidFill>
                  <a:srgbClr val="0070C0"/>
                </a:solidFill>
              </a:rPr>
              <a:t>El último acto de la vida de Jesús es derramar la misericordia en el corazón del buen ladrón e incorporarlo a su Reino.</a:t>
            </a:r>
          </a:p>
          <a:p>
            <a:pPr algn="just"/>
            <a:endParaRPr lang="es-ES" sz="2000" b="1" dirty="0">
              <a:solidFill>
                <a:srgbClr val="0070C0"/>
              </a:solidFill>
            </a:endParaRPr>
          </a:p>
          <a:p>
            <a:pPr algn="just"/>
            <a:r>
              <a:rPr lang="es-ES" sz="2000" b="1" dirty="0" smtClean="0">
                <a:solidFill>
                  <a:srgbClr val="0070C0"/>
                </a:solidFill>
              </a:rPr>
              <a:t>Además su muerte propicia la conversión del centurión.</a:t>
            </a:r>
          </a:p>
          <a:p>
            <a:pPr algn="just"/>
            <a:endParaRPr lang="es-ES" sz="2000" b="1" dirty="0">
              <a:solidFill>
                <a:srgbClr val="0070C0"/>
              </a:solidFill>
            </a:endParaRPr>
          </a:p>
        </p:txBody>
      </p:sp>
      <p:sp>
        <p:nvSpPr>
          <p:cNvPr id="6" name="CuadroTexto 5"/>
          <p:cNvSpPr txBox="1"/>
          <p:nvPr/>
        </p:nvSpPr>
        <p:spPr>
          <a:xfrm>
            <a:off x="2414587" y="6235392"/>
            <a:ext cx="7639050" cy="400110"/>
          </a:xfrm>
          <a:prstGeom prst="rect">
            <a:avLst/>
          </a:prstGeom>
          <a:noFill/>
        </p:spPr>
        <p:txBody>
          <a:bodyPr wrap="square" rtlCol="0">
            <a:spAutoFit/>
          </a:bodyPr>
          <a:lstStyle/>
          <a:p>
            <a:pPr algn="ctr"/>
            <a:r>
              <a:rPr lang="es-ES" sz="2000" b="1" dirty="0" smtClean="0">
                <a:solidFill>
                  <a:srgbClr val="FF0000"/>
                </a:solidFill>
              </a:rPr>
              <a:t>SEMBRAR MISERICORDIA PARA LOGRAR EL SEGUIMIENTO</a:t>
            </a:r>
            <a:endParaRPr lang="es-ES" sz="2000" b="1" dirty="0">
              <a:solidFill>
                <a:srgbClr val="FF0000"/>
              </a:solidFill>
            </a:endParaRPr>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324" y="3068903"/>
            <a:ext cx="5044079" cy="2824684"/>
          </a:xfrm>
          <a:prstGeom prst="rect">
            <a:avLst/>
          </a:prstGeom>
        </p:spPr>
      </p:pic>
      <p:sp>
        <p:nvSpPr>
          <p:cNvPr id="3" name="Marcador de número de diapositiva 2"/>
          <p:cNvSpPr>
            <a:spLocks noGrp="1"/>
          </p:cNvSpPr>
          <p:nvPr>
            <p:ph type="sldNum" sz="quarter" idx="12"/>
          </p:nvPr>
        </p:nvSpPr>
        <p:spPr/>
        <p:txBody>
          <a:bodyPr/>
          <a:lstStyle/>
          <a:p>
            <a:pPr rtl="0"/>
            <a:fld id="{D57F1E4F-1CFF-5643-939E-217C01CDF565}" type="slidenum">
              <a:rPr lang="es-ES" noProof="0" smtClean="0"/>
              <a:pPr rtl="0"/>
              <a:t>8</a:t>
            </a:fld>
            <a:endParaRPr lang="es-ES" noProof="0" dirty="0"/>
          </a:p>
        </p:txBody>
      </p:sp>
    </p:spTree>
    <p:extLst>
      <p:ext uri="{BB962C8B-B14F-4D97-AF65-F5344CB8AC3E}">
        <p14:creationId xmlns:p14="http://schemas.microsoft.com/office/powerpoint/2010/main" val="647983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19099" y="363341"/>
            <a:ext cx="8334375" cy="1014380"/>
          </a:xfrm>
          <a:prstGeom prst="rect">
            <a:avLst/>
          </a:prstGeom>
        </p:spPr>
        <p:txBody>
          <a:bodyPr wrap="square">
            <a:spAutoFit/>
          </a:bodyPr>
          <a:lstStyle/>
          <a:p>
            <a:pPr lvl="1">
              <a:lnSpc>
                <a:spcPct val="107000"/>
              </a:lnSpc>
              <a:spcAft>
                <a:spcPts val="0"/>
              </a:spcAft>
            </a:pPr>
            <a:r>
              <a:rPr lang="es-ES" sz="2800" b="1" dirty="0" smtClean="0">
                <a:latin typeface="Calibri" panose="020F0502020204030204" pitchFamily="34" charset="0"/>
                <a:ea typeface="Calibri" panose="020F0502020204030204" pitchFamily="34" charset="0"/>
                <a:cs typeface="Times New Roman" panose="02020603050405020304" pitchFamily="18" charset="0"/>
              </a:rPr>
              <a:t>Los crucificaron allí a él y a los malhechores: uno a su derecha y otro a su izquierda</a:t>
            </a:r>
            <a:endParaRPr lang="es-E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761998" y="1617057"/>
            <a:ext cx="10382251" cy="707886"/>
          </a:xfrm>
          <a:prstGeom prst="rect">
            <a:avLst/>
          </a:prstGeom>
          <a:noFill/>
        </p:spPr>
        <p:txBody>
          <a:bodyPr wrap="square" rtlCol="0">
            <a:spAutoFit/>
          </a:bodyPr>
          <a:lstStyle/>
          <a:p>
            <a:pPr algn="just"/>
            <a:r>
              <a:rPr lang="es-ES" sz="2000" b="1" dirty="0" smtClean="0">
                <a:solidFill>
                  <a:srgbClr val="0070C0"/>
                </a:solidFill>
              </a:rPr>
              <a:t>El ladrón que insultaba a Jesús, Gestas, tenía una figura distorsionada del Mesías, alguien deslumbrante que con su poder salvaría al pueblo judío. </a:t>
            </a:r>
          </a:p>
        </p:txBody>
      </p:sp>
      <p:sp>
        <p:nvSpPr>
          <p:cNvPr id="5" name="CuadroTexto 4"/>
          <p:cNvSpPr txBox="1"/>
          <p:nvPr/>
        </p:nvSpPr>
        <p:spPr>
          <a:xfrm>
            <a:off x="5269705" y="2976203"/>
            <a:ext cx="6191250" cy="1631216"/>
          </a:xfrm>
          <a:prstGeom prst="rect">
            <a:avLst/>
          </a:prstGeom>
          <a:noFill/>
        </p:spPr>
        <p:txBody>
          <a:bodyPr wrap="square" rtlCol="0">
            <a:spAutoFit/>
          </a:bodyPr>
          <a:lstStyle/>
          <a:p>
            <a:pPr algn="just"/>
            <a:r>
              <a:rPr lang="es-ES" sz="2000" b="1" dirty="0" smtClean="0">
                <a:solidFill>
                  <a:srgbClr val="0070C0"/>
                </a:solidFill>
              </a:rPr>
              <a:t>Busca en Jesús su salvación particular, quiere un Mesías  a su medida.</a:t>
            </a:r>
          </a:p>
          <a:p>
            <a:pPr algn="just"/>
            <a:r>
              <a:rPr lang="es-ES" sz="2000" b="1" dirty="0" smtClean="0">
                <a:solidFill>
                  <a:srgbClr val="0070C0"/>
                </a:solidFill>
              </a:rPr>
              <a:t>Muere en la cruz por sus fechorías, pero es incapaz de darse cuenta de ello y de pedir perdón por ello.</a:t>
            </a:r>
            <a:endParaRPr lang="es-ES" sz="2000" b="1" dirty="0">
              <a:solidFill>
                <a:srgbClr val="0070C0"/>
              </a:solidFill>
            </a:endParaRPr>
          </a:p>
        </p:txBody>
      </p:sp>
      <p:sp>
        <p:nvSpPr>
          <p:cNvPr id="6" name="CuadroTexto 5"/>
          <p:cNvSpPr txBox="1"/>
          <p:nvPr/>
        </p:nvSpPr>
        <p:spPr>
          <a:xfrm>
            <a:off x="590549" y="5390843"/>
            <a:ext cx="11039475" cy="707886"/>
          </a:xfrm>
          <a:prstGeom prst="rect">
            <a:avLst/>
          </a:prstGeom>
          <a:noFill/>
        </p:spPr>
        <p:txBody>
          <a:bodyPr wrap="square" rtlCol="0">
            <a:spAutoFit/>
          </a:bodyPr>
          <a:lstStyle/>
          <a:p>
            <a:pPr algn="just"/>
            <a:r>
              <a:rPr lang="es-ES" sz="2000" b="1" dirty="0" smtClean="0">
                <a:solidFill>
                  <a:srgbClr val="0070C0"/>
                </a:solidFill>
              </a:rPr>
              <a:t>Pero aunque él no sea consciente Jesús está muriendo también por él, ya que busca un Reino en el que el mal desparezca y en que este </a:t>
            </a:r>
            <a:r>
              <a:rPr lang="es-ES" sz="2000" b="1" dirty="0" smtClean="0">
                <a:solidFill>
                  <a:srgbClr val="0070C0"/>
                </a:solidFill>
              </a:rPr>
              <a:t>ladrón </a:t>
            </a:r>
            <a:r>
              <a:rPr lang="es-ES" sz="2000" b="1" dirty="0" smtClean="0">
                <a:solidFill>
                  <a:srgbClr val="0070C0"/>
                </a:solidFill>
              </a:rPr>
              <a:t>también pueda ser feliz</a:t>
            </a:r>
            <a:endParaRPr lang="es-ES" sz="2000" b="1" dirty="0">
              <a:solidFill>
                <a:srgbClr val="0070C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1998" y="2888129"/>
            <a:ext cx="4361816" cy="2293471"/>
          </a:xfrm>
          <a:prstGeom prst="rect">
            <a:avLst/>
          </a:prstGeom>
        </p:spPr>
      </p:pic>
      <p:sp>
        <p:nvSpPr>
          <p:cNvPr id="7" name="Marcador de número de diapositiva 6"/>
          <p:cNvSpPr>
            <a:spLocks noGrp="1"/>
          </p:cNvSpPr>
          <p:nvPr>
            <p:ph type="sldNum" sz="quarter" idx="12"/>
          </p:nvPr>
        </p:nvSpPr>
        <p:spPr/>
        <p:txBody>
          <a:bodyPr/>
          <a:lstStyle/>
          <a:p>
            <a:pPr rtl="0"/>
            <a:fld id="{D57F1E4F-1CFF-5643-939E-217C01CDF565}" type="slidenum">
              <a:rPr lang="es-ES" noProof="0" smtClean="0"/>
              <a:pPr rtl="0"/>
              <a:t>9</a:t>
            </a:fld>
            <a:endParaRPr lang="es-ES" noProof="0" dirty="0"/>
          </a:p>
        </p:txBody>
      </p:sp>
    </p:spTree>
    <p:extLst>
      <p:ext uri="{BB962C8B-B14F-4D97-AF65-F5344CB8AC3E}">
        <p14:creationId xmlns:p14="http://schemas.microsoft.com/office/powerpoint/2010/main" val="3889634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E76448-B9B5-444F-ABF0-3E2949E5B924}">
  <ds:schemaRefs>
    <ds:schemaRef ds:uri="http://purl.org/dc/dcmitype/"/>
    <ds:schemaRef ds:uri="http://schemas.microsoft.com/office/2006/documentManagement/types"/>
    <ds:schemaRef ds:uri="71af3243-3dd4-4a8d-8c0d-dd76da1f02a5"/>
    <ds:schemaRef ds:uri="http://purl.org/dc/elements/1.1/"/>
    <ds:schemaRef ds:uri="http://purl.org/dc/terms/"/>
    <ds:schemaRef ds:uri="16c05727-aa75-4e4a-9b5f-8a80a1165891"/>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CC082E-8DE3-449F-B604-FF5FA628FB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1662</Words>
  <Application>Microsoft Office PowerPoint</Application>
  <PresentationFormat>Panorámica</PresentationFormat>
  <Paragraphs>90</Paragraphs>
  <Slides>13</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Calibri</vt:lpstr>
      <vt:lpstr>Century Gothic</vt:lpstr>
      <vt:lpstr>Times New Roman</vt:lpstr>
      <vt:lpstr>Wingdings</vt:lpstr>
      <vt:lpstr>Wingdings 3</vt:lpstr>
      <vt:lpstr>Sector</vt:lpstr>
      <vt:lpstr>LUCAS, EVANGELISTA DE LA TERNURA DE DIOS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2021-03-19T10:44:25Z</dcterms:created>
  <dcterms:modified xsi:type="dcterms:W3CDTF">2021-10-13T18:12:03Z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