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835" r:id="rId4"/>
  </p:sldMasterIdLst>
  <p:notesMasterIdLst>
    <p:notesMasterId r:id="rId16"/>
  </p:notesMasterIdLst>
  <p:handoutMasterIdLst>
    <p:handoutMasterId r:id="rId17"/>
  </p:handoutMasterIdLst>
  <p:sldIdLst>
    <p:sldId id="256" r:id="rId5"/>
    <p:sldId id="265" r:id="rId6"/>
    <p:sldId id="281" r:id="rId7"/>
    <p:sldId id="264" r:id="rId8"/>
    <p:sldId id="266" r:id="rId9"/>
    <p:sldId id="267" r:id="rId10"/>
    <p:sldId id="268" r:id="rId11"/>
    <p:sldId id="269" r:id="rId12"/>
    <p:sldId id="280" r:id="rId13"/>
    <p:sldId id="282" r:id="rId14"/>
    <p:sldId id="272" r:id="rId15"/>
  </p:sldIdLst>
  <p:sldSz cx="12192000" cy="6858000"/>
  <p:notesSz cx="6858000" cy="9144000"/>
  <p:defaultTextStyle>
    <a:defPPr rtl="0">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001" autoAdjust="0"/>
    <p:restoredTop sz="94660"/>
  </p:normalViewPr>
  <p:slideViewPr>
    <p:cSldViewPr snapToGrid="0">
      <p:cViewPr varScale="1">
        <p:scale>
          <a:sx n="116" d="100"/>
          <a:sy n="116" d="100"/>
        </p:scale>
        <p:origin x="-276" y="-114"/>
      </p:cViewPr>
      <p:guideLst>
        <p:guide orient="horz" pos="2160"/>
        <p:guide pos="3840"/>
      </p:guideLst>
    </p:cSldViewPr>
  </p:slideViewPr>
  <p:notesTextViewPr>
    <p:cViewPr>
      <p:scale>
        <a:sx n="1" d="1"/>
        <a:sy n="1" d="1"/>
      </p:scale>
      <p:origin x="0" y="0"/>
    </p:cViewPr>
  </p:notesTextViewPr>
  <p:notesViewPr>
    <p:cSldViewPr snapToGrid="0">
      <p:cViewPr varScale="1">
        <p:scale>
          <a:sx n="89" d="100"/>
          <a:sy n="89" d="100"/>
        </p:scale>
        <p:origin x="3786" y="96"/>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xmlns="" id="{8219FF07-3582-4280-B7AE-68B70D8B433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Marcador de fecha 2">
            <a:extLst>
              <a:ext uri="{FF2B5EF4-FFF2-40B4-BE49-F238E27FC236}">
                <a16:creationId xmlns:a16="http://schemas.microsoft.com/office/drawing/2014/main" xmlns="" id="{4D920923-DE44-4655-8D4A-D9864325C3A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746C447-CE6B-450E-BAFF-A71A02E24ACF}" type="datetimeFigureOut">
              <a:rPr lang="es-ES" smtClean="0"/>
              <a:pPr/>
              <a:t>09/10/2021</a:t>
            </a:fld>
            <a:endParaRPr lang="es-ES" dirty="0"/>
          </a:p>
        </p:txBody>
      </p:sp>
      <p:sp>
        <p:nvSpPr>
          <p:cNvPr id="4" name="Marcador de pie de página 3">
            <a:extLst>
              <a:ext uri="{FF2B5EF4-FFF2-40B4-BE49-F238E27FC236}">
                <a16:creationId xmlns:a16="http://schemas.microsoft.com/office/drawing/2014/main" xmlns="" id="{57299DEC-70F8-420C-AEFE-280D9AE3945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dirty="0"/>
          </a:p>
        </p:txBody>
      </p:sp>
      <p:sp>
        <p:nvSpPr>
          <p:cNvPr id="5" name="Marcador de número de diapositiva 4">
            <a:extLst>
              <a:ext uri="{FF2B5EF4-FFF2-40B4-BE49-F238E27FC236}">
                <a16:creationId xmlns:a16="http://schemas.microsoft.com/office/drawing/2014/main" xmlns="" id="{45734BE5-CF96-41A1-852C-9F9FB5A6360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939DF3A-D80F-4329-8E02-6780F7FB7A5D}" type="slidenum">
              <a:rPr lang="es-ES" smtClean="0"/>
              <a:pPr/>
              <a:t>‹Nº›</a:t>
            </a:fld>
            <a:endParaRPr lang="es-ES" dirty="0"/>
          </a:p>
        </p:txBody>
      </p:sp>
    </p:spTree>
    <p:extLst>
      <p:ext uri="{BB962C8B-B14F-4D97-AF65-F5344CB8AC3E}">
        <p14:creationId xmlns:p14="http://schemas.microsoft.com/office/powerpoint/2010/main" xmlns="" val="2128608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noProof="0"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1677C7-0751-4719-8DC2-ED463921356F}" type="datetimeFigureOut">
              <a:rPr lang="es-ES" noProof="0" smtClean="0"/>
              <a:pPr/>
              <a:t>09/10/2021</a:t>
            </a:fld>
            <a:endParaRPr lang="es-ES" noProof="0"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noProof="0"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dirty="0"/>
              <a:t>Editar estilos de texto del patrón</a:t>
            </a:r>
          </a:p>
          <a:p>
            <a:pPr lvl="1"/>
            <a:r>
              <a:rPr lang="es-ES" noProof="0" dirty="0"/>
              <a:t>Segundo nivel</a:t>
            </a:r>
          </a:p>
          <a:p>
            <a:pPr lvl="2"/>
            <a:r>
              <a:rPr lang="es-ES" noProof="0" dirty="0"/>
              <a:t>Tercer nivel</a:t>
            </a:r>
          </a:p>
          <a:p>
            <a:pPr lvl="3"/>
            <a:r>
              <a:rPr lang="es-ES" noProof="0" dirty="0"/>
              <a:t>Cuarto nivel</a:t>
            </a:r>
          </a:p>
          <a:p>
            <a:pPr lvl="4"/>
            <a:r>
              <a:rPr lang="es-ES" noProof="0" dirty="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noProof="0"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11E7DB-07A9-4E74-B91B-9410E3A155F9}" type="slidenum">
              <a:rPr lang="es-ES" noProof="0" smtClean="0"/>
              <a:pPr/>
              <a:t>‹Nº›</a:t>
            </a:fld>
            <a:endParaRPr lang="es-ES" noProof="0" dirty="0"/>
          </a:p>
        </p:txBody>
      </p:sp>
    </p:spTree>
    <p:extLst>
      <p:ext uri="{BB962C8B-B14F-4D97-AF65-F5344CB8AC3E}">
        <p14:creationId xmlns:p14="http://schemas.microsoft.com/office/powerpoint/2010/main" xmlns="" val="2287534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E11E7DB-07A9-4E74-B91B-9410E3A155F9}" type="slidenum">
              <a:rPr lang="es-ES" smtClean="0"/>
              <a:pPr/>
              <a:t>1</a:t>
            </a:fld>
            <a:endParaRPr lang="es-ES" dirty="0"/>
          </a:p>
        </p:txBody>
      </p:sp>
    </p:spTree>
    <p:extLst>
      <p:ext uri="{BB962C8B-B14F-4D97-AF65-F5344CB8AC3E}">
        <p14:creationId xmlns:p14="http://schemas.microsoft.com/office/powerpoint/2010/main" xmlns="" val="4275163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pPr rtl="0"/>
            <a:fld id="{9568772A-0463-4A90-9412-545A7E608CBF}"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61074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pPr rtl="0"/>
            <a:fld id="{ECF4A538-9A8E-4087-B0E5-0D5B34FF6B06}" type="datetime1">
              <a:rPr lang="es-ES" noProof="0" smtClean="0"/>
              <a:pPr rtl="0"/>
              <a:t>09/10/2021</a:t>
            </a:fld>
            <a:endParaRPr lang="es-ES" noProof="0" dirty="0"/>
          </a:p>
        </p:txBody>
      </p:sp>
      <p:sp>
        <p:nvSpPr>
          <p:cNvPr id="4" name="Footer Placeholder 3"/>
          <p:cNvSpPr>
            <a:spLocks noGrp="1"/>
          </p:cNvSpPr>
          <p:nvPr>
            <p:ph type="ftr" sz="quarter" idx="11"/>
          </p:nvPr>
        </p:nvSpPr>
        <p:spPr/>
        <p:txBody>
          <a:bodyPr/>
          <a:lstStyle/>
          <a:p>
            <a:pPr rtl="0"/>
            <a:endParaRPr lang="es-ES" noProof="0" dirty="0"/>
          </a:p>
        </p:txBody>
      </p:sp>
      <p:sp>
        <p:nvSpPr>
          <p:cNvPr id="5" name="Slide Number Placeholder 4"/>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302130410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ECF4A538-9A8E-4087-B0E5-0D5B34FF6B06}"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308464346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ECF4A538-9A8E-4087-B0E5-0D5B34FF6B06}"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198230073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ECF4A538-9A8E-4087-B0E5-0D5B34FF6B06}"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426728241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ECF4A538-9A8E-4087-B0E5-0D5B34FF6B06}"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278189961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ECF4A538-9A8E-4087-B0E5-0D5B34FF6B06}"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163320585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rtl="0"/>
            <a:fld id="{C11E8AFE-44F4-421B-91D8-ED5433A76CE0}"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28263299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rtl="0"/>
            <a:fld id="{631DF714-F5A0-4DEF-88D1-E8A05EEFD67F}"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2878501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rtl="0"/>
            <a:fld id="{ECF4A538-9A8E-4087-B0E5-0D5B34FF6B06}"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360874888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1AC4C0B6-AD25-4C2B-A54F-4383386AF5EE}"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433183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rtl="0"/>
            <a:fld id="{507EBC77-3F89-46C1-86EB-578B6DA078C8}" type="datetime1">
              <a:rPr lang="es-ES" noProof="0" smtClean="0"/>
              <a:pPr rtl="0"/>
              <a:t>09/10/2021</a:t>
            </a:fld>
            <a:endParaRPr lang="es-ES" noProof="0" dirty="0"/>
          </a:p>
        </p:txBody>
      </p:sp>
      <p:sp>
        <p:nvSpPr>
          <p:cNvPr id="6" name="Footer Placeholder 5"/>
          <p:cNvSpPr>
            <a:spLocks noGrp="1"/>
          </p:cNvSpPr>
          <p:nvPr>
            <p:ph type="ftr" sz="quarter" idx="11"/>
          </p:nvPr>
        </p:nvSpPr>
        <p:spPr/>
        <p:txBody>
          <a:bodyPr/>
          <a:lstStyle/>
          <a:p>
            <a:pPr rtl="0"/>
            <a:endParaRPr lang="es-ES" noProof="0" dirty="0"/>
          </a:p>
        </p:txBody>
      </p:sp>
      <p:sp>
        <p:nvSpPr>
          <p:cNvPr id="7" name="Slide Number Placeholder 6"/>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3753857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rtl="0"/>
            <a:fld id="{FAF8422C-688F-4A86-9DD8-4AE1FB7D491E}" type="datetime1">
              <a:rPr lang="es-ES" noProof="0" smtClean="0"/>
              <a:pPr rtl="0"/>
              <a:t>09/10/2021</a:t>
            </a:fld>
            <a:endParaRPr lang="es-ES" noProof="0" dirty="0"/>
          </a:p>
        </p:txBody>
      </p:sp>
      <p:sp>
        <p:nvSpPr>
          <p:cNvPr id="8" name="Footer Placeholder 7"/>
          <p:cNvSpPr>
            <a:spLocks noGrp="1"/>
          </p:cNvSpPr>
          <p:nvPr>
            <p:ph type="ftr" sz="quarter" idx="11"/>
          </p:nvPr>
        </p:nvSpPr>
        <p:spPr/>
        <p:txBody>
          <a:bodyPr/>
          <a:lstStyle/>
          <a:p>
            <a:pPr rtl="0"/>
            <a:endParaRPr lang="es-ES" noProof="0" dirty="0"/>
          </a:p>
        </p:txBody>
      </p:sp>
      <p:sp>
        <p:nvSpPr>
          <p:cNvPr id="9" name="Slide Number Placeholder 8"/>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107159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pPr rtl="0"/>
            <a:fld id="{FFF97401-D2C3-4EDC-A8D9-E9BC10C99AD2}" type="datetime1">
              <a:rPr lang="es-ES" noProof="0" smtClean="0"/>
              <a:pPr rtl="0"/>
              <a:t>09/10/2021</a:t>
            </a:fld>
            <a:endParaRPr lang="es-ES" noProof="0" dirty="0"/>
          </a:p>
        </p:txBody>
      </p:sp>
      <p:sp>
        <p:nvSpPr>
          <p:cNvPr id="4" name="Footer Placeholder 3"/>
          <p:cNvSpPr>
            <a:spLocks noGrp="1"/>
          </p:cNvSpPr>
          <p:nvPr>
            <p:ph type="ftr" sz="quarter" idx="11"/>
          </p:nvPr>
        </p:nvSpPr>
        <p:spPr/>
        <p:txBody>
          <a:bodyPr/>
          <a:lstStyle/>
          <a:p>
            <a:pPr rtl="0"/>
            <a:endParaRPr lang="es-ES" noProof="0" dirty="0"/>
          </a:p>
        </p:txBody>
      </p:sp>
      <p:sp>
        <p:nvSpPr>
          <p:cNvPr id="5" name="Slide Number Placeholder 4"/>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710183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65E12E97-F9CB-490F-B5BE-4434EB2503BC}" type="datetime1">
              <a:rPr lang="es-ES" noProof="0" smtClean="0"/>
              <a:pPr rtl="0"/>
              <a:t>09/10/2021</a:t>
            </a:fld>
            <a:endParaRPr lang="es-ES" noProof="0" dirty="0"/>
          </a:p>
        </p:txBody>
      </p:sp>
      <p:sp>
        <p:nvSpPr>
          <p:cNvPr id="3" name="Footer Placeholder 2"/>
          <p:cNvSpPr>
            <a:spLocks noGrp="1"/>
          </p:cNvSpPr>
          <p:nvPr>
            <p:ph type="ftr" sz="quarter" idx="11"/>
          </p:nvPr>
        </p:nvSpPr>
        <p:spPr/>
        <p:txBody>
          <a:bodyPr/>
          <a:lstStyle/>
          <a:p>
            <a:pPr rtl="0"/>
            <a:endParaRPr lang="es-ES" noProof="0" dirty="0"/>
          </a:p>
        </p:txBody>
      </p:sp>
      <p:sp>
        <p:nvSpPr>
          <p:cNvPr id="4" name="Slide Number Placeholder 3"/>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735798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rtl="0"/>
            <a:fld id="{09DECEF9-AB42-428A-98D0-42115F411085}" type="datetime1">
              <a:rPr lang="es-ES" noProof="0" smtClean="0"/>
              <a:pPr rtl="0"/>
              <a:t>09/10/2021</a:t>
            </a:fld>
            <a:endParaRPr lang="es-ES" noProof="0" dirty="0"/>
          </a:p>
        </p:txBody>
      </p:sp>
      <p:sp>
        <p:nvSpPr>
          <p:cNvPr id="6" name="Footer Placeholder 5"/>
          <p:cNvSpPr>
            <a:spLocks noGrp="1"/>
          </p:cNvSpPr>
          <p:nvPr>
            <p:ph type="ftr" sz="quarter" idx="11"/>
          </p:nvPr>
        </p:nvSpPr>
        <p:spPr/>
        <p:txBody>
          <a:bodyPr/>
          <a:lstStyle/>
          <a:p>
            <a:pPr rtl="0"/>
            <a:endParaRPr lang="es-ES" noProof="0" dirty="0"/>
          </a:p>
        </p:txBody>
      </p:sp>
      <p:sp>
        <p:nvSpPr>
          <p:cNvPr id="7" name="Slide Number Placeholder 6"/>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3026969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rtl="0"/>
            <a:fld id="{ECF4A538-9A8E-4087-B0E5-0D5B34FF6B06}" type="datetime1">
              <a:rPr lang="es-ES" noProof="0" smtClean="0"/>
              <a:pPr rtl="0"/>
              <a:t>09/10/2021</a:t>
            </a:fld>
            <a:endParaRPr lang="es-ES" noProof="0" dirty="0"/>
          </a:p>
        </p:txBody>
      </p:sp>
      <p:sp>
        <p:nvSpPr>
          <p:cNvPr id="6" name="Footer Placeholder 5"/>
          <p:cNvSpPr>
            <a:spLocks noGrp="1"/>
          </p:cNvSpPr>
          <p:nvPr>
            <p:ph type="ftr" sz="quarter" idx="11"/>
          </p:nvPr>
        </p:nvSpPr>
        <p:spPr/>
        <p:txBody>
          <a:bodyPr/>
          <a:lstStyle/>
          <a:p>
            <a:pPr rtl="0"/>
            <a:endParaRPr lang="es-ES" noProof="0" dirty="0"/>
          </a:p>
        </p:txBody>
      </p:sp>
      <p:sp>
        <p:nvSpPr>
          <p:cNvPr id="7" name="Slide Number Placeholder 6"/>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230289345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
              <a:srgbClr val="92D050"/>
            </a:gs>
            <a:gs pos="100000">
              <a:srgbClr val="FFFF00"/>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rtl="0"/>
            <a:fld id="{ECF4A538-9A8E-4087-B0E5-0D5B34FF6B06}" type="datetime1">
              <a:rPr lang="es-ES" noProof="0" smtClean="0"/>
              <a:pPr rtl="0"/>
              <a:t>09/10/2021</a:t>
            </a:fld>
            <a:endParaRPr lang="es-ES" noProof="0"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rtl="0"/>
            <a:endParaRPr lang="es-ES" noProof="0"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2180851978"/>
      </p:ext>
    </p:extLst>
  </p:cSld>
  <p:clrMap bg1="dk1" tx1="lt1" bg2="dk2" tx2="lt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847" r:id="rId12"/>
    <p:sldLayoutId id="2147483848" r:id="rId13"/>
    <p:sldLayoutId id="2147483849" r:id="rId14"/>
    <p:sldLayoutId id="2147483850" r:id="rId15"/>
    <p:sldLayoutId id="2147483851" r:id="rId16"/>
    <p:sldLayoutId id="2147483852"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6" name="Rectángulo 65">
            <a:extLst>
              <a:ext uri="{FF2B5EF4-FFF2-40B4-BE49-F238E27FC236}">
                <a16:creationId xmlns:a16="http://schemas.microsoft.com/office/drawing/2014/main" xmlns="" id="{C5BDD1EA-D8C1-45AF-9F0A-14A2A137BA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sp>
        <p:nvSpPr>
          <p:cNvPr id="2" name="Título 1">
            <a:extLst>
              <a:ext uri="{FF2B5EF4-FFF2-40B4-BE49-F238E27FC236}">
                <a16:creationId xmlns:a16="http://schemas.microsoft.com/office/drawing/2014/main" xmlns="" id="{E36BA91D-915C-49E9-BA6D-FB9B677ACAA3}"/>
              </a:ext>
            </a:extLst>
          </p:cNvPr>
          <p:cNvSpPr>
            <a:spLocks noGrp="1"/>
          </p:cNvSpPr>
          <p:nvPr>
            <p:ph type="ctrTitle"/>
          </p:nvPr>
        </p:nvSpPr>
        <p:spPr>
          <a:xfrm>
            <a:off x="7532710" y="628617"/>
            <a:ext cx="3971902" cy="3028983"/>
          </a:xfrm>
        </p:spPr>
        <p:txBody>
          <a:bodyPr rtlCol="0">
            <a:noAutofit/>
          </a:bodyPr>
          <a:lstStyle/>
          <a:p>
            <a:r>
              <a:rPr lang="es-ES" sz="4000" b="1" dirty="0">
                <a:solidFill>
                  <a:srgbClr val="000099"/>
                </a:solidFill>
                <a:effectLst>
                  <a:outerShdw blurRad="38100" dist="38100" dir="2700000" algn="tl">
                    <a:srgbClr val="000000">
                      <a:alpha val="43137"/>
                    </a:srgbClr>
                  </a:outerShdw>
                </a:effectLst>
              </a:rPr>
              <a:t>LUCAS, EVANGELISTA DE LA TERNURA DE DIOS</a:t>
            </a:r>
            <a:br>
              <a:rPr lang="es-ES" sz="4000" b="1" dirty="0">
                <a:solidFill>
                  <a:srgbClr val="000099"/>
                </a:solidFill>
                <a:effectLst>
                  <a:outerShdw blurRad="38100" dist="38100" dir="2700000" algn="tl">
                    <a:srgbClr val="000000">
                      <a:alpha val="43137"/>
                    </a:srgbClr>
                  </a:outerShdw>
                </a:effectLst>
              </a:rPr>
            </a:br>
            <a:endParaRPr lang="es-ES" sz="4000" b="1" dirty="0">
              <a:solidFill>
                <a:srgbClr val="000099"/>
              </a:solidFill>
              <a:effectLst>
                <a:outerShdw blurRad="38100" dist="38100" dir="2700000" algn="tl">
                  <a:srgbClr val="000000">
                    <a:alpha val="43137"/>
                  </a:srgbClr>
                </a:outerShdw>
              </a:effectLst>
            </a:endParaRPr>
          </a:p>
        </p:txBody>
      </p:sp>
      <p:sp>
        <p:nvSpPr>
          <p:cNvPr id="3" name="Subtítulo 2">
            <a:extLst>
              <a:ext uri="{FF2B5EF4-FFF2-40B4-BE49-F238E27FC236}">
                <a16:creationId xmlns:a16="http://schemas.microsoft.com/office/drawing/2014/main" xmlns="" id="{B5DB1A8A-4EF6-4157-8A00-84AEDB08838C}"/>
              </a:ext>
            </a:extLst>
          </p:cNvPr>
          <p:cNvSpPr>
            <a:spLocks noGrp="1"/>
          </p:cNvSpPr>
          <p:nvPr>
            <p:ph type="subTitle" idx="1"/>
          </p:nvPr>
        </p:nvSpPr>
        <p:spPr>
          <a:xfrm>
            <a:off x="7073572" y="3131080"/>
            <a:ext cx="4890178" cy="3009437"/>
          </a:xfrm>
        </p:spPr>
        <p:txBody>
          <a:bodyPr rtlCol="0">
            <a:normAutofit fontScale="85000" lnSpcReduction="10000"/>
          </a:bodyPr>
          <a:lstStyle/>
          <a:p>
            <a:pPr lvl="0" algn="r"/>
            <a:endParaRPr lang="es-ES" b="1" dirty="0" smtClean="0"/>
          </a:p>
          <a:p>
            <a:pPr lvl="0" algn="r"/>
            <a:r>
              <a:rPr lang="es-ES" sz="4000" b="1" dirty="0" smtClean="0">
                <a:solidFill>
                  <a:srgbClr val="000099"/>
                </a:solidFill>
              </a:rPr>
              <a:t>4.¿DÓNDE ENCONTRAR EL </a:t>
            </a:r>
            <a:r>
              <a:rPr lang="es-ES" sz="4000" b="1" dirty="0">
                <a:solidFill>
                  <a:srgbClr val="000099"/>
                </a:solidFill>
              </a:rPr>
              <a:t>DIOS DE LA </a:t>
            </a:r>
            <a:r>
              <a:rPr lang="es-ES" sz="4000" b="1" dirty="0" smtClean="0">
                <a:solidFill>
                  <a:srgbClr val="000099"/>
                </a:solidFill>
              </a:rPr>
              <a:t>MISERICORDIA?. </a:t>
            </a:r>
          </a:p>
          <a:p>
            <a:pPr lvl="0" algn="r"/>
            <a:r>
              <a:rPr lang="es-ES" sz="4000" b="1" dirty="0" smtClean="0">
                <a:solidFill>
                  <a:srgbClr val="000099"/>
                </a:solidFill>
              </a:rPr>
              <a:t>EL BUEN SAMARITANO</a:t>
            </a:r>
            <a:endParaRPr lang="es-ES" sz="4000" b="1" dirty="0">
              <a:solidFill>
                <a:srgbClr val="000099"/>
              </a:solidFill>
            </a:endParaRPr>
          </a:p>
          <a:p>
            <a:pPr algn="r" rtl="0"/>
            <a:endParaRPr lang="es-ES" sz="4000" dirty="0">
              <a:solidFill>
                <a:schemeClr val="accent1">
                  <a:lumMod val="50000"/>
                </a:schemeClr>
              </a:solidFill>
            </a:endParaRPr>
          </a:p>
        </p:txBody>
      </p:sp>
      <p:sp>
        <p:nvSpPr>
          <p:cNvPr id="68" name="Rectángulo con las esquinas opuestas recortadas 6">
            <a:extLst>
              <a:ext uri="{FF2B5EF4-FFF2-40B4-BE49-F238E27FC236}">
                <a16:creationId xmlns:a16="http://schemas.microsoft.com/office/drawing/2014/main" xmlns="" id="{14354E08-0068-48D7-A8AD-84C7B1CF58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34000" y="620722"/>
            <a:ext cx="6575496" cy="5286838"/>
          </a:xfrm>
          <a:prstGeom prst="snip2DiagRect">
            <a:avLst>
              <a:gd name="adj1" fmla="val 10787"/>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pic>
        <p:nvPicPr>
          <p:cNvPr id="5" name="Imagen 4">
            <a:extLst>
              <a:ext uri="{FF2B5EF4-FFF2-40B4-BE49-F238E27FC236}">
                <a16:creationId xmlns:a16="http://schemas.microsoft.com/office/drawing/2014/main" xmlns="" id="{DB01D247-521D-46B2-B29A-935ED000F01B}"/>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30826" y="628618"/>
            <a:ext cx="6578670" cy="5278942"/>
          </a:xfrm>
          <a:custGeom>
            <a:avLst/>
            <a:gdLst>
              <a:gd name="connsiteX0" fmla="*/ 534609 w 6245352"/>
              <a:gd name="connsiteY0" fmla="*/ 0 h 4956048"/>
              <a:gd name="connsiteX1" fmla="*/ 6245352 w 6245352"/>
              <a:gd name="connsiteY1" fmla="*/ 0 h 4956048"/>
              <a:gd name="connsiteX2" fmla="*/ 6245352 w 6245352"/>
              <a:gd name="connsiteY2" fmla="*/ 4421439 h 4956048"/>
              <a:gd name="connsiteX3" fmla="*/ 5710743 w 6245352"/>
              <a:gd name="connsiteY3" fmla="*/ 4956048 h 4956048"/>
              <a:gd name="connsiteX4" fmla="*/ 0 w 6245352"/>
              <a:gd name="connsiteY4" fmla="*/ 4956048 h 4956048"/>
              <a:gd name="connsiteX5" fmla="*/ 0 w 6245352"/>
              <a:gd name="connsiteY5" fmla="*/ 534609 h 4956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45352" h="4956048">
                <a:moveTo>
                  <a:pt x="534609" y="0"/>
                </a:moveTo>
                <a:lnTo>
                  <a:pt x="6245352" y="0"/>
                </a:lnTo>
                <a:lnTo>
                  <a:pt x="6245352" y="4421439"/>
                </a:lnTo>
                <a:lnTo>
                  <a:pt x="5710743" y="4956048"/>
                </a:lnTo>
                <a:lnTo>
                  <a:pt x="0" y="4956048"/>
                </a:lnTo>
                <a:lnTo>
                  <a:pt x="0" y="534609"/>
                </a:lnTo>
                <a:close/>
              </a:path>
            </a:pathLst>
          </a:custGeom>
        </p:spPr>
      </p:pic>
      <p:grpSp>
        <p:nvGrpSpPr>
          <p:cNvPr id="70" name="Grupo 69">
            <a:extLst>
              <a:ext uri="{FF2B5EF4-FFF2-40B4-BE49-F238E27FC236}">
                <a16:creationId xmlns:a16="http://schemas.microsoft.com/office/drawing/2014/main" xmlns="" id="{A779F34F-2960-4B81-BA08-445B6F6A0CD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206969" y="2963333"/>
            <a:ext cx="2981858" cy="3208867"/>
            <a:chOff x="9206969" y="2963333"/>
            <a:chExt cx="2981858" cy="3208867"/>
          </a:xfrm>
        </p:grpSpPr>
        <p:cxnSp>
          <p:nvCxnSpPr>
            <p:cNvPr id="71" name="Conector recto 70">
              <a:extLst>
                <a:ext uri="{FF2B5EF4-FFF2-40B4-BE49-F238E27FC236}">
                  <a16:creationId xmlns:a16="http://schemas.microsoft.com/office/drawing/2014/main" xmlns="" id="{10A57ACC-416F-4A5D-B7F7-DDA9886A3A6C}"/>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2" name="Conector recto 71">
              <a:extLst>
                <a:ext uri="{FF2B5EF4-FFF2-40B4-BE49-F238E27FC236}">
                  <a16:creationId xmlns:a16="http://schemas.microsoft.com/office/drawing/2014/main" xmlns="" id="{26522B4F-50C4-4FCE-8AE2-3789D63ED338}"/>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3" name="Conector recto 72">
              <a:extLst>
                <a:ext uri="{FF2B5EF4-FFF2-40B4-BE49-F238E27FC236}">
                  <a16:creationId xmlns:a16="http://schemas.microsoft.com/office/drawing/2014/main" xmlns="" id="{2C3978FC-B5D1-42BE-B086-BC2A733D58F0}"/>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4" name="Conector recto 73">
              <a:extLst>
                <a:ext uri="{FF2B5EF4-FFF2-40B4-BE49-F238E27FC236}">
                  <a16:creationId xmlns:a16="http://schemas.microsoft.com/office/drawing/2014/main" xmlns="" id="{ACED99F1-340D-4970-8E66-3B28E9271122}"/>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5" name="Conector recto 74">
              <a:extLst>
                <a:ext uri="{FF2B5EF4-FFF2-40B4-BE49-F238E27FC236}">
                  <a16:creationId xmlns:a16="http://schemas.microsoft.com/office/drawing/2014/main" xmlns="" id="{50A54E39-63C0-4847-A766-C6B74FEB48D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xmlns="" val="378081826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591050" y="405298"/>
            <a:ext cx="6096000" cy="532903"/>
          </a:xfrm>
          <a:prstGeom prst="rect">
            <a:avLst/>
          </a:prstGeom>
        </p:spPr>
        <p:txBody>
          <a:bodyPr>
            <a:spAutoFit/>
          </a:bodyPr>
          <a:lstStyle/>
          <a:p>
            <a:pPr lvl="2">
              <a:lnSpc>
                <a:spcPct val="107000"/>
              </a:lnSpc>
              <a:spcAft>
                <a:spcPts val="0"/>
              </a:spcAft>
            </a:pPr>
            <a:r>
              <a:rPr lang="es-ES" sz="2800" b="1" dirty="0" smtClean="0">
                <a:solidFill>
                  <a:srgbClr val="000099"/>
                </a:solidFill>
                <a:latin typeface="Calibri" panose="020F0502020204030204" pitchFamily="34" charset="0"/>
                <a:ea typeface="Calibri" panose="020F0502020204030204" pitchFamily="34" charset="0"/>
                <a:cs typeface="Times New Roman" panose="02020603050405020304" pitchFamily="18" charset="0"/>
              </a:rPr>
              <a:t>El hombre herido</a:t>
            </a:r>
            <a:endParaRPr lang="es-ES" sz="11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p:cNvSpPr txBox="1"/>
          <p:nvPr/>
        </p:nvSpPr>
        <p:spPr>
          <a:xfrm>
            <a:off x="6677024" y="1104900"/>
            <a:ext cx="5048251" cy="5355312"/>
          </a:xfrm>
          <a:prstGeom prst="rect">
            <a:avLst/>
          </a:prstGeom>
          <a:noFill/>
        </p:spPr>
        <p:txBody>
          <a:bodyPr wrap="square" rtlCol="0">
            <a:spAutoFit/>
          </a:bodyPr>
          <a:lstStyle/>
          <a:p>
            <a:pPr algn="just"/>
            <a:r>
              <a:rPr lang="es-ES" b="1" dirty="0" smtClean="0">
                <a:solidFill>
                  <a:schemeClr val="accent5">
                    <a:lumMod val="50000"/>
                  </a:schemeClr>
                </a:solidFill>
              </a:rPr>
              <a:t>El texto no nos da ningún detalles específico de este personaje. Solamente dice que era un hombre.</a:t>
            </a:r>
          </a:p>
          <a:p>
            <a:pPr algn="just"/>
            <a:endParaRPr lang="es-ES" b="1" dirty="0">
              <a:solidFill>
                <a:schemeClr val="accent5">
                  <a:lumMod val="50000"/>
                </a:schemeClr>
              </a:solidFill>
            </a:endParaRPr>
          </a:p>
          <a:p>
            <a:pPr algn="just"/>
            <a:r>
              <a:rPr lang="es-ES" b="1" dirty="0" smtClean="0">
                <a:solidFill>
                  <a:schemeClr val="accent5">
                    <a:lumMod val="50000"/>
                  </a:schemeClr>
                </a:solidFill>
              </a:rPr>
              <a:t>Lo que sí describe es la acción de los bandidos.</a:t>
            </a:r>
          </a:p>
          <a:p>
            <a:pPr algn="just"/>
            <a:endParaRPr lang="es-ES" b="1" dirty="0">
              <a:solidFill>
                <a:schemeClr val="accent5">
                  <a:lumMod val="50000"/>
                </a:schemeClr>
              </a:solidFill>
            </a:endParaRPr>
          </a:p>
          <a:p>
            <a:pPr algn="just"/>
            <a:r>
              <a:rPr lang="es-ES" b="1" dirty="0" smtClean="0">
                <a:solidFill>
                  <a:schemeClr val="accent5">
                    <a:lumMod val="50000"/>
                  </a:schemeClr>
                </a:solidFill>
              </a:rPr>
              <a:t>Esta acción tiene un cierto paralelismo con dos detalles de la Pasión de Jesús.</a:t>
            </a:r>
          </a:p>
          <a:p>
            <a:pPr algn="just"/>
            <a:endParaRPr lang="es-ES" b="1" dirty="0">
              <a:solidFill>
                <a:schemeClr val="accent5">
                  <a:lumMod val="50000"/>
                </a:schemeClr>
              </a:solidFill>
            </a:endParaRPr>
          </a:p>
          <a:p>
            <a:pPr marL="285750" indent="-285750" algn="just">
              <a:buFont typeface="Arial" panose="020B0604020202020204" pitchFamily="34" charset="0"/>
              <a:buChar char="•"/>
            </a:pPr>
            <a:r>
              <a:rPr lang="es-ES" b="1" i="1" dirty="0" smtClean="0">
                <a:solidFill>
                  <a:schemeClr val="accent5">
                    <a:lumMod val="50000"/>
                  </a:schemeClr>
                </a:solidFill>
              </a:rPr>
              <a:t>El hombre</a:t>
            </a:r>
            <a:r>
              <a:rPr lang="es-ES" b="1" dirty="0" smtClean="0">
                <a:solidFill>
                  <a:schemeClr val="accent5">
                    <a:lumMod val="50000"/>
                  </a:schemeClr>
                </a:solidFill>
              </a:rPr>
              <a:t>: En el interrogatorio de Pilato, cada vez que los acusadores se dirigen al Señor utilizan la expresión HOMBRE.</a:t>
            </a:r>
          </a:p>
          <a:p>
            <a:pPr marL="285750" indent="-285750" algn="just">
              <a:buFont typeface="Arial" panose="020B0604020202020204" pitchFamily="34" charset="0"/>
              <a:buChar char="•"/>
            </a:pPr>
            <a:r>
              <a:rPr lang="es-ES" b="1" i="1" dirty="0" smtClean="0">
                <a:solidFill>
                  <a:schemeClr val="accent5">
                    <a:lumMod val="50000"/>
                  </a:schemeClr>
                </a:solidFill>
              </a:rPr>
              <a:t>Lo desnudaron, lo molieron a palos dejándolo medio muerto. </a:t>
            </a:r>
            <a:r>
              <a:rPr lang="es-ES" b="1" dirty="0" smtClean="0">
                <a:solidFill>
                  <a:schemeClr val="accent5">
                    <a:lumMod val="50000"/>
                  </a:schemeClr>
                </a:solidFill>
              </a:rPr>
              <a:t>Pilato pasa de querer dar solo un escarmiento a condenarle a muerte y Jesús recibe un castigo semejante al hombre asaltado.</a:t>
            </a:r>
          </a:p>
          <a:p>
            <a:pPr marL="285750" indent="-285750" algn="just">
              <a:buFont typeface="Arial" panose="020B0604020202020204" pitchFamily="34" charset="0"/>
              <a:buChar char="•"/>
            </a:pPr>
            <a:endParaRPr lang="es-ES" b="1" dirty="0">
              <a:solidFill>
                <a:schemeClr val="accent5">
                  <a:lumMod val="50000"/>
                </a:schemeClr>
              </a:solidFill>
            </a:endParaRPr>
          </a:p>
        </p:txBody>
      </p:sp>
      <p:pic>
        <p:nvPicPr>
          <p:cNvPr id="3" name="Imagen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33462" y="2016234"/>
            <a:ext cx="4716262" cy="3532644"/>
          </a:xfrm>
          <a:prstGeom prst="rect">
            <a:avLst/>
          </a:prstGeom>
        </p:spPr>
      </p:pic>
    </p:spTree>
    <p:extLst>
      <p:ext uri="{BB962C8B-B14F-4D97-AF65-F5344CB8AC3E}">
        <p14:creationId xmlns:p14="http://schemas.microsoft.com/office/powerpoint/2010/main" xmlns="" val="242550229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591483" y="761547"/>
            <a:ext cx="2510944" cy="532903"/>
          </a:xfrm>
          <a:prstGeom prst="rect">
            <a:avLst/>
          </a:prstGeom>
        </p:spPr>
        <p:txBody>
          <a:bodyPr wrap="none">
            <a:spAutoFit/>
          </a:bodyPr>
          <a:lstStyle/>
          <a:p>
            <a:pPr lvl="1" algn="ctr">
              <a:lnSpc>
                <a:spcPct val="107000"/>
              </a:lnSpc>
              <a:spcAft>
                <a:spcPts val="800"/>
              </a:spcAft>
            </a:pPr>
            <a:r>
              <a:rPr lang="es-ES" sz="28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Síntesis final</a:t>
            </a:r>
            <a:endParaRPr lang="es-ES" sz="11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p:cNvSpPr txBox="1"/>
          <p:nvPr/>
        </p:nvSpPr>
        <p:spPr>
          <a:xfrm>
            <a:off x="590550" y="1190625"/>
            <a:ext cx="10839450" cy="4062651"/>
          </a:xfrm>
          <a:prstGeom prst="rect">
            <a:avLst/>
          </a:prstGeom>
          <a:noFill/>
        </p:spPr>
        <p:txBody>
          <a:bodyPr wrap="square" rtlCol="0">
            <a:spAutoFit/>
          </a:bodyPr>
          <a:lstStyle/>
          <a:p>
            <a:pPr algn="ctr"/>
            <a:r>
              <a:rPr lang="es-ES" sz="2000" b="1" i="1" dirty="0" smtClean="0">
                <a:solidFill>
                  <a:schemeClr val="accent5">
                    <a:lumMod val="50000"/>
                  </a:schemeClr>
                </a:solidFill>
              </a:rPr>
              <a:t>¿CUÁL DE ESTOS TRES HOMBRES TE PARECE QUE SE COMPORTÓ COMO PRÓJIMO CON ESTE HOMBRE ASALTADO?</a:t>
            </a:r>
          </a:p>
          <a:p>
            <a:pPr algn="ctr"/>
            <a:endParaRPr lang="es-ES" sz="2000" b="1" i="1" dirty="0">
              <a:solidFill>
                <a:schemeClr val="accent5">
                  <a:lumMod val="50000"/>
                </a:schemeClr>
              </a:solidFill>
            </a:endParaRPr>
          </a:p>
          <a:p>
            <a:pPr algn="just"/>
            <a:r>
              <a:rPr lang="es-ES" sz="2000" b="1" dirty="0" smtClean="0">
                <a:solidFill>
                  <a:schemeClr val="accent5">
                    <a:lumMod val="50000"/>
                  </a:schemeClr>
                </a:solidFill>
              </a:rPr>
              <a:t>El sacerdote y el levita cumplieron bien la Ley, no tocaron sangre ni entraron en contacto con un desconocido que les hubiera impedido participar en el culto. Pero ninguno de los dos amó al hombre herido, no tuvieron misericordia de él.</a:t>
            </a:r>
          </a:p>
          <a:p>
            <a:pPr algn="just"/>
            <a:endParaRPr lang="es-ES" sz="2000" b="1" dirty="0">
              <a:solidFill>
                <a:schemeClr val="accent5">
                  <a:lumMod val="50000"/>
                </a:schemeClr>
              </a:solidFill>
            </a:endParaRPr>
          </a:p>
          <a:p>
            <a:pPr algn="just"/>
            <a:r>
              <a:rPr lang="es-ES" sz="2000" b="1" dirty="0" smtClean="0">
                <a:solidFill>
                  <a:schemeClr val="accent5">
                    <a:lumMod val="50000"/>
                  </a:schemeClr>
                </a:solidFill>
              </a:rPr>
              <a:t>El samaritano cuando ve al hombre herido siente misericordia.</a:t>
            </a:r>
          </a:p>
          <a:p>
            <a:pPr algn="just"/>
            <a:endParaRPr lang="es-ES" sz="2000" b="1" dirty="0">
              <a:solidFill>
                <a:schemeClr val="accent5">
                  <a:lumMod val="50000"/>
                </a:schemeClr>
              </a:solidFill>
            </a:endParaRPr>
          </a:p>
          <a:p>
            <a:pPr algn="just"/>
            <a:r>
              <a:rPr lang="es-ES" sz="2000" b="1" dirty="0" smtClean="0">
                <a:solidFill>
                  <a:schemeClr val="accent5">
                    <a:lumMod val="50000"/>
                  </a:schemeClr>
                </a:solidFill>
              </a:rPr>
              <a:t>Jesús le dice al maestro: </a:t>
            </a:r>
            <a:r>
              <a:rPr lang="es-ES" sz="2000" b="1" i="1" dirty="0" smtClean="0">
                <a:solidFill>
                  <a:schemeClr val="accent5">
                    <a:lumMod val="50000"/>
                  </a:schemeClr>
                </a:solidFill>
              </a:rPr>
              <a:t>Vete y haz tu lo mismo. No le responde quién es el prójimo sino que le enseña ¿qué debo hacer yo para ser prójimo de los demás?</a:t>
            </a:r>
          </a:p>
          <a:p>
            <a:pPr algn="just"/>
            <a:endParaRPr lang="es-ES" sz="2000" b="1" i="1" dirty="0">
              <a:solidFill>
                <a:schemeClr val="accent5">
                  <a:lumMod val="50000"/>
                </a:schemeClr>
              </a:solidFill>
            </a:endParaRPr>
          </a:p>
          <a:p>
            <a:pPr algn="just"/>
            <a:r>
              <a:rPr lang="es-ES" sz="2000" b="1" i="1" dirty="0" smtClean="0">
                <a:solidFill>
                  <a:schemeClr val="accent5">
                    <a:lumMod val="50000"/>
                  </a:schemeClr>
                </a:solidFill>
              </a:rPr>
              <a:t>El Evangelio no son datos, sino vivencia de la misericordia</a:t>
            </a:r>
            <a:endParaRPr lang="es-ES" b="1" dirty="0">
              <a:solidFill>
                <a:schemeClr val="accent5">
                  <a:lumMod val="50000"/>
                </a:schemeClr>
              </a:solidFill>
            </a:endParaRPr>
          </a:p>
        </p:txBody>
      </p:sp>
      <p:pic>
        <p:nvPicPr>
          <p:cNvPr id="3" name="Imagen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029575" y="4642224"/>
            <a:ext cx="3714750" cy="2080260"/>
          </a:xfrm>
          <a:prstGeom prst="rect">
            <a:avLst/>
          </a:prstGeom>
        </p:spPr>
      </p:pic>
    </p:spTree>
    <p:extLst>
      <p:ext uri="{BB962C8B-B14F-4D97-AF65-F5344CB8AC3E}">
        <p14:creationId xmlns:p14="http://schemas.microsoft.com/office/powerpoint/2010/main" xmlns="" val="295651922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561134" y="465056"/>
            <a:ext cx="4327660" cy="532903"/>
          </a:xfrm>
          <a:prstGeom prst="rect">
            <a:avLst/>
          </a:prstGeom>
        </p:spPr>
        <p:txBody>
          <a:bodyPr wrap="none">
            <a:spAutoFit/>
          </a:bodyPr>
          <a:lstStyle/>
          <a:p>
            <a:pPr lvl="1" algn="ctr">
              <a:lnSpc>
                <a:spcPct val="107000"/>
              </a:lnSpc>
              <a:spcAft>
                <a:spcPts val="800"/>
              </a:spcAft>
            </a:pPr>
            <a:r>
              <a:rPr lang="es-ES" sz="2800" b="1" dirty="0" smtClean="0">
                <a:solidFill>
                  <a:srgbClr val="000099"/>
                </a:solidFill>
                <a:latin typeface="Calibri" panose="020F0502020204030204" pitchFamily="34" charset="0"/>
                <a:ea typeface="Calibri" panose="020F0502020204030204" pitchFamily="34" charset="0"/>
                <a:cs typeface="Times New Roman" panose="02020603050405020304" pitchFamily="18" charset="0"/>
              </a:rPr>
              <a:t>Situación en el Evangelio</a:t>
            </a:r>
            <a:endParaRPr lang="es-ES" sz="11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390525" y="1222683"/>
            <a:ext cx="11325225" cy="2554545"/>
          </a:xfrm>
          <a:prstGeom prst="rect">
            <a:avLst/>
          </a:prstGeom>
        </p:spPr>
        <p:txBody>
          <a:bodyPr wrap="square">
            <a:spAutoFit/>
          </a:bodyPr>
          <a:lstStyle/>
          <a:p>
            <a:pPr algn="just"/>
            <a:r>
              <a:rPr lang="es-ES" sz="2000" b="1" dirty="0" smtClean="0">
                <a:solidFill>
                  <a:srgbClr val="C00000"/>
                </a:solidFill>
              </a:rPr>
              <a:t>En el interior de la narración del viaje de Jesús desde Cafarnaúm hasta Jerusalén.</a:t>
            </a:r>
          </a:p>
          <a:p>
            <a:pPr algn="just"/>
            <a:endParaRPr lang="es-ES" sz="2000" b="1" dirty="0" smtClean="0">
              <a:solidFill>
                <a:srgbClr val="C00000"/>
              </a:solidFill>
            </a:endParaRPr>
          </a:p>
          <a:p>
            <a:pPr algn="just"/>
            <a:r>
              <a:rPr lang="es-ES" sz="2000" b="1" dirty="0" smtClean="0">
                <a:solidFill>
                  <a:srgbClr val="C00000"/>
                </a:solidFill>
              </a:rPr>
              <a:t>Va precedida de la discusión con un maestro de la ley.</a:t>
            </a:r>
          </a:p>
          <a:p>
            <a:pPr algn="just"/>
            <a:endParaRPr lang="es-ES" sz="2000" b="1" dirty="0" smtClean="0">
              <a:solidFill>
                <a:srgbClr val="C00000"/>
              </a:solidFill>
            </a:endParaRPr>
          </a:p>
          <a:p>
            <a:pPr algn="just"/>
            <a:r>
              <a:rPr lang="es-ES" sz="2000" b="1" dirty="0" smtClean="0">
                <a:solidFill>
                  <a:srgbClr val="C00000"/>
                </a:solidFill>
              </a:rPr>
              <a:t>La narración está rodeada de textos referentes a la oración.</a:t>
            </a:r>
          </a:p>
          <a:p>
            <a:pPr algn="just"/>
            <a:endParaRPr lang="es-ES" sz="2000" b="1" dirty="0" smtClean="0">
              <a:solidFill>
                <a:srgbClr val="C00000"/>
              </a:solidFill>
            </a:endParaRPr>
          </a:p>
          <a:p>
            <a:pPr algn="just"/>
            <a:r>
              <a:rPr lang="es-ES" sz="2000" b="1" dirty="0" smtClean="0">
                <a:solidFill>
                  <a:srgbClr val="C00000"/>
                </a:solidFill>
              </a:rPr>
              <a:t>Para descubrir la realidad de nuestro prójimo y ser capaces de ver en él a Jesús necesitamos una vida de plegaria.</a:t>
            </a:r>
            <a:endParaRPr lang="es-ES" sz="2000" b="1" dirty="0">
              <a:solidFill>
                <a:srgbClr val="C00000"/>
              </a:solidFill>
            </a:endParaRPr>
          </a:p>
        </p:txBody>
      </p:sp>
      <p:pic>
        <p:nvPicPr>
          <p:cNvPr id="6" name="Imagen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096000" y="3601014"/>
            <a:ext cx="4171950" cy="3124935"/>
          </a:xfrm>
          <a:prstGeom prst="rect">
            <a:avLst/>
          </a:prstGeom>
        </p:spPr>
      </p:pic>
    </p:spTree>
    <p:extLst>
      <p:ext uri="{BB962C8B-B14F-4D97-AF65-F5344CB8AC3E}">
        <p14:creationId xmlns:p14="http://schemas.microsoft.com/office/powerpoint/2010/main" xmlns="" val="403721460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48319" y="465056"/>
            <a:ext cx="4953279" cy="553357"/>
          </a:xfrm>
          <a:prstGeom prst="rect">
            <a:avLst/>
          </a:prstGeom>
        </p:spPr>
        <p:txBody>
          <a:bodyPr wrap="none">
            <a:spAutoFit/>
          </a:bodyPr>
          <a:lstStyle/>
          <a:p>
            <a:pPr lvl="1" algn="ctr">
              <a:lnSpc>
                <a:spcPct val="107000"/>
              </a:lnSpc>
              <a:spcAft>
                <a:spcPts val="800"/>
              </a:spcAft>
            </a:pPr>
            <a:r>
              <a:rPr lang="es-ES" sz="2800" b="1" dirty="0" smtClean="0">
                <a:solidFill>
                  <a:srgbClr val="000099"/>
                </a:solidFill>
                <a:latin typeface="Calibri" panose="020F0502020204030204" pitchFamily="34" charset="0"/>
                <a:ea typeface="Calibri" panose="020F0502020204030204" pitchFamily="34" charset="0"/>
                <a:cs typeface="Times New Roman" panose="02020603050405020304" pitchFamily="18" charset="0"/>
              </a:rPr>
              <a:t>Buen samaritano Lc 10,25-37</a:t>
            </a:r>
            <a:endParaRPr lang="es-ES" sz="11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390525" y="1222683"/>
            <a:ext cx="11325225" cy="5078313"/>
          </a:xfrm>
          <a:prstGeom prst="rect">
            <a:avLst/>
          </a:prstGeom>
        </p:spPr>
        <p:txBody>
          <a:bodyPr wrap="square">
            <a:spAutoFit/>
          </a:bodyPr>
          <a:lstStyle/>
          <a:p>
            <a:pPr algn="just"/>
            <a:r>
              <a:rPr lang="es-ES" sz="2000" b="1" dirty="0" smtClean="0">
                <a:solidFill>
                  <a:srgbClr val="FF0000"/>
                </a:solidFill>
              </a:rPr>
              <a:t>25. Y he aquí </a:t>
            </a:r>
            <a:r>
              <a:rPr lang="es-ES" sz="2000" b="1" dirty="0">
                <a:solidFill>
                  <a:srgbClr val="FF0000"/>
                </a:solidFill>
              </a:rPr>
              <a:t>un intérprete de la ley se levantó y dijo, para probarle: Maestro, ¿haciendo qué cosa heredaré la vida </a:t>
            </a:r>
            <a:r>
              <a:rPr lang="es-ES" sz="2000" b="1" dirty="0" smtClean="0">
                <a:solidFill>
                  <a:srgbClr val="FF0000"/>
                </a:solidFill>
              </a:rPr>
              <a:t>eterna? 26 </a:t>
            </a:r>
            <a:r>
              <a:rPr lang="es-ES" sz="2000" b="1" dirty="0">
                <a:solidFill>
                  <a:srgbClr val="FF0000"/>
                </a:solidFill>
              </a:rPr>
              <a:t>Él le dijo: ¿Qué está escrito en la ley? ¿Cómo </a:t>
            </a:r>
            <a:r>
              <a:rPr lang="es-ES" sz="2000" b="1" dirty="0" smtClean="0">
                <a:solidFill>
                  <a:srgbClr val="FF0000"/>
                </a:solidFill>
              </a:rPr>
              <a:t>lees? 27 </a:t>
            </a:r>
            <a:r>
              <a:rPr lang="es-ES" sz="2000" b="1" dirty="0">
                <a:solidFill>
                  <a:srgbClr val="FF0000"/>
                </a:solidFill>
              </a:rPr>
              <a:t>Aquél, respondiendo, dijo: Amarás al Señor tu Dios con todo tu corazón, y con toda tu alma, y con todas tus fuerzas, y con toda tu mente; y a tu prójimo como a ti </a:t>
            </a:r>
            <a:r>
              <a:rPr lang="es-ES" sz="2000" b="1" dirty="0" smtClean="0">
                <a:solidFill>
                  <a:srgbClr val="FF0000"/>
                </a:solidFill>
              </a:rPr>
              <a:t>mismo. 28 </a:t>
            </a:r>
            <a:r>
              <a:rPr lang="es-ES" sz="2000" b="1" dirty="0">
                <a:solidFill>
                  <a:srgbClr val="FF0000"/>
                </a:solidFill>
              </a:rPr>
              <a:t>Y le dijo: Bien has respondido; haz esto, y </a:t>
            </a:r>
            <a:r>
              <a:rPr lang="es-ES" sz="2000" b="1" dirty="0" smtClean="0">
                <a:solidFill>
                  <a:srgbClr val="FF0000"/>
                </a:solidFill>
              </a:rPr>
              <a:t>vivirás. 29 </a:t>
            </a:r>
            <a:r>
              <a:rPr lang="es-ES" sz="2000" b="1" dirty="0">
                <a:solidFill>
                  <a:srgbClr val="FF0000"/>
                </a:solidFill>
              </a:rPr>
              <a:t>Pero él, queriendo justificarse a sí mismo, dijo a Jesús: ¿Y quién es mi </a:t>
            </a:r>
            <a:r>
              <a:rPr lang="es-ES" sz="2000" b="1" dirty="0" smtClean="0">
                <a:solidFill>
                  <a:srgbClr val="FF0000"/>
                </a:solidFill>
              </a:rPr>
              <a:t>prójimo? 30 </a:t>
            </a:r>
            <a:r>
              <a:rPr lang="es-ES" sz="2000" b="1" dirty="0">
                <a:solidFill>
                  <a:srgbClr val="FF0000"/>
                </a:solidFill>
              </a:rPr>
              <a:t>Respondiendo Jesús, dijo: Un hombre descendía de Jerusalén a Jericó, y cayó en manos de ladrones, los cuales le despojaron; e hiriéndole, se fueron, dejándole medio </a:t>
            </a:r>
            <a:r>
              <a:rPr lang="es-ES" sz="2000" b="1" dirty="0" smtClean="0">
                <a:solidFill>
                  <a:srgbClr val="FF0000"/>
                </a:solidFill>
              </a:rPr>
              <a:t>muerto. 31 </a:t>
            </a:r>
            <a:r>
              <a:rPr lang="es-ES" sz="2000" b="1" dirty="0">
                <a:solidFill>
                  <a:srgbClr val="FF0000"/>
                </a:solidFill>
              </a:rPr>
              <a:t>Aconteció que descendió un sacerdote por aquel camino, y viéndole, pasó de </a:t>
            </a:r>
            <a:r>
              <a:rPr lang="es-ES" sz="2000" b="1" dirty="0" smtClean="0">
                <a:solidFill>
                  <a:srgbClr val="FF0000"/>
                </a:solidFill>
              </a:rPr>
              <a:t>largo. 32 </a:t>
            </a:r>
            <a:r>
              <a:rPr lang="es-ES" sz="2000" b="1" dirty="0">
                <a:solidFill>
                  <a:srgbClr val="FF0000"/>
                </a:solidFill>
              </a:rPr>
              <a:t>Asimismo un levita, llegando cerca de aquel lugar, y viéndole, pasó de </a:t>
            </a:r>
            <a:r>
              <a:rPr lang="es-ES" sz="2000" b="1" dirty="0" smtClean="0">
                <a:solidFill>
                  <a:srgbClr val="FF0000"/>
                </a:solidFill>
              </a:rPr>
              <a:t>largo. 33 </a:t>
            </a:r>
            <a:r>
              <a:rPr lang="es-ES" sz="2000" b="1" dirty="0">
                <a:solidFill>
                  <a:srgbClr val="FF0000"/>
                </a:solidFill>
              </a:rPr>
              <a:t>Pero un samaritano, que iba de camino, vino cerca de él, y viéndole, fue movido a </a:t>
            </a:r>
            <a:r>
              <a:rPr lang="es-ES" sz="2000" b="1" dirty="0" smtClean="0">
                <a:solidFill>
                  <a:srgbClr val="FF0000"/>
                </a:solidFill>
              </a:rPr>
              <a:t>misericordia; 34 </a:t>
            </a:r>
            <a:r>
              <a:rPr lang="es-ES" sz="2000" b="1" dirty="0">
                <a:solidFill>
                  <a:srgbClr val="FF0000"/>
                </a:solidFill>
              </a:rPr>
              <a:t>y acercándose, vendó sus heridas, echándoles aceite y vino; y poniéndole en su cabalgadura, lo llevó al mesón, y cuidó de </a:t>
            </a:r>
            <a:r>
              <a:rPr lang="es-ES" sz="2000" b="1" dirty="0" smtClean="0">
                <a:solidFill>
                  <a:srgbClr val="FF0000"/>
                </a:solidFill>
              </a:rPr>
              <a:t>él. 35 </a:t>
            </a:r>
            <a:r>
              <a:rPr lang="es-ES" sz="2000" b="1" dirty="0">
                <a:solidFill>
                  <a:srgbClr val="FF0000"/>
                </a:solidFill>
              </a:rPr>
              <a:t>Otro día al partir, sacó dos denarios, y los dio al mesonero, y le dijo: Cuídamele; y todo lo que gastes de más, yo te lo pagaré cuando </a:t>
            </a:r>
            <a:r>
              <a:rPr lang="es-ES" sz="2000" b="1" dirty="0" smtClean="0">
                <a:solidFill>
                  <a:srgbClr val="FF0000"/>
                </a:solidFill>
              </a:rPr>
              <a:t>regrese. 36 </a:t>
            </a:r>
            <a:r>
              <a:rPr lang="es-ES" sz="2000" b="1" dirty="0">
                <a:solidFill>
                  <a:srgbClr val="FF0000"/>
                </a:solidFill>
              </a:rPr>
              <a:t>¿Quién, pues, de estos tres te parece que fue el prójimo del que cayó en manos de los </a:t>
            </a:r>
            <a:r>
              <a:rPr lang="es-ES" sz="2000" b="1" dirty="0" smtClean="0">
                <a:solidFill>
                  <a:srgbClr val="FF0000"/>
                </a:solidFill>
              </a:rPr>
              <a:t>ladrones? 37 </a:t>
            </a:r>
            <a:r>
              <a:rPr lang="es-ES" sz="2000" b="1" dirty="0">
                <a:solidFill>
                  <a:srgbClr val="FF0000"/>
                </a:solidFill>
              </a:rPr>
              <a:t>Él dijo: El que usó de misericordia con él. Entonces Jesús le dijo: Ve, y haz tú lo mismo.</a:t>
            </a:r>
          </a:p>
        </p:txBody>
      </p:sp>
    </p:spTree>
    <p:extLst>
      <p:ext uri="{BB962C8B-B14F-4D97-AF65-F5344CB8AC3E}">
        <p14:creationId xmlns:p14="http://schemas.microsoft.com/office/powerpoint/2010/main" xmlns="" val="418734001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619922" y="3162050"/>
            <a:ext cx="6995569" cy="1036438"/>
          </a:xfrm>
          <a:prstGeom prst="rect">
            <a:avLst/>
          </a:prstGeom>
        </p:spPr>
        <p:txBody>
          <a:bodyPr wrap="none">
            <a:spAutoFit/>
          </a:bodyPr>
          <a:lstStyle/>
          <a:p>
            <a:pPr lvl="1" algn="ctr">
              <a:lnSpc>
                <a:spcPct val="107000"/>
              </a:lnSpc>
              <a:spcAft>
                <a:spcPts val="800"/>
              </a:spcAft>
            </a:pPr>
            <a:r>
              <a:rPr lang="es-ES" sz="60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Elementos del texto</a:t>
            </a:r>
            <a:endParaRPr lang="es-ES" sz="28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99404409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648200" y="370988"/>
            <a:ext cx="6096000" cy="532903"/>
          </a:xfrm>
          <a:prstGeom prst="rect">
            <a:avLst/>
          </a:prstGeom>
        </p:spPr>
        <p:txBody>
          <a:bodyPr>
            <a:spAutoFit/>
          </a:bodyPr>
          <a:lstStyle/>
          <a:p>
            <a:pPr lvl="2">
              <a:lnSpc>
                <a:spcPct val="107000"/>
              </a:lnSpc>
              <a:spcAft>
                <a:spcPts val="0"/>
              </a:spcAft>
            </a:pPr>
            <a:r>
              <a:rPr lang="es-ES" sz="2800" b="1" dirty="0" smtClean="0">
                <a:solidFill>
                  <a:srgbClr val="000099"/>
                </a:solidFill>
                <a:latin typeface="Calibri" panose="020F0502020204030204" pitchFamily="34" charset="0"/>
                <a:ea typeface="Calibri" panose="020F0502020204030204" pitchFamily="34" charset="0"/>
                <a:cs typeface="Times New Roman" panose="02020603050405020304" pitchFamily="18" charset="0"/>
              </a:rPr>
              <a:t>Jericó</a:t>
            </a:r>
            <a:endParaRPr lang="es-ES" sz="11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agen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77884" y="2149813"/>
            <a:ext cx="3461188" cy="3725694"/>
          </a:xfrm>
          <a:prstGeom prst="rect">
            <a:avLst/>
          </a:prstGeom>
        </p:spPr>
      </p:pic>
      <p:sp>
        <p:nvSpPr>
          <p:cNvPr id="4" name="CuadroTexto 3"/>
          <p:cNvSpPr txBox="1"/>
          <p:nvPr/>
        </p:nvSpPr>
        <p:spPr>
          <a:xfrm>
            <a:off x="4648200" y="1673158"/>
            <a:ext cx="6974732" cy="4524315"/>
          </a:xfrm>
          <a:prstGeom prst="rect">
            <a:avLst/>
          </a:prstGeom>
          <a:noFill/>
        </p:spPr>
        <p:txBody>
          <a:bodyPr wrap="square" rtlCol="0">
            <a:spAutoFit/>
          </a:bodyPr>
          <a:lstStyle/>
          <a:p>
            <a:pPr algn="just"/>
            <a:r>
              <a:rPr lang="es-ES" sz="2400" b="1" dirty="0" smtClean="0">
                <a:solidFill>
                  <a:schemeClr val="accent5">
                    <a:lumMod val="50000"/>
                  </a:schemeClr>
                </a:solidFill>
              </a:rPr>
              <a:t>Núcleo urbano estratégico entre Judea y Perea. Disponía de un servicio de aduanas y de una guarnición militar, al ser un nudo de comunicaciones.</a:t>
            </a:r>
          </a:p>
          <a:p>
            <a:pPr algn="just"/>
            <a:endParaRPr lang="es-ES" sz="2400" b="1" dirty="0">
              <a:solidFill>
                <a:schemeClr val="accent5">
                  <a:lumMod val="50000"/>
                </a:schemeClr>
              </a:solidFill>
            </a:endParaRPr>
          </a:p>
          <a:p>
            <a:pPr algn="just"/>
            <a:r>
              <a:rPr lang="es-ES" sz="2400" b="1" dirty="0" smtClean="0">
                <a:solidFill>
                  <a:schemeClr val="accent5">
                    <a:lumMod val="50000"/>
                  </a:schemeClr>
                </a:solidFill>
              </a:rPr>
              <a:t>Tenía un ambiente cosmopolita, alejado del cumplimiento estricto de las leyes judías referente a la moral.</a:t>
            </a:r>
          </a:p>
          <a:p>
            <a:pPr algn="just"/>
            <a:endParaRPr lang="es-ES" sz="2400" b="1" dirty="0">
              <a:solidFill>
                <a:schemeClr val="accent5">
                  <a:lumMod val="50000"/>
                </a:schemeClr>
              </a:solidFill>
            </a:endParaRPr>
          </a:p>
          <a:p>
            <a:pPr algn="just"/>
            <a:r>
              <a:rPr lang="es-ES" sz="2400" b="1" dirty="0" smtClean="0">
                <a:solidFill>
                  <a:schemeClr val="accent5">
                    <a:lumMod val="50000"/>
                  </a:schemeClr>
                </a:solidFill>
              </a:rPr>
              <a:t>Es una de las ciudades más antiguas que se conocen y el Antiguo Testamento le concede un gran papel.</a:t>
            </a:r>
            <a:endParaRPr lang="es-ES" sz="2400" b="1" dirty="0">
              <a:solidFill>
                <a:schemeClr val="accent5">
                  <a:lumMod val="50000"/>
                </a:schemeClr>
              </a:solidFill>
            </a:endParaRPr>
          </a:p>
        </p:txBody>
      </p:sp>
    </p:spTree>
    <p:extLst>
      <p:ext uri="{BB962C8B-B14F-4D97-AF65-F5344CB8AC3E}">
        <p14:creationId xmlns:p14="http://schemas.microsoft.com/office/powerpoint/2010/main" xmlns="" val="394812727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676775" y="401475"/>
            <a:ext cx="6096000" cy="532903"/>
          </a:xfrm>
          <a:prstGeom prst="rect">
            <a:avLst/>
          </a:prstGeom>
        </p:spPr>
        <p:txBody>
          <a:bodyPr>
            <a:spAutoFit/>
          </a:bodyPr>
          <a:lstStyle/>
          <a:p>
            <a:pPr lvl="2">
              <a:lnSpc>
                <a:spcPct val="107000"/>
              </a:lnSpc>
              <a:spcAft>
                <a:spcPts val="0"/>
              </a:spcAft>
            </a:pPr>
            <a:r>
              <a:rPr lang="es-ES" sz="2800" b="1" dirty="0" smtClean="0">
                <a:solidFill>
                  <a:srgbClr val="000099"/>
                </a:solidFill>
                <a:latin typeface="Calibri" panose="020F0502020204030204" pitchFamily="34" charset="0"/>
                <a:ea typeface="Calibri" panose="020F0502020204030204" pitchFamily="34" charset="0"/>
                <a:cs typeface="Times New Roman" panose="02020603050405020304" pitchFamily="18" charset="0"/>
              </a:rPr>
              <a:t>Los bandidos</a:t>
            </a:r>
            <a:endParaRPr lang="es-ES" sz="11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p:cNvSpPr txBox="1"/>
          <p:nvPr/>
        </p:nvSpPr>
        <p:spPr>
          <a:xfrm>
            <a:off x="1409700" y="3718679"/>
            <a:ext cx="10439400" cy="3139321"/>
          </a:xfrm>
          <a:prstGeom prst="rect">
            <a:avLst/>
          </a:prstGeom>
          <a:noFill/>
        </p:spPr>
        <p:txBody>
          <a:bodyPr wrap="square" rtlCol="0">
            <a:spAutoFit/>
          </a:bodyPr>
          <a:lstStyle/>
          <a:p>
            <a:pPr algn="just"/>
            <a:r>
              <a:rPr lang="es-ES" b="1" dirty="0" smtClean="0">
                <a:solidFill>
                  <a:schemeClr val="accent5">
                    <a:lumMod val="50000"/>
                  </a:schemeClr>
                </a:solidFill>
              </a:rPr>
              <a:t>El camino de Jerusalén a Jericó era muy inseguro, por lo solitario del lugar, por la existencia de cuevas refugio de los salteadores, por ser paso de peregrinos y caravanas.</a:t>
            </a:r>
          </a:p>
          <a:p>
            <a:pPr algn="just"/>
            <a:endParaRPr lang="es-ES" b="1" dirty="0">
              <a:solidFill>
                <a:schemeClr val="accent5">
                  <a:lumMod val="50000"/>
                </a:schemeClr>
              </a:solidFill>
            </a:endParaRPr>
          </a:p>
          <a:p>
            <a:pPr algn="just"/>
            <a:r>
              <a:rPr lang="es-ES" b="1" dirty="0" smtClean="0">
                <a:solidFill>
                  <a:schemeClr val="accent5">
                    <a:lumMod val="50000"/>
                  </a:schemeClr>
                </a:solidFill>
              </a:rPr>
              <a:t>Debido a los altos impuestos las personas que lo habían perdido todo  se echaban al monte, en ocasiones en connivencia con las autoridades judías y romanas, que recibían una parte del botín.</a:t>
            </a:r>
          </a:p>
          <a:p>
            <a:pPr algn="just"/>
            <a:endParaRPr lang="es-ES" b="1" dirty="0">
              <a:solidFill>
                <a:schemeClr val="accent5">
                  <a:lumMod val="50000"/>
                </a:schemeClr>
              </a:solidFill>
            </a:endParaRPr>
          </a:p>
          <a:p>
            <a:pPr algn="just"/>
            <a:r>
              <a:rPr lang="es-ES" b="1" dirty="0" smtClean="0">
                <a:solidFill>
                  <a:schemeClr val="accent5">
                    <a:lumMod val="50000"/>
                  </a:schemeClr>
                </a:solidFill>
              </a:rPr>
              <a:t>Hay que resaltar la dureza del ataque: </a:t>
            </a:r>
            <a:r>
              <a:rPr lang="es-ES" b="1" i="1" dirty="0" smtClean="0">
                <a:solidFill>
                  <a:schemeClr val="accent5">
                    <a:lumMod val="50000"/>
                  </a:schemeClr>
                </a:solidFill>
              </a:rPr>
              <a:t>lo desnudaron, lo molieron a palos y se marcharon dejándolo medio muerto</a:t>
            </a:r>
            <a:endParaRPr lang="es-ES" b="1" dirty="0">
              <a:solidFill>
                <a:schemeClr val="accent5">
                  <a:lumMod val="50000"/>
                </a:schemeClr>
              </a:solidFill>
            </a:endParaRPr>
          </a:p>
          <a:p>
            <a:pPr algn="just"/>
            <a:endParaRPr lang="es-ES" b="1" dirty="0" smtClean="0">
              <a:solidFill>
                <a:schemeClr val="accent5">
                  <a:lumMod val="50000"/>
                </a:schemeClr>
              </a:solidFill>
            </a:endParaRPr>
          </a:p>
          <a:p>
            <a:pPr algn="just"/>
            <a:endParaRPr lang="es-ES" b="1" dirty="0">
              <a:solidFill>
                <a:schemeClr val="accent5">
                  <a:lumMod val="50000"/>
                </a:schemeClr>
              </a:solidFill>
            </a:endParaRPr>
          </a:p>
        </p:txBody>
      </p:sp>
      <p:pic>
        <p:nvPicPr>
          <p:cNvPr id="3" name="Imagen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295775" y="934378"/>
            <a:ext cx="3429000" cy="2571750"/>
          </a:xfrm>
          <a:prstGeom prst="rect">
            <a:avLst/>
          </a:prstGeom>
        </p:spPr>
      </p:pic>
    </p:spTree>
    <p:extLst>
      <p:ext uri="{BB962C8B-B14F-4D97-AF65-F5344CB8AC3E}">
        <p14:creationId xmlns:p14="http://schemas.microsoft.com/office/powerpoint/2010/main" xmlns="" val="364600729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514850" y="479586"/>
            <a:ext cx="6096000" cy="532903"/>
          </a:xfrm>
          <a:prstGeom prst="rect">
            <a:avLst/>
          </a:prstGeom>
        </p:spPr>
        <p:txBody>
          <a:bodyPr>
            <a:spAutoFit/>
          </a:bodyPr>
          <a:lstStyle/>
          <a:p>
            <a:pPr lvl="2">
              <a:lnSpc>
                <a:spcPct val="107000"/>
              </a:lnSpc>
              <a:spcAft>
                <a:spcPts val="0"/>
              </a:spcAft>
            </a:pPr>
            <a:r>
              <a:rPr lang="es-ES" sz="2800" b="1" dirty="0" smtClean="0">
                <a:solidFill>
                  <a:srgbClr val="000099"/>
                </a:solidFill>
                <a:latin typeface="Calibri" panose="020F0502020204030204" pitchFamily="34" charset="0"/>
                <a:ea typeface="Calibri" panose="020F0502020204030204" pitchFamily="34" charset="0"/>
                <a:cs typeface="Times New Roman" panose="02020603050405020304" pitchFamily="18" charset="0"/>
              </a:rPr>
              <a:t>El sacerdote</a:t>
            </a:r>
            <a:endParaRPr lang="es-ES" sz="11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p:cNvSpPr txBox="1"/>
          <p:nvPr/>
        </p:nvSpPr>
        <p:spPr>
          <a:xfrm>
            <a:off x="419100" y="1104900"/>
            <a:ext cx="7229475" cy="5355312"/>
          </a:xfrm>
          <a:prstGeom prst="rect">
            <a:avLst/>
          </a:prstGeom>
          <a:noFill/>
        </p:spPr>
        <p:txBody>
          <a:bodyPr wrap="square" rtlCol="0">
            <a:spAutoFit/>
          </a:bodyPr>
          <a:lstStyle/>
          <a:p>
            <a:pPr algn="just"/>
            <a:r>
              <a:rPr lang="es-ES" b="1" dirty="0" smtClean="0">
                <a:solidFill>
                  <a:schemeClr val="accent5">
                    <a:lumMod val="50000"/>
                  </a:schemeClr>
                </a:solidFill>
              </a:rPr>
              <a:t>En esta época los sacerdotes lo eran por nacimiento, pertenecían a la tribu de Leví y descendían de la familia de Aarón. El sumo sacerdote descendía de la familia de Sadoc.</a:t>
            </a:r>
          </a:p>
          <a:p>
            <a:pPr algn="just"/>
            <a:endParaRPr lang="es-ES" b="1" dirty="0">
              <a:solidFill>
                <a:schemeClr val="accent5">
                  <a:lumMod val="50000"/>
                </a:schemeClr>
              </a:solidFill>
            </a:endParaRPr>
          </a:p>
          <a:p>
            <a:pPr algn="just"/>
            <a:r>
              <a:rPr lang="es-ES" b="1" dirty="0" smtClean="0">
                <a:solidFill>
                  <a:schemeClr val="accent5">
                    <a:lumMod val="50000"/>
                  </a:schemeClr>
                </a:solidFill>
              </a:rPr>
              <a:t>La función del sacerdote, en general, se reducía a trabajar durante dos semanas al año en el templo y a asistir a los actos solemnes del culto, en especial la Pascua. Durante el esto del año vivían en su pueblo y con su oficio. Presentaban la ley, solían enseñar las primeras letras e impartían bendiciones.</a:t>
            </a:r>
          </a:p>
          <a:p>
            <a:pPr algn="just"/>
            <a:endParaRPr lang="es-ES" b="1" dirty="0">
              <a:solidFill>
                <a:schemeClr val="accent5">
                  <a:lumMod val="50000"/>
                </a:schemeClr>
              </a:solidFill>
            </a:endParaRPr>
          </a:p>
          <a:p>
            <a:pPr algn="just"/>
            <a:r>
              <a:rPr lang="es-ES" b="1" dirty="0" smtClean="0">
                <a:solidFill>
                  <a:schemeClr val="accent5">
                    <a:lumMod val="50000"/>
                  </a:schemeClr>
                </a:solidFill>
              </a:rPr>
              <a:t>Se les requería un elevado estado de pureza, por lo que no podían estar en contacto con enfermos y menos aún con muertos, con la suciedad, con desconocidos y con determinados animales.</a:t>
            </a:r>
          </a:p>
          <a:p>
            <a:pPr algn="just"/>
            <a:endParaRPr lang="es-ES" b="1" dirty="0">
              <a:solidFill>
                <a:schemeClr val="accent5">
                  <a:lumMod val="50000"/>
                </a:schemeClr>
              </a:solidFill>
            </a:endParaRPr>
          </a:p>
          <a:p>
            <a:pPr algn="just"/>
            <a:r>
              <a:rPr lang="es-ES" b="1" dirty="0" smtClean="0">
                <a:solidFill>
                  <a:schemeClr val="accent5">
                    <a:lumMod val="50000"/>
                  </a:schemeClr>
                </a:solidFill>
              </a:rPr>
              <a:t>Seguramente no lo abandonó por maldad, ni por comodidad lo hace para poder oficiar en el templo, para él los preceptos externos de la ley son más importantes que la práctica del amor y la misericordia.</a:t>
            </a:r>
            <a:endParaRPr lang="es-ES" b="1" dirty="0">
              <a:solidFill>
                <a:schemeClr val="accent5">
                  <a:lumMod val="50000"/>
                </a:schemeClr>
              </a:solidFill>
            </a:endParaRPr>
          </a:p>
        </p:txBody>
      </p:sp>
      <p:pic>
        <p:nvPicPr>
          <p:cNvPr id="6" name="Imagen 5"/>
          <p:cNvPicPr>
            <a:picLocks noChangeAspect="1"/>
          </p:cNvPicPr>
          <p:nvPr/>
        </p:nvPicPr>
        <p:blipFill rotWithShape="1">
          <a:blip r:embed="rId2">
            <a:extLst>
              <a:ext uri="{28A0092B-C50C-407E-A947-70E740481C1C}">
                <a14:useLocalDpi xmlns:a14="http://schemas.microsoft.com/office/drawing/2010/main" xmlns="" val="0"/>
              </a:ext>
            </a:extLst>
          </a:blip>
          <a:srcRect l="5352" t="34815" r="59174" b="10238"/>
          <a:stretch/>
        </p:blipFill>
        <p:spPr>
          <a:xfrm>
            <a:off x="8201024" y="1857375"/>
            <a:ext cx="3384011" cy="3952875"/>
          </a:xfrm>
          <a:prstGeom prst="rect">
            <a:avLst/>
          </a:prstGeom>
        </p:spPr>
      </p:pic>
    </p:spTree>
    <p:extLst>
      <p:ext uri="{BB962C8B-B14F-4D97-AF65-F5344CB8AC3E}">
        <p14:creationId xmlns:p14="http://schemas.microsoft.com/office/powerpoint/2010/main" xmlns="" val="127647733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591050" y="405298"/>
            <a:ext cx="6096000" cy="532903"/>
          </a:xfrm>
          <a:prstGeom prst="rect">
            <a:avLst/>
          </a:prstGeom>
        </p:spPr>
        <p:txBody>
          <a:bodyPr>
            <a:spAutoFit/>
          </a:bodyPr>
          <a:lstStyle/>
          <a:p>
            <a:pPr lvl="2">
              <a:lnSpc>
                <a:spcPct val="107000"/>
              </a:lnSpc>
              <a:spcAft>
                <a:spcPts val="0"/>
              </a:spcAft>
            </a:pPr>
            <a:r>
              <a:rPr lang="es-ES" sz="2800" b="1" dirty="0" smtClean="0">
                <a:solidFill>
                  <a:srgbClr val="000099"/>
                </a:solidFill>
                <a:latin typeface="Calibri" panose="020F0502020204030204" pitchFamily="34" charset="0"/>
                <a:ea typeface="Calibri" panose="020F0502020204030204" pitchFamily="34" charset="0"/>
                <a:cs typeface="Times New Roman" panose="02020603050405020304" pitchFamily="18" charset="0"/>
              </a:rPr>
              <a:t>El levita</a:t>
            </a:r>
            <a:endParaRPr lang="es-ES" sz="11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p:cNvSpPr txBox="1"/>
          <p:nvPr/>
        </p:nvSpPr>
        <p:spPr>
          <a:xfrm>
            <a:off x="5391150" y="1228725"/>
            <a:ext cx="6248400" cy="5078313"/>
          </a:xfrm>
          <a:prstGeom prst="rect">
            <a:avLst/>
          </a:prstGeom>
          <a:noFill/>
        </p:spPr>
        <p:txBody>
          <a:bodyPr wrap="square" rtlCol="0">
            <a:spAutoFit/>
          </a:bodyPr>
          <a:lstStyle/>
          <a:p>
            <a:pPr algn="just"/>
            <a:r>
              <a:rPr lang="es-ES" b="1" dirty="0" smtClean="0">
                <a:solidFill>
                  <a:schemeClr val="accent5">
                    <a:lumMod val="50000"/>
                  </a:schemeClr>
                </a:solidFill>
              </a:rPr>
              <a:t>La figura de un levita podría equivaler a la de un sacristán. Sus principales funciones eran la organización de los cantos, la limpieza, el cuidado del templo, el mantenimiento del orden y la asistencia a los sacerdotes en los oficios. Toda su actividad está descrita en el libro de las </a:t>
            </a:r>
            <a:r>
              <a:rPr lang="es-ES" b="1" i="1" dirty="0" smtClean="0">
                <a:solidFill>
                  <a:schemeClr val="accent5">
                    <a:lumMod val="50000"/>
                  </a:schemeClr>
                </a:solidFill>
              </a:rPr>
              <a:t>CRÓNICAS.</a:t>
            </a:r>
          </a:p>
          <a:p>
            <a:pPr algn="just"/>
            <a:endParaRPr lang="es-ES" b="1" i="1" dirty="0">
              <a:solidFill>
                <a:schemeClr val="accent5">
                  <a:lumMod val="50000"/>
                </a:schemeClr>
              </a:solidFill>
            </a:endParaRPr>
          </a:p>
          <a:p>
            <a:pPr algn="just"/>
            <a:r>
              <a:rPr lang="es-ES" b="1" dirty="0" smtClean="0">
                <a:solidFill>
                  <a:schemeClr val="accent5">
                    <a:lumMod val="50000"/>
                  </a:schemeClr>
                </a:solidFill>
              </a:rPr>
              <a:t>Se consideraba levita a los descendientes de la tribu de Leví, que no pertenecían a las familias de Aarón o Sadoc. Vivían en sus pueblos con su profesión y ayudaban en los oficios del templo 15 días al año y en las fiestas señaladas.</a:t>
            </a:r>
          </a:p>
          <a:p>
            <a:pPr algn="just"/>
            <a:endParaRPr lang="es-ES" b="1" dirty="0">
              <a:solidFill>
                <a:schemeClr val="accent5">
                  <a:lumMod val="50000"/>
                </a:schemeClr>
              </a:solidFill>
            </a:endParaRPr>
          </a:p>
          <a:p>
            <a:pPr algn="just"/>
            <a:r>
              <a:rPr lang="es-ES" b="1" dirty="0" smtClean="0">
                <a:solidFill>
                  <a:schemeClr val="accent5">
                    <a:lumMod val="50000"/>
                  </a:schemeClr>
                </a:solidFill>
              </a:rPr>
              <a:t>Al igual que lo sacerdotes debían hallarse en estado de pureza externa, por eso aunque capta la situación del hombre herido opta por seguir su camino para cumplir estrictamente la Ley.</a:t>
            </a:r>
          </a:p>
          <a:p>
            <a:pPr algn="just"/>
            <a:endParaRPr lang="es-ES" b="1" dirty="0">
              <a:solidFill>
                <a:schemeClr val="accent5">
                  <a:lumMod val="50000"/>
                </a:schemeClr>
              </a:solidFill>
            </a:endParaRPr>
          </a:p>
        </p:txBody>
      </p:sp>
      <p:pic>
        <p:nvPicPr>
          <p:cNvPr id="3" name="Imagen 2"/>
          <p:cNvPicPr>
            <a:picLocks noChangeAspect="1"/>
          </p:cNvPicPr>
          <p:nvPr/>
        </p:nvPicPr>
        <p:blipFill rotWithShape="1">
          <a:blip r:embed="rId2">
            <a:extLst>
              <a:ext uri="{28A0092B-C50C-407E-A947-70E740481C1C}">
                <a14:useLocalDpi xmlns:a14="http://schemas.microsoft.com/office/drawing/2010/main" xmlns="" val="0"/>
              </a:ext>
            </a:extLst>
          </a:blip>
          <a:srcRect l="1532" t="3499" r="68048" b="20751"/>
          <a:stretch/>
        </p:blipFill>
        <p:spPr>
          <a:xfrm>
            <a:off x="1266824" y="1733550"/>
            <a:ext cx="3344628" cy="3781425"/>
          </a:xfrm>
          <a:prstGeom prst="rect">
            <a:avLst/>
          </a:prstGeom>
        </p:spPr>
      </p:pic>
    </p:spTree>
    <p:extLst>
      <p:ext uri="{BB962C8B-B14F-4D97-AF65-F5344CB8AC3E}">
        <p14:creationId xmlns:p14="http://schemas.microsoft.com/office/powerpoint/2010/main" xmlns="" val="245045249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591050" y="405298"/>
            <a:ext cx="6096000" cy="532903"/>
          </a:xfrm>
          <a:prstGeom prst="rect">
            <a:avLst/>
          </a:prstGeom>
        </p:spPr>
        <p:txBody>
          <a:bodyPr>
            <a:spAutoFit/>
          </a:bodyPr>
          <a:lstStyle/>
          <a:p>
            <a:pPr lvl="2">
              <a:lnSpc>
                <a:spcPct val="107000"/>
              </a:lnSpc>
              <a:spcAft>
                <a:spcPts val="0"/>
              </a:spcAft>
            </a:pPr>
            <a:r>
              <a:rPr lang="es-ES" sz="2800" b="1" dirty="0" smtClean="0">
                <a:solidFill>
                  <a:srgbClr val="000099"/>
                </a:solidFill>
                <a:latin typeface="Calibri" panose="020F0502020204030204" pitchFamily="34" charset="0"/>
                <a:ea typeface="Calibri" panose="020F0502020204030204" pitchFamily="34" charset="0"/>
                <a:cs typeface="Times New Roman" panose="02020603050405020304" pitchFamily="18" charset="0"/>
              </a:rPr>
              <a:t>El samaritano</a:t>
            </a:r>
            <a:endParaRPr lang="es-ES" sz="11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p:cNvSpPr txBox="1"/>
          <p:nvPr/>
        </p:nvSpPr>
        <p:spPr>
          <a:xfrm>
            <a:off x="552449" y="1019175"/>
            <a:ext cx="6457951" cy="5262979"/>
          </a:xfrm>
          <a:prstGeom prst="rect">
            <a:avLst/>
          </a:prstGeom>
          <a:noFill/>
        </p:spPr>
        <p:txBody>
          <a:bodyPr wrap="square" rtlCol="0">
            <a:spAutoFit/>
          </a:bodyPr>
          <a:lstStyle/>
          <a:p>
            <a:pPr algn="just"/>
            <a:r>
              <a:rPr lang="es-ES" sz="2400" b="1" dirty="0" smtClean="0">
                <a:solidFill>
                  <a:schemeClr val="accent5">
                    <a:lumMod val="50000"/>
                  </a:schemeClr>
                </a:solidFill>
              </a:rPr>
              <a:t>Los samaritanos eran considerados por los judíos como gente baja y poco religiosa.</a:t>
            </a:r>
          </a:p>
          <a:p>
            <a:pPr algn="just"/>
            <a:endParaRPr lang="es-ES" sz="2400" b="1" dirty="0">
              <a:solidFill>
                <a:schemeClr val="accent5">
                  <a:lumMod val="50000"/>
                </a:schemeClr>
              </a:solidFill>
            </a:endParaRPr>
          </a:p>
          <a:p>
            <a:pPr algn="just"/>
            <a:r>
              <a:rPr lang="es-ES" sz="2400" b="1" dirty="0" smtClean="0">
                <a:solidFill>
                  <a:schemeClr val="accent5">
                    <a:lumMod val="50000"/>
                  </a:schemeClr>
                </a:solidFill>
              </a:rPr>
              <a:t>Al ver al hombre herido siente misericordia, </a:t>
            </a:r>
            <a:r>
              <a:rPr lang="es-ES" sz="2400" b="1" i="1" dirty="0" smtClean="0">
                <a:solidFill>
                  <a:schemeClr val="accent5">
                    <a:lumMod val="50000"/>
                  </a:schemeClr>
                </a:solidFill>
              </a:rPr>
              <a:t>se le conmovieron las entrañas, </a:t>
            </a:r>
            <a:r>
              <a:rPr lang="es-ES" sz="2400" b="1" dirty="0" smtClean="0">
                <a:solidFill>
                  <a:schemeClr val="accent5">
                    <a:lumMod val="50000"/>
                  </a:schemeClr>
                </a:solidFill>
              </a:rPr>
              <a:t>su sentimiento es el mismo que tiene Dios frente al sufrimiento de sus criaturas. Él añade una acción en favor de aquel hombre que sufre. Le ayuda con aquello de lo que dispone, le d de lo que él tiene. No le deja desprotegido.</a:t>
            </a:r>
          </a:p>
          <a:p>
            <a:pPr algn="just"/>
            <a:endParaRPr lang="es-ES" sz="2400" b="1" dirty="0">
              <a:solidFill>
                <a:schemeClr val="accent5">
                  <a:lumMod val="50000"/>
                </a:schemeClr>
              </a:solidFill>
            </a:endParaRPr>
          </a:p>
          <a:p>
            <a:pPr algn="just"/>
            <a:r>
              <a:rPr lang="es-ES" sz="2400" b="1" dirty="0" smtClean="0">
                <a:solidFill>
                  <a:schemeClr val="accent5">
                    <a:lumMod val="50000"/>
                  </a:schemeClr>
                </a:solidFill>
              </a:rPr>
              <a:t>Hay que recordar que la misericordia es el polo opuesto de la lástima.</a:t>
            </a:r>
            <a:endParaRPr lang="es-ES" sz="2400" b="1" dirty="0">
              <a:solidFill>
                <a:schemeClr val="accent5">
                  <a:lumMod val="50000"/>
                </a:schemeClr>
              </a:solidFill>
            </a:endParaRPr>
          </a:p>
        </p:txBody>
      </p:sp>
      <p:pic>
        <p:nvPicPr>
          <p:cNvPr id="3" name="Imagen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505700" y="2174289"/>
            <a:ext cx="4279308" cy="3293061"/>
          </a:xfrm>
          <a:prstGeom prst="rect">
            <a:avLst/>
          </a:prstGeom>
        </p:spPr>
      </p:pic>
    </p:spTree>
    <p:extLst>
      <p:ext uri="{BB962C8B-B14F-4D97-AF65-F5344CB8AC3E}">
        <p14:creationId xmlns:p14="http://schemas.microsoft.com/office/powerpoint/2010/main" xmlns="" val="341452078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ector">
  <a:themeElements>
    <a:clrScheme name="Sector">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ector">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2903AAAE-3EA5-424A-B142-CC51DC1F897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CC082E-8DE3-449F-B604-FF5FA628FBDC}">
  <ds:schemaRefs>
    <ds:schemaRef ds:uri="http://schemas.microsoft.com/sharepoint/v3/contenttype/forms"/>
  </ds:schemaRefs>
</ds:datastoreItem>
</file>

<file path=customXml/itemProps2.xml><?xml version="1.0" encoding="utf-8"?>
<ds:datastoreItem xmlns:ds="http://schemas.openxmlformats.org/officeDocument/2006/customXml" ds:itemID="{DFE76448-B9B5-444F-ABF0-3E2949E5B924}">
  <ds:schemaRefs>
    <ds:schemaRef ds:uri="71af3243-3dd4-4a8d-8c0d-dd76da1f02a5"/>
    <ds:schemaRef ds:uri="http://www.w3.org/XML/1998/namespace"/>
    <ds:schemaRef ds:uri="http://purl.org/dc/elements/1.1/"/>
    <ds:schemaRef ds:uri="16c05727-aa75-4e4a-9b5f-8a80a1165891"/>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6FA93B6D-1597-4D86-B6EB-52CA39D989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Slice</Template>
  <TotalTime>0</TotalTime>
  <Words>1217</Words>
  <Application>Microsoft Office PowerPoint</Application>
  <PresentationFormat>Personalizado</PresentationFormat>
  <Paragraphs>67</Paragraphs>
  <Slides>11</Slides>
  <Notes>1</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Sector</vt:lpstr>
      <vt:lpstr>LUCAS, EVANGELISTA DE LA TERNURA DE DIOS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2021-03-19T10:44:25Z</dcterms:created>
  <dcterms:modified xsi:type="dcterms:W3CDTF">2021-10-09T11:56:36Z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