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35" r:id="rId4"/>
  </p:sldMasterIdLst>
  <p:notesMasterIdLst>
    <p:notesMasterId r:id="rId19"/>
  </p:notesMasterIdLst>
  <p:handoutMasterIdLst>
    <p:handoutMasterId r:id="rId20"/>
  </p:handoutMasterIdLst>
  <p:sldIdLst>
    <p:sldId id="256" r:id="rId5"/>
    <p:sldId id="270" r:id="rId6"/>
    <p:sldId id="269" r:id="rId7"/>
    <p:sldId id="293" r:id="rId8"/>
    <p:sldId id="294" r:id="rId9"/>
    <p:sldId id="263" r:id="rId10"/>
    <p:sldId id="285" r:id="rId11"/>
    <p:sldId id="286" r:id="rId12"/>
    <p:sldId id="271" r:id="rId13"/>
    <p:sldId id="287" r:id="rId14"/>
    <p:sldId id="295" r:id="rId15"/>
    <p:sldId id="296" r:id="rId16"/>
    <p:sldId id="297" r:id="rId17"/>
    <p:sldId id="292" r:id="rId18"/>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01" autoAdjust="0"/>
    <p:restoredTop sz="94660"/>
  </p:normalViewPr>
  <p:slideViewPr>
    <p:cSldViewPr snapToGrid="0">
      <p:cViewPr varScale="1">
        <p:scale>
          <a:sx n="116" d="100"/>
          <a:sy n="116" d="100"/>
        </p:scale>
        <p:origin x="-276" y="-114"/>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786"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8219FF07-3582-4280-B7AE-68B70D8B43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a:extLst>
              <a:ext uri="{FF2B5EF4-FFF2-40B4-BE49-F238E27FC236}">
                <a16:creationId xmlns:a16="http://schemas.microsoft.com/office/drawing/2014/main" xmlns="" id="{4D920923-DE44-4655-8D4A-D9864325C3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46C447-CE6B-450E-BAFF-A71A02E24ACF}" type="datetimeFigureOut">
              <a:rPr lang="es-ES" smtClean="0"/>
              <a:pPr/>
              <a:t>09/10/2021</a:t>
            </a:fld>
            <a:endParaRPr lang="es-ES" dirty="0"/>
          </a:p>
        </p:txBody>
      </p:sp>
      <p:sp>
        <p:nvSpPr>
          <p:cNvPr id="4" name="Marcador de pie de página 3">
            <a:extLst>
              <a:ext uri="{FF2B5EF4-FFF2-40B4-BE49-F238E27FC236}">
                <a16:creationId xmlns:a16="http://schemas.microsoft.com/office/drawing/2014/main" xmlns="" id="{57299DEC-70F8-420C-AEFE-280D9AE3945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a:extLst>
              <a:ext uri="{FF2B5EF4-FFF2-40B4-BE49-F238E27FC236}">
                <a16:creationId xmlns:a16="http://schemas.microsoft.com/office/drawing/2014/main" xmlns="" id="{45734BE5-CF96-41A1-852C-9F9FB5A6360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39DF3A-D80F-4329-8E02-6780F7FB7A5D}" type="slidenum">
              <a:rPr lang="es-ES" smtClean="0"/>
              <a:pPr/>
              <a:t>‹Nº›</a:t>
            </a:fld>
            <a:endParaRPr lang="es-ES" dirty="0"/>
          </a:p>
        </p:txBody>
      </p:sp>
    </p:spTree>
    <p:extLst>
      <p:ext uri="{BB962C8B-B14F-4D97-AF65-F5344CB8AC3E}">
        <p14:creationId xmlns:p14="http://schemas.microsoft.com/office/powerpoint/2010/main" xmlns="" val="2128608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677C7-0751-4719-8DC2-ED463921356F}" type="datetimeFigureOut">
              <a:rPr lang="es-ES" noProof="0" smtClean="0"/>
              <a:pPr/>
              <a:t>09/10/2021</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dirty="0"/>
              <a:t>Editar estilos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1E7DB-07A9-4E74-B91B-9410E3A155F9}" type="slidenum">
              <a:rPr lang="es-ES" noProof="0" smtClean="0"/>
              <a:pPr/>
              <a:t>‹Nº›</a:t>
            </a:fld>
            <a:endParaRPr lang="es-ES" noProof="0" dirty="0"/>
          </a:p>
        </p:txBody>
      </p:sp>
    </p:spTree>
    <p:extLst>
      <p:ext uri="{BB962C8B-B14F-4D97-AF65-F5344CB8AC3E}">
        <p14:creationId xmlns:p14="http://schemas.microsoft.com/office/powerpoint/2010/main" xmlns="" val="228753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1</a:t>
            </a:fld>
            <a:endParaRPr lang="es-ES" dirty="0"/>
          </a:p>
        </p:txBody>
      </p:sp>
    </p:spTree>
    <p:extLst>
      <p:ext uri="{BB962C8B-B14F-4D97-AF65-F5344CB8AC3E}">
        <p14:creationId xmlns:p14="http://schemas.microsoft.com/office/powerpoint/2010/main" xmlns="" val="4275163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rtl="0"/>
            <a:fld id="{9568772A-0463-4A90-9412-545A7E608CBF}"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6107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2130410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8464346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98230073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426728241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27818996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163320585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C11E8AFE-44F4-421B-91D8-ED5433A76CE0}"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826329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631DF714-F5A0-4DEF-88D1-E8A05EEFD67F}"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87850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60874888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1AC4C0B6-AD25-4C2B-A54F-4383386AF5EE}"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43318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rtl="0"/>
            <a:fld id="{507EBC77-3F89-46C1-86EB-578B6DA078C8}" type="datetime1">
              <a:rPr lang="es-ES" noProof="0" smtClean="0"/>
              <a:pPr rtl="0"/>
              <a:t>09/10/2021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75385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rtl="0"/>
            <a:fld id="{FAF8422C-688F-4A86-9DD8-4AE1FB7D491E}" type="datetime1">
              <a:rPr lang="es-ES" noProof="0" smtClean="0"/>
              <a:pPr rtl="0"/>
              <a:t>09/10/2021</a:t>
            </a:fld>
            <a:endParaRPr lang="es-ES" noProof="0" dirty="0"/>
          </a:p>
        </p:txBody>
      </p:sp>
      <p:sp>
        <p:nvSpPr>
          <p:cNvPr id="8" name="Footer Placeholder 7"/>
          <p:cNvSpPr>
            <a:spLocks noGrp="1"/>
          </p:cNvSpPr>
          <p:nvPr>
            <p:ph type="ftr" sz="quarter" idx="11"/>
          </p:nvPr>
        </p:nvSpPr>
        <p:spPr/>
        <p:txBody>
          <a:bodyPr/>
          <a:lstStyle/>
          <a:p>
            <a:pPr rtl="0"/>
            <a:endParaRPr lang="es-ES" noProof="0" dirty="0"/>
          </a:p>
        </p:txBody>
      </p:sp>
      <p:sp>
        <p:nvSpPr>
          <p:cNvPr id="9" name="Slide Number Placeholder 8"/>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107159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rtl="0"/>
            <a:fld id="{FFF97401-D2C3-4EDC-A8D9-E9BC10C99AD2}" type="datetime1">
              <a:rPr lang="es-ES" noProof="0" smtClean="0"/>
              <a:pPr rtl="0"/>
              <a:t>09/10/2021</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710183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65E12E97-F9CB-490F-B5BE-4434EB2503BC}" type="datetime1">
              <a:rPr lang="es-ES" noProof="0" smtClean="0"/>
              <a:pPr rtl="0"/>
              <a:t>09/10/2021</a:t>
            </a:fld>
            <a:endParaRPr lang="es-ES" noProof="0" dirty="0"/>
          </a:p>
        </p:txBody>
      </p:sp>
      <p:sp>
        <p:nvSpPr>
          <p:cNvPr id="3" name="Footer Placeholder 2"/>
          <p:cNvSpPr>
            <a:spLocks noGrp="1"/>
          </p:cNvSpPr>
          <p:nvPr>
            <p:ph type="ftr" sz="quarter" idx="11"/>
          </p:nvPr>
        </p:nvSpPr>
        <p:spPr/>
        <p:txBody>
          <a:bodyPr/>
          <a:lstStyle/>
          <a:p>
            <a:pPr rtl="0"/>
            <a:endParaRPr lang="es-ES" noProof="0" dirty="0"/>
          </a:p>
        </p:txBody>
      </p:sp>
      <p:sp>
        <p:nvSpPr>
          <p:cNvPr id="4" name="Slide Number Placeholder 3"/>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73579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09DECEF9-AB42-428A-98D0-42115F411085}" type="datetime1">
              <a:rPr lang="es-ES" noProof="0" smtClean="0"/>
              <a:pPr rtl="0"/>
              <a:t>09/10/2021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2696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30289345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FFC000"/>
            </a:gs>
            <a:gs pos="100000">
              <a:schemeClr val="accent3">
                <a:lumMod val="40000"/>
                <a:lumOff val="6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rtl="0"/>
            <a:endParaRPr lang="es-ES" noProof="0"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180851978"/>
      </p:ext>
    </p:extLst>
  </p:cSld>
  <p:clrMap bg1="dk1" tx1="lt1" bg2="dk2"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852"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6" name="Rectángulo 65">
            <a:extLst>
              <a:ext uri="{FF2B5EF4-FFF2-40B4-BE49-F238E27FC236}">
                <a16:creationId xmlns:a16="http://schemas.microsoft.com/office/drawing/2014/main" xmlns="" id="{C5BDD1EA-D8C1-45AF-9F0A-14A2A137BA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 name="Título 1">
            <a:extLst>
              <a:ext uri="{FF2B5EF4-FFF2-40B4-BE49-F238E27FC236}">
                <a16:creationId xmlns:a16="http://schemas.microsoft.com/office/drawing/2014/main" xmlns="" id="{E36BA91D-915C-49E9-BA6D-FB9B677ACAA3}"/>
              </a:ext>
            </a:extLst>
          </p:cNvPr>
          <p:cNvSpPr>
            <a:spLocks noGrp="1"/>
          </p:cNvSpPr>
          <p:nvPr>
            <p:ph type="ctrTitle"/>
          </p:nvPr>
        </p:nvSpPr>
        <p:spPr>
          <a:xfrm>
            <a:off x="7532710" y="628617"/>
            <a:ext cx="3971902" cy="3028983"/>
          </a:xfrm>
        </p:spPr>
        <p:txBody>
          <a:bodyPr rtlCol="0">
            <a:noAutofit/>
          </a:bodyPr>
          <a:lstStyle/>
          <a:p>
            <a:r>
              <a:rPr lang="es-ES" sz="4000" b="1" dirty="0">
                <a:solidFill>
                  <a:srgbClr val="FF0000"/>
                </a:solidFill>
              </a:rPr>
              <a:t>LUCAS, EVANGELISTA DE LA TERNURA DE DIOS</a:t>
            </a:r>
            <a:br>
              <a:rPr lang="es-ES" sz="4000" b="1" dirty="0">
                <a:solidFill>
                  <a:srgbClr val="FF0000"/>
                </a:solidFill>
              </a:rPr>
            </a:br>
            <a:endParaRPr lang="es-ES" sz="4000" b="1" dirty="0">
              <a:solidFill>
                <a:srgbClr val="FF0000"/>
              </a:solidFill>
            </a:endParaRPr>
          </a:p>
        </p:txBody>
      </p:sp>
      <p:sp>
        <p:nvSpPr>
          <p:cNvPr id="3" name="Subtítulo 2">
            <a:extLst>
              <a:ext uri="{FF2B5EF4-FFF2-40B4-BE49-F238E27FC236}">
                <a16:creationId xmlns:a16="http://schemas.microsoft.com/office/drawing/2014/main" xmlns="" id="{B5DB1A8A-4EF6-4157-8A00-84AEDB08838C}"/>
              </a:ext>
            </a:extLst>
          </p:cNvPr>
          <p:cNvSpPr>
            <a:spLocks noGrp="1"/>
          </p:cNvSpPr>
          <p:nvPr>
            <p:ph type="subTitle" idx="1"/>
          </p:nvPr>
        </p:nvSpPr>
        <p:spPr>
          <a:xfrm>
            <a:off x="7080422" y="3428434"/>
            <a:ext cx="4890178" cy="3009437"/>
          </a:xfrm>
        </p:spPr>
        <p:txBody>
          <a:bodyPr rtlCol="0">
            <a:normAutofit/>
          </a:bodyPr>
          <a:lstStyle/>
          <a:p>
            <a:pPr algn="r"/>
            <a:r>
              <a:rPr lang="es-ES" sz="2800" b="1" dirty="0">
                <a:solidFill>
                  <a:srgbClr val="FF0000"/>
                </a:solidFill>
              </a:rPr>
              <a:t>5</a:t>
            </a:r>
            <a:r>
              <a:rPr lang="es-ES" sz="2800" b="1" dirty="0" smtClean="0">
                <a:solidFill>
                  <a:srgbClr val="FF0000"/>
                </a:solidFill>
              </a:rPr>
              <a:t>.  ¿DÓNDE PUEDO ENCONTRARME CON EL DIOS DE </a:t>
            </a:r>
            <a:r>
              <a:rPr lang="es-ES" sz="2800" b="1" dirty="0">
                <a:solidFill>
                  <a:srgbClr val="FF0000"/>
                </a:solidFill>
              </a:rPr>
              <a:t>LA </a:t>
            </a:r>
            <a:r>
              <a:rPr lang="es-ES" sz="2800" b="1" dirty="0" smtClean="0">
                <a:solidFill>
                  <a:srgbClr val="FF0000"/>
                </a:solidFill>
              </a:rPr>
              <a:t>MISERICORDIA</a:t>
            </a:r>
            <a:r>
              <a:rPr lang="es-ES" sz="4400" b="1" dirty="0" smtClean="0">
                <a:solidFill>
                  <a:srgbClr val="FF0000"/>
                </a:solidFill>
              </a:rPr>
              <a:t>.</a:t>
            </a:r>
          </a:p>
          <a:p>
            <a:pPr algn="r"/>
            <a:r>
              <a:rPr lang="es-ES" sz="3600" b="1" dirty="0">
                <a:solidFill>
                  <a:srgbClr val="FF0000"/>
                </a:solidFill>
              </a:rPr>
              <a:t> </a:t>
            </a:r>
            <a:r>
              <a:rPr lang="es-ES" sz="3600" b="1" dirty="0" smtClean="0">
                <a:solidFill>
                  <a:srgbClr val="FF0000"/>
                </a:solidFill>
              </a:rPr>
              <a:t>   </a:t>
            </a:r>
            <a:r>
              <a:rPr lang="es-ES" sz="2400" b="1" dirty="0" smtClean="0">
                <a:solidFill>
                  <a:srgbClr val="FF0000"/>
                </a:solidFill>
              </a:rPr>
              <a:t>LOS DISCÍPULOS DE EMAÚS</a:t>
            </a:r>
            <a:endParaRPr lang="es-ES" sz="2000" dirty="0">
              <a:solidFill>
                <a:srgbClr val="FF0000"/>
              </a:solidFill>
            </a:endParaRPr>
          </a:p>
          <a:p>
            <a:pPr lvl="0" algn="r"/>
            <a:endParaRPr lang="es-ES" b="1" dirty="0" smtClean="0"/>
          </a:p>
          <a:p>
            <a:pPr algn="r" rtl="0"/>
            <a:endParaRPr lang="es-ES" dirty="0">
              <a:solidFill>
                <a:schemeClr val="accent1">
                  <a:lumMod val="50000"/>
                </a:schemeClr>
              </a:solidFill>
            </a:endParaRPr>
          </a:p>
        </p:txBody>
      </p:sp>
      <p:sp>
        <p:nvSpPr>
          <p:cNvPr id="68" name="Rectángulo con las esquinas opuestas recortadas 6">
            <a:extLst>
              <a:ext uri="{FF2B5EF4-FFF2-40B4-BE49-F238E27FC236}">
                <a16:creationId xmlns:a16="http://schemas.microsoft.com/office/drawing/2014/main" xmlns="" id="{14354E08-0068-48D7-A8AD-84C7B1CF58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pic>
        <p:nvPicPr>
          <p:cNvPr id="5" name="Imagen 4">
            <a:extLst>
              <a:ext uri="{FF2B5EF4-FFF2-40B4-BE49-F238E27FC236}">
                <a16:creationId xmlns:a16="http://schemas.microsoft.com/office/drawing/2014/main" xmlns="" id="{DB01D247-521D-46B2-B29A-935ED000F01B}"/>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30826" y="628618"/>
            <a:ext cx="6578670" cy="5278942"/>
          </a:xfrm>
          <a:custGeom>
            <a:avLst/>
            <a:gdLst>
              <a:gd name="connsiteX0" fmla="*/ 534609 w 6245352"/>
              <a:gd name="connsiteY0" fmla="*/ 0 h 4956048"/>
              <a:gd name="connsiteX1" fmla="*/ 6245352 w 6245352"/>
              <a:gd name="connsiteY1" fmla="*/ 0 h 4956048"/>
              <a:gd name="connsiteX2" fmla="*/ 6245352 w 6245352"/>
              <a:gd name="connsiteY2" fmla="*/ 4421439 h 4956048"/>
              <a:gd name="connsiteX3" fmla="*/ 5710743 w 6245352"/>
              <a:gd name="connsiteY3" fmla="*/ 4956048 h 4956048"/>
              <a:gd name="connsiteX4" fmla="*/ 0 w 6245352"/>
              <a:gd name="connsiteY4" fmla="*/ 4956048 h 4956048"/>
              <a:gd name="connsiteX5" fmla="*/ 0 w 6245352"/>
              <a:gd name="connsiteY5" fmla="*/ 534609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grpSp>
        <p:nvGrpSpPr>
          <p:cNvPr id="70" name="Grupo 69">
            <a:extLst>
              <a:ext uri="{FF2B5EF4-FFF2-40B4-BE49-F238E27FC236}">
                <a16:creationId xmlns:a16="http://schemas.microsoft.com/office/drawing/2014/main" xmlns="" id="{A779F34F-2960-4B81-BA08-445B6F6A0CD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71" name="Conector recto 70">
              <a:extLst>
                <a:ext uri="{FF2B5EF4-FFF2-40B4-BE49-F238E27FC236}">
                  <a16:creationId xmlns:a16="http://schemas.microsoft.com/office/drawing/2014/main" xmlns="" id="{10A57ACC-416F-4A5D-B7F7-DDA9886A3A6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Conector recto 71">
              <a:extLst>
                <a:ext uri="{FF2B5EF4-FFF2-40B4-BE49-F238E27FC236}">
                  <a16:creationId xmlns:a16="http://schemas.microsoft.com/office/drawing/2014/main" xmlns="" id="{26522B4F-50C4-4FCE-8AE2-3789D63ED33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Conector recto 72">
              <a:extLst>
                <a:ext uri="{FF2B5EF4-FFF2-40B4-BE49-F238E27FC236}">
                  <a16:creationId xmlns:a16="http://schemas.microsoft.com/office/drawing/2014/main" xmlns="" id="{2C3978FC-B5D1-42BE-B086-BC2A733D58F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Conector recto 73">
              <a:extLst>
                <a:ext uri="{FF2B5EF4-FFF2-40B4-BE49-F238E27FC236}">
                  <a16:creationId xmlns:a16="http://schemas.microsoft.com/office/drawing/2014/main" xmlns="" id="{ACED99F1-340D-4970-8E66-3B28E927112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Conector recto 74">
              <a:extLst>
                <a:ext uri="{FF2B5EF4-FFF2-40B4-BE49-F238E27FC236}">
                  <a16:creationId xmlns:a16="http://schemas.microsoft.com/office/drawing/2014/main" xmlns="" id="{50A54E39-63C0-4847-A766-C6B74FEB48D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3780818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04849" y="525266"/>
            <a:ext cx="8334375" cy="1014380"/>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La presencia de Jesús junto a los dos discípulos</a:t>
            </a:r>
          </a:p>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Jesús sale a su encuentro</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704849" y="1800225"/>
            <a:ext cx="11134726" cy="1015663"/>
          </a:xfrm>
          <a:prstGeom prst="rect">
            <a:avLst/>
          </a:prstGeom>
          <a:noFill/>
        </p:spPr>
        <p:txBody>
          <a:bodyPr wrap="square" rtlCol="0">
            <a:spAutoFit/>
          </a:bodyPr>
          <a:lstStyle/>
          <a:p>
            <a:pPr algn="just"/>
            <a:r>
              <a:rPr lang="es-ES" sz="2000" b="1" dirty="0" smtClean="0">
                <a:solidFill>
                  <a:srgbClr val="003300"/>
                </a:solidFill>
              </a:rPr>
              <a:t>Jesús no les reprende por su desánimo, se interesa por su situación. Ellos están cegados porque no han entendido la realidad que han vivido. </a:t>
            </a:r>
          </a:p>
          <a:p>
            <a:pPr algn="just"/>
            <a:r>
              <a:rPr lang="es-ES" sz="2000" b="1" dirty="0" smtClean="0">
                <a:solidFill>
                  <a:srgbClr val="003300"/>
                </a:solidFill>
              </a:rPr>
              <a:t>La inteligencia es la que busca pero el que encuentra es el corazón.</a:t>
            </a:r>
            <a:endParaRPr lang="es-ES" sz="2000" b="1" dirty="0">
              <a:solidFill>
                <a:srgbClr val="003300"/>
              </a:solidFill>
            </a:endParaRPr>
          </a:p>
        </p:txBody>
      </p:sp>
      <p:sp>
        <p:nvSpPr>
          <p:cNvPr id="5" name="CuadroTexto 4"/>
          <p:cNvSpPr txBox="1"/>
          <p:nvPr/>
        </p:nvSpPr>
        <p:spPr>
          <a:xfrm>
            <a:off x="704849" y="3076467"/>
            <a:ext cx="7239001" cy="3170099"/>
          </a:xfrm>
          <a:prstGeom prst="rect">
            <a:avLst/>
          </a:prstGeom>
          <a:noFill/>
        </p:spPr>
        <p:txBody>
          <a:bodyPr wrap="square" rtlCol="0">
            <a:spAutoFit/>
          </a:bodyPr>
          <a:lstStyle/>
          <a:p>
            <a:pPr algn="just"/>
            <a:r>
              <a:rPr lang="es-ES" sz="2000" b="1" dirty="0" smtClean="0">
                <a:solidFill>
                  <a:srgbClr val="003300"/>
                </a:solidFill>
              </a:rPr>
              <a:t>Se limitan a hacer una descripción externa de Jesús:</a:t>
            </a:r>
          </a:p>
          <a:p>
            <a:pPr algn="just"/>
            <a:r>
              <a:rPr lang="es-ES" sz="2000" b="1" dirty="0" smtClean="0">
                <a:solidFill>
                  <a:srgbClr val="003300"/>
                </a:solidFill>
              </a:rPr>
              <a:t>Jesús el Nazareno, que resultó ser un profeta poderoso, del que esperábamos que fuera el liberador de Israel. Había sido, para ellos, un profeta más, rico en proyectos pero parco en realidades y nulo en resultados.</a:t>
            </a:r>
          </a:p>
          <a:p>
            <a:pPr algn="just"/>
            <a:endParaRPr lang="es-ES" sz="2000" b="1" dirty="0">
              <a:solidFill>
                <a:srgbClr val="003300"/>
              </a:solidFill>
            </a:endParaRPr>
          </a:p>
          <a:p>
            <a:pPr algn="just"/>
            <a:r>
              <a:rPr lang="es-ES" sz="2000" b="1" dirty="0" smtClean="0">
                <a:solidFill>
                  <a:srgbClr val="003300"/>
                </a:solidFill>
              </a:rPr>
              <a:t>Han pasado ya tres días (la totalidad del tiempo) y no ha ocurrido lo esperado, no les sirve el testimonio de las mujeres, que han recibido la Revelación.</a:t>
            </a:r>
          </a:p>
          <a:p>
            <a:pPr algn="just"/>
            <a:endParaRPr lang="es-ES" sz="2000" b="1" dirty="0">
              <a:solidFill>
                <a:srgbClr val="003300"/>
              </a:solidFill>
            </a:endParaRPr>
          </a:p>
        </p:txBody>
      </p:sp>
      <p:pic>
        <p:nvPicPr>
          <p:cNvPr id="2" name="Imagen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458200" y="3533775"/>
            <a:ext cx="2571750" cy="1428750"/>
          </a:xfrm>
          <a:prstGeom prst="rect">
            <a:avLst/>
          </a:prstGeom>
        </p:spPr>
      </p:pic>
    </p:spTree>
    <p:extLst>
      <p:ext uri="{BB962C8B-B14F-4D97-AF65-F5344CB8AC3E}">
        <p14:creationId xmlns:p14="http://schemas.microsoft.com/office/powerpoint/2010/main" xmlns="" val="306268813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04849" y="525266"/>
            <a:ext cx="8334375" cy="1014380"/>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La presencia de Jesús junto a los dos discípulos</a:t>
            </a:r>
          </a:p>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Jesús les explica la Palabra</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704849" y="1800225"/>
            <a:ext cx="11134726" cy="1015663"/>
          </a:xfrm>
          <a:prstGeom prst="rect">
            <a:avLst/>
          </a:prstGeom>
          <a:noFill/>
        </p:spPr>
        <p:txBody>
          <a:bodyPr wrap="square" rtlCol="0">
            <a:spAutoFit/>
          </a:bodyPr>
          <a:lstStyle/>
          <a:p>
            <a:pPr algn="just"/>
            <a:r>
              <a:rPr lang="es-ES" sz="2000" b="1" dirty="0" smtClean="0">
                <a:solidFill>
                  <a:srgbClr val="003300"/>
                </a:solidFill>
              </a:rPr>
              <a:t>Jesús les explica los pilares básicos de la religiosidad judía:</a:t>
            </a:r>
          </a:p>
          <a:p>
            <a:pPr marL="342900" indent="-342900" algn="just">
              <a:buFont typeface="Arial" panose="020B0604020202020204" pitchFamily="34" charset="0"/>
              <a:buChar char="•"/>
            </a:pPr>
            <a:r>
              <a:rPr lang="es-ES" sz="2000" b="1" dirty="0" smtClean="0">
                <a:solidFill>
                  <a:srgbClr val="003300"/>
                </a:solidFill>
              </a:rPr>
              <a:t>La liberación de la esclavitud de Egipto</a:t>
            </a:r>
          </a:p>
          <a:p>
            <a:pPr marL="342900" indent="-342900" algn="just">
              <a:buFont typeface="Arial" panose="020B0604020202020204" pitchFamily="34" charset="0"/>
              <a:buChar char="•"/>
            </a:pPr>
            <a:r>
              <a:rPr lang="es-ES" sz="2000" b="1" dirty="0" smtClean="0">
                <a:solidFill>
                  <a:srgbClr val="003300"/>
                </a:solidFill>
              </a:rPr>
              <a:t>La Alianza del Sinaí</a:t>
            </a:r>
            <a:endParaRPr lang="es-ES" sz="2000" b="1" dirty="0">
              <a:solidFill>
                <a:srgbClr val="003300"/>
              </a:solidFill>
            </a:endParaRPr>
          </a:p>
        </p:txBody>
      </p:sp>
      <p:sp>
        <p:nvSpPr>
          <p:cNvPr id="5" name="CuadroTexto 4"/>
          <p:cNvSpPr txBox="1"/>
          <p:nvPr/>
        </p:nvSpPr>
        <p:spPr>
          <a:xfrm>
            <a:off x="704849" y="3076467"/>
            <a:ext cx="6619875" cy="3170099"/>
          </a:xfrm>
          <a:prstGeom prst="rect">
            <a:avLst/>
          </a:prstGeom>
          <a:noFill/>
        </p:spPr>
        <p:txBody>
          <a:bodyPr wrap="square" rtlCol="0">
            <a:spAutoFit/>
          </a:bodyPr>
          <a:lstStyle/>
          <a:p>
            <a:pPr algn="just"/>
            <a:r>
              <a:rPr lang="es-ES" sz="2000" b="1" dirty="0" smtClean="0">
                <a:solidFill>
                  <a:srgbClr val="003300"/>
                </a:solidFill>
              </a:rPr>
              <a:t>Jesús se fija en un aspecto muy importante. ¿ No tenía el Mesías que padecer para entrar en su gloria?</a:t>
            </a:r>
          </a:p>
          <a:p>
            <a:pPr algn="just"/>
            <a:endParaRPr lang="es-ES" sz="2000" b="1" dirty="0">
              <a:solidFill>
                <a:srgbClr val="003300"/>
              </a:solidFill>
            </a:endParaRPr>
          </a:p>
          <a:p>
            <a:pPr algn="just"/>
            <a:r>
              <a:rPr lang="es-ES" sz="2000" b="1" dirty="0" smtClean="0">
                <a:solidFill>
                  <a:srgbClr val="003300"/>
                </a:solidFill>
              </a:rPr>
              <a:t>Los discípulos esperaban la llegada de un salvador poderoso, pero Jesús libera desde la humildad.</a:t>
            </a:r>
          </a:p>
          <a:p>
            <a:pPr algn="just"/>
            <a:endParaRPr lang="es-ES" sz="2000" b="1" dirty="0">
              <a:solidFill>
                <a:srgbClr val="003300"/>
              </a:solidFill>
            </a:endParaRPr>
          </a:p>
          <a:p>
            <a:pPr algn="just"/>
            <a:r>
              <a:rPr lang="es-ES" sz="2000" b="1" dirty="0" smtClean="0">
                <a:solidFill>
                  <a:srgbClr val="003300"/>
                </a:solidFill>
              </a:rPr>
              <a:t>Jesús les dice que el anuncio de Isaías se ha cumplido en Él, es el salvador anunciado en las profecías del Antiguo Testamento</a:t>
            </a:r>
            <a:endParaRPr lang="es-ES" sz="2000" b="1" dirty="0">
              <a:solidFill>
                <a:srgbClr val="003300"/>
              </a:solidFill>
            </a:endParaRPr>
          </a:p>
        </p:txBody>
      </p:sp>
      <p:pic>
        <p:nvPicPr>
          <p:cNvPr id="7" name="Imagen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828884" y="2419349"/>
            <a:ext cx="4010691" cy="3731967"/>
          </a:xfrm>
          <a:prstGeom prst="rect">
            <a:avLst/>
          </a:prstGeom>
        </p:spPr>
      </p:pic>
    </p:spTree>
    <p:extLst>
      <p:ext uri="{BB962C8B-B14F-4D97-AF65-F5344CB8AC3E}">
        <p14:creationId xmlns:p14="http://schemas.microsoft.com/office/powerpoint/2010/main" xmlns="" val="125485856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04849" y="525266"/>
            <a:ext cx="8334375" cy="1014380"/>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La presencia de Jesús junto a los dos discípulos</a:t>
            </a:r>
          </a:p>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Jesús parte el pan</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704849" y="1800225"/>
            <a:ext cx="11134726" cy="1015663"/>
          </a:xfrm>
          <a:prstGeom prst="rect">
            <a:avLst/>
          </a:prstGeom>
          <a:noFill/>
        </p:spPr>
        <p:txBody>
          <a:bodyPr wrap="square" rtlCol="0">
            <a:spAutoFit/>
          </a:bodyPr>
          <a:lstStyle/>
          <a:p>
            <a:pPr algn="just"/>
            <a:r>
              <a:rPr lang="es-ES" sz="2000" b="1" dirty="0" smtClean="0">
                <a:solidFill>
                  <a:srgbClr val="003300"/>
                </a:solidFill>
              </a:rPr>
              <a:t>Recostado en la mesa tomó el pan, pronunció la bendición y se lo ofreció, lo mismo que en el milagro de los panes y los peces o durante la Última Cena. Palabras parecidas a las que hoy en día pronuncia el sacerdote en la Eucaristía.</a:t>
            </a:r>
            <a:endParaRPr lang="es-ES" sz="2000" b="1" dirty="0">
              <a:solidFill>
                <a:srgbClr val="003300"/>
              </a:solidFill>
            </a:endParaRPr>
          </a:p>
        </p:txBody>
      </p:sp>
      <p:sp>
        <p:nvSpPr>
          <p:cNvPr id="5" name="CuadroTexto 4"/>
          <p:cNvSpPr txBox="1"/>
          <p:nvPr/>
        </p:nvSpPr>
        <p:spPr>
          <a:xfrm>
            <a:off x="704849" y="3076467"/>
            <a:ext cx="6619875" cy="3477875"/>
          </a:xfrm>
          <a:prstGeom prst="rect">
            <a:avLst/>
          </a:prstGeom>
          <a:noFill/>
        </p:spPr>
        <p:txBody>
          <a:bodyPr wrap="square" rtlCol="0">
            <a:spAutoFit/>
          </a:bodyPr>
          <a:lstStyle/>
          <a:p>
            <a:pPr algn="just"/>
            <a:r>
              <a:rPr lang="es-ES" sz="2000" b="1" dirty="0" smtClean="0">
                <a:solidFill>
                  <a:srgbClr val="003300"/>
                </a:solidFill>
              </a:rPr>
              <a:t>Entonces se les abrieron los ojos y le reconocieron. Durante el camino los tenían abiertos, pero no le reconocían, no le veían con el corazón.</a:t>
            </a:r>
          </a:p>
          <a:p>
            <a:pPr algn="just"/>
            <a:r>
              <a:rPr lang="es-ES" sz="2000" b="1" dirty="0" smtClean="0">
                <a:solidFill>
                  <a:srgbClr val="003300"/>
                </a:solidFill>
              </a:rPr>
              <a:t>El proceso de reconocimiento ha sido largo, primero han reconocido su tristeza, después han escuchado la explicación de la Palabra y finalmente han partido el pan con Jesús.</a:t>
            </a:r>
          </a:p>
          <a:p>
            <a:pPr algn="just"/>
            <a:endParaRPr lang="es-ES" sz="2000" b="1" dirty="0">
              <a:solidFill>
                <a:srgbClr val="003300"/>
              </a:solidFill>
            </a:endParaRPr>
          </a:p>
          <a:p>
            <a:pPr algn="just"/>
            <a:r>
              <a:rPr lang="es-ES" sz="2000" b="1" dirty="0" smtClean="0">
                <a:solidFill>
                  <a:srgbClr val="003300"/>
                </a:solidFill>
              </a:rPr>
              <a:t>En ese momento Jesús desparece de la visión de los ojos para permanecer siempre en el corazón. Se convierte en el eje de la vida del creyente.</a:t>
            </a:r>
            <a:endParaRPr lang="es-ES" sz="2000" b="1" dirty="0">
              <a:solidFill>
                <a:srgbClr val="003300"/>
              </a:solidFill>
            </a:endParaRPr>
          </a:p>
        </p:txBody>
      </p:sp>
      <p:pic>
        <p:nvPicPr>
          <p:cNvPr id="6" name="Imagen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96312" y="3686175"/>
            <a:ext cx="2466975" cy="1847850"/>
          </a:xfrm>
          <a:prstGeom prst="rect">
            <a:avLst/>
          </a:prstGeom>
        </p:spPr>
      </p:pic>
    </p:spTree>
    <p:extLst>
      <p:ext uri="{BB962C8B-B14F-4D97-AF65-F5344CB8AC3E}">
        <p14:creationId xmlns:p14="http://schemas.microsoft.com/office/powerpoint/2010/main" xmlns="" val="126485801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04849" y="525266"/>
            <a:ext cx="8334375" cy="532903"/>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Los dos discípulos vuelven hacia Jerusalén</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704849" y="1800225"/>
            <a:ext cx="7219951" cy="3477875"/>
          </a:xfrm>
          <a:prstGeom prst="rect">
            <a:avLst/>
          </a:prstGeom>
          <a:noFill/>
        </p:spPr>
        <p:txBody>
          <a:bodyPr wrap="square" rtlCol="0">
            <a:spAutoFit/>
          </a:bodyPr>
          <a:lstStyle/>
          <a:p>
            <a:pPr algn="just"/>
            <a:r>
              <a:rPr lang="es-ES" sz="2000" b="1" dirty="0" smtClean="0">
                <a:solidFill>
                  <a:srgbClr val="003300"/>
                </a:solidFill>
              </a:rPr>
              <a:t>Al reconocerle como el verdadero Señor de sus vidas:</a:t>
            </a:r>
          </a:p>
          <a:p>
            <a:pPr algn="just"/>
            <a:endParaRPr lang="es-ES" sz="2000" b="1" dirty="0">
              <a:solidFill>
                <a:srgbClr val="003300"/>
              </a:solidFill>
            </a:endParaRPr>
          </a:p>
          <a:p>
            <a:pPr algn="just"/>
            <a:r>
              <a:rPr lang="es-ES" sz="2000" b="1" dirty="0" smtClean="0">
                <a:solidFill>
                  <a:srgbClr val="003300"/>
                </a:solidFill>
              </a:rPr>
              <a:t>Vuelven a Jerusalén, la ciudad del sentido de la vida, abandonando el camino del desencanto.</a:t>
            </a:r>
          </a:p>
          <a:p>
            <a:pPr algn="just"/>
            <a:endParaRPr lang="es-ES" sz="2000" b="1" dirty="0">
              <a:solidFill>
                <a:srgbClr val="003300"/>
              </a:solidFill>
            </a:endParaRPr>
          </a:p>
          <a:p>
            <a:pPr algn="just"/>
            <a:r>
              <a:rPr lang="es-ES" sz="2000" b="1" dirty="0" smtClean="0">
                <a:solidFill>
                  <a:srgbClr val="003300"/>
                </a:solidFill>
              </a:rPr>
              <a:t>Van a reunirse con los apóstoles, la Nueva Jerusalén, que es la Iglesia y comparten con ellos la certeza de que el Señor ha resucitado</a:t>
            </a:r>
          </a:p>
          <a:p>
            <a:pPr algn="just"/>
            <a:endParaRPr lang="es-ES" sz="2000" b="1" dirty="0">
              <a:solidFill>
                <a:srgbClr val="003300"/>
              </a:solidFill>
            </a:endParaRPr>
          </a:p>
          <a:p>
            <a:pPr algn="just"/>
            <a:r>
              <a:rPr lang="es-ES" sz="2000" b="1" dirty="0" smtClean="0">
                <a:solidFill>
                  <a:srgbClr val="003300"/>
                </a:solidFill>
              </a:rPr>
              <a:t>Anuncian la gran transformación de su vida, se convierten en misioneros de la Resurrección</a:t>
            </a:r>
          </a:p>
        </p:txBody>
      </p:sp>
      <p:pic>
        <p:nvPicPr>
          <p:cNvPr id="2" name="Imagen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6249" y="1704975"/>
            <a:ext cx="3864135" cy="3876675"/>
          </a:xfrm>
          <a:prstGeom prst="rect">
            <a:avLst/>
          </a:prstGeom>
        </p:spPr>
      </p:pic>
    </p:spTree>
    <p:extLst>
      <p:ext uri="{BB962C8B-B14F-4D97-AF65-F5344CB8AC3E}">
        <p14:creationId xmlns:p14="http://schemas.microsoft.com/office/powerpoint/2010/main" xmlns="" val="10417777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12170" y="580572"/>
            <a:ext cx="2510944" cy="532903"/>
          </a:xfrm>
          <a:prstGeom prst="rect">
            <a:avLst/>
          </a:prstGeom>
        </p:spPr>
        <p:txBody>
          <a:bodyPr wrap="none">
            <a:spAutoFit/>
          </a:bodyPr>
          <a:lstStyle/>
          <a:p>
            <a:pPr lvl="1">
              <a:lnSpc>
                <a:spcPct val="107000"/>
              </a:lnSpc>
              <a:spcAft>
                <a:spcPts val="80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Síntesis final</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540719" y="1266825"/>
            <a:ext cx="11336955" cy="400110"/>
          </a:xfrm>
          <a:prstGeom prst="rect">
            <a:avLst/>
          </a:prstGeom>
          <a:noFill/>
        </p:spPr>
        <p:txBody>
          <a:bodyPr wrap="square" rtlCol="0">
            <a:spAutoFit/>
          </a:bodyPr>
          <a:lstStyle/>
          <a:p>
            <a:pPr algn="just"/>
            <a:r>
              <a:rPr lang="es-ES" sz="2000" b="1" dirty="0" smtClean="0">
                <a:solidFill>
                  <a:schemeClr val="accent1">
                    <a:lumMod val="60000"/>
                    <a:lumOff val="40000"/>
                  </a:schemeClr>
                </a:solidFill>
              </a:rPr>
              <a:t>La narración de los discípulos de Emaús es un fiel reflejo de la celebración de la Eucaristía</a:t>
            </a:r>
            <a:endParaRPr lang="es-ES" sz="2000" b="1" dirty="0">
              <a:solidFill>
                <a:schemeClr val="accent1">
                  <a:lumMod val="60000"/>
                  <a:lumOff val="40000"/>
                </a:schemeClr>
              </a:solidFill>
            </a:endParaRPr>
          </a:p>
        </p:txBody>
      </p:sp>
      <p:sp>
        <p:nvSpPr>
          <p:cNvPr id="4" name="CuadroTexto 3"/>
          <p:cNvSpPr txBox="1"/>
          <p:nvPr/>
        </p:nvSpPr>
        <p:spPr>
          <a:xfrm>
            <a:off x="712170" y="2028825"/>
            <a:ext cx="7707930" cy="4401205"/>
          </a:xfrm>
          <a:prstGeom prst="rect">
            <a:avLst/>
          </a:prstGeom>
          <a:noFill/>
        </p:spPr>
        <p:txBody>
          <a:bodyPr wrap="square" rtlCol="0">
            <a:spAutoFit/>
          </a:bodyPr>
          <a:lstStyle/>
          <a:p>
            <a:r>
              <a:rPr lang="es-ES" sz="2000" b="1" dirty="0" smtClean="0">
                <a:solidFill>
                  <a:schemeClr val="accent1">
                    <a:lumMod val="60000"/>
                    <a:lumOff val="40000"/>
                  </a:schemeClr>
                </a:solidFill>
              </a:rPr>
              <a:t>ACTO PENITENCIAL</a:t>
            </a:r>
          </a:p>
          <a:p>
            <a:r>
              <a:rPr lang="es-ES" sz="2000" b="1" dirty="0" smtClean="0">
                <a:solidFill>
                  <a:schemeClr val="accent1">
                    <a:lumMod val="60000"/>
                    <a:lumOff val="40000"/>
                  </a:schemeClr>
                </a:solidFill>
              </a:rPr>
              <a:t>Reconocemos con humildad nuestras faltas.</a:t>
            </a:r>
          </a:p>
          <a:p>
            <a:endParaRPr lang="es-ES" sz="2000" b="1" dirty="0">
              <a:solidFill>
                <a:schemeClr val="accent1">
                  <a:lumMod val="60000"/>
                  <a:lumOff val="40000"/>
                </a:schemeClr>
              </a:solidFill>
            </a:endParaRPr>
          </a:p>
          <a:p>
            <a:r>
              <a:rPr lang="es-ES" sz="2000" b="1" dirty="0" smtClean="0">
                <a:solidFill>
                  <a:schemeClr val="accent1">
                    <a:lumMod val="60000"/>
                    <a:lumOff val="40000"/>
                  </a:schemeClr>
                </a:solidFill>
              </a:rPr>
              <a:t>LECTURA DE LA PALABRA DE DIOS</a:t>
            </a:r>
          </a:p>
          <a:p>
            <a:r>
              <a:rPr lang="es-ES" sz="2000" b="1" dirty="0" smtClean="0">
                <a:solidFill>
                  <a:schemeClr val="accent1">
                    <a:lumMod val="60000"/>
                    <a:lumOff val="40000"/>
                  </a:schemeClr>
                </a:solidFill>
              </a:rPr>
              <a:t>Se lee el Antiguo y el Nuevo testamento, escuchándolo como la Palabra de Dios que nos dice algo concreto para nuestra vida.</a:t>
            </a:r>
          </a:p>
          <a:p>
            <a:endParaRPr lang="es-ES" sz="2000" b="1" dirty="0">
              <a:solidFill>
                <a:schemeClr val="accent1">
                  <a:lumMod val="60000"/>
                  <a:lumOff val="40000"/>
                </a:schemeClr>
              </a:solidFill>
            </a:endParaRPr>
          </a:p>
          <a:p>
            <a:r>
              <a:rPr lang="es-ES" sz="2000" b="1" dirty="0" smtClean="0">
                <a:solidFill>
                  <a:schemeClr val="accent1">
                    <a:lumMod val="60000"/>
                    <a:lumOff val="40000"/>
                  </a:schemeClr>
                </a:solidFill>
              </a:rPr>
              <a:t>LITURGIA EUCARÍSTICA</a:t>
            </a:r>
          </a:p>
          <a:p>
            <a:r>
              <a:rPr lang="es-ES" sz="2000" b="1" dirty="0" smtClean="0">
                <a:solidFill>
                  <a:schemeClr val="accent1">
                    <a:lumMod val="60000"/>
                    <a:lumOff val="40000"/>
                  </a:schemeClr>
                </a:solidFill>
              </a:rPr>
              <a:t>Celebramos la fracción del pan y recibimos la comunión.</a:t>
            </a:r>
          </a:p>
          <a:p>
            <a:endParaRPr lang="es-ES" sz="2000" b="1" dirty="0">
              <a:solidFill>
                <a:schemeClr val="accent1">
                  <a:lumMod val="60000"/>
                  <a:lumOff val="40000"/>
                </a:schemeClr>
              </a:solidFill>
            </a:endParaRPr>
          </a:p>
          <a:p>
            <a:r>
              <a:rPr lang="es-ES" sz="2000" b="1" dirty="0" smtClean="0">
                <a:solidFill>
                  <a:schemeClr val="accent1">
                    <a:lumMod val="60000"/>
                    <a:lumOff val="40000"/>
                  </a:schemeClr>
                </a:solidFill>
              </a:rPr>
              <a:t>BENDICIÓN FINAL Y DESPEDIDA</a:t>
            </a:r>
          </a:p>
          <a:p>
            <a:r>
              <a:rPr lang="es-ES" sz="2000" b="1" dirty="0" smtClean="0">
                <a:solidFill>
                  <a:schemeClr val="accent1">
                    <a:lumMod val="60000"/>
                    <a:lumOff val="40000"/>
                  </a:schemeClr>
                </a:solidFill>
              </a:rPr>
              <a:t>Se nos da la bendición y se nos envía a anunciar lo que hemos celebrado: ¡CRISTO HA RESUCITADO!</a:t>
            </a:r>
            <a:endParaRPr lang="es-ES" sz="2000" b="1" dirty="0">
              <a:solidFill>
                <a:schemeClr val="accent1">
                  <a:lumMod val="60000"/>
                  <a:lumOff val="40000"/>
                </a:schemeClr>
              </a:solidFill>
            </a:endParaRPr>
          </a:p>
        </p:txBody>
      </p:sp>
      <p:pic>
        <p:nvPicPr>
          <p:cNvPr id="5" name="Imagen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253510" y="2438399"/>
            <a:ext cx="3624164" cy="3790951"/>
          </a:xfrm>
          <a:prstGeom prst="rect">
            <a:avLst/>
          </a:prstGeom>
        </p:spPr>
      </p:pic>
    </p:spTree>
    <p:extLst>
      <p:ext uri="{BB962C8B-B14F-4D97-AF65-F5344CB8AC3E}">
        <p14:creationId xmlns:p14="http://schemas.microsoft.com/office/powerpoint/2010/main" xmlns="" val="96801347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8150" y="155668"/>
            <a:ext cx="8705850" cy="553357"/>
          </a:xfrm>
          <a:prstGeom prst="rect">
            <a:avLst/>
          </a:prstGeom>
        </p:spPr>
        <p:txBody>
          <a:bodyPr wrap="square">
            <a:spAutoFit/>
          </a:bodyPr>
          <a:lstStyle/>
          <a:p>
            <a:pPr lvl="1">
              <a:lnSpc>
                <a:spcPct val="107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Situación </a:t>
            </a:r>
            <a:r>
              <a:rPr lang="es-ES" sz="2800" b="1" dirty="0" smtClean="0">
                <a:latin typeface="Calibri" panose="020F0502020204030204" pitchFamily="34" charset="0"/>
                <a:ea typeface="Calibri" panose="020F0502020204030204" pitchFamily="34" charset="0"/>
                <a:cs typeface="Times New Roman" panose="02020603050405020304" pitchFamily="18" charset="0"/>
              </a:rPr>
              <a:t>en </a:t>
            </a:r>
            <a:r>
              <a:rPr lang="es-ES" sz="2800" b="1" dirty="0">
                <a:latin typeface="Calibri" panose="020F0502020204030204" pitchFamily="34" charset="0"/>
                <a:ea typeface="Calibri" panose="020F0502020204030204" pitchFamily="34" charset="0"/>
                <a:cs typeface="Times New Roman" panose="02020603050405020304" pitchFamily="18" charset="0"/>
              </a:rPr>
              <a:t>el </a:t>
            </a:r>
            <a:r>
              <a:rPr lang="es-ES" sz="2800" b="1" dirty="0" smtClean="0">
                <a:latin typeface="Calibri" panose="020F0502020204030204" pitchFamily="34" charset="0"/>
                <a:ea typeface="Calibri" panose="020F0502020204030204" pitchFamily="34" charset="0"/>
                <a:cs typeface="Times New Roman" panose="02020603050405020304" pitchFamily="18" charset="0"/>
              </a:rPr>
              <a:t>Evangelio</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838199" y="1200150"/>
            <a:ext cx="10086975" cy="2862322"/>
          </a:xfrm>
          <a:prstGeom prst="rect">
            <a:avLst/>
          </a:prstGeom>
          <a:noFill/>
        </p:spPr>
        <p:txBody>
          <a:bodyPr wrap="square" rtlCol="0">
            <a:spAutoFit/>
          </a:bodyPr>
          <a:lstStyle/>
          <a:p>
            <a:pPr algn="just"/>
            <a:r>
              <a:rPr lang="es-ES" sz="2000" b="1" dirty="0" smtClean="0">
                <a:solidFill>
                  <a:srgbClr val="002060"/>
                </a:solidFill>
              </a:rPr>
              <a:t>Se encuentra al final del Evangelio, concretamente en el conjunto de las apariciones de Jesús a sus discípulos.</a:t>
            </a:r>
          </a:p>
          <a:p>
            <a:pPr algn="just"/>
            <a:endParaRPr lang="es-ES" sz="2000" b="1" dirty="0">
              <a:solidFill>
                <a:srgbClr val="002060"/>
              </a:solidFill>
            </a:endParaRPr>
          </a:p>
          <a:p>
            <a:pPr algn="just"/>
            <a:r>
              <a:rPr lang="es-ES" sz="2000" b="1" dirty="0" smtClean="0">
                <a:solidFill>
                  <a:srgbClr val="002060"/>
                </a:solidFill>
              </a:rPr>
              <a:t>El mismo día que las mujeres y, más tarde, los discípulos han recibido la revelación del Señor resucitado acaece la historia de los discípulos de Emaús.</a:t>
            </a:r>
          </a:p>
          <a:p>
            <a:pPr algn="just"/>
            <a:endParaRPr lang="es-ES" sz="2000" b="1" dirty="0">
              <a:solidFill>
                <a:srgbClr val="002060"/>
              </a:solidFill>
            </a:endParaRPr>
          </a:p>
          <a:p>
            <a:pPr algn="just"/>
            <a:r>
              <a:rPr lang="es-ES" sz="2000" b="1" dirty="0" smtClean="0">
                <a:solidFill>
                  <a:srgbClr val="002060"/>
                </a:solidFill>
              </a:rPr>
              <a:t>Leamos esta narración desde la perspectiva concreta de que el Señor resucitado sale a nuestro encuentro en el camino de la vida cuando celebramos la Eucaristía.</a:t>
            </a:r>
            <a:endParaRPr lang="es-ES" sz="2000" b="1" dirty="0">
              <a:solidFill>
                <a:srgbClr val="002060"/>
              </a:solidFill>
            </a:endParaRPr>
          </a:p>
        </p:txBody>
      </p:sp>
      <p:pic>
        <p:nvPicPr>
          <p:cNvPr id="5" name="Imagen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086349" y="3900487"/>
            <a:ext cx="3800475" cy="2700338"/>
          </a:xfrm>
          <a:prstGeom prst="rect">
            <a:avLst/>
          </a:prstGeom>
        </p:spPr>
      </p:pic>
    </p:spTree>
    <p:extLst>
      <p:ext uri="{BB962C8B-B14F-4D97-AF65-F5344CB8AC3E}">
        <p14:creationId xmlns:p14="http://schemas.microsoft.com/office/powerpoint/2010/main" xmlns="" val="5799298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 y="616692"/>
            <a:ext cx="6800850" cy="553357"/>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Los discípulos de Emaús Lc 24, 13-35 (1)</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800100" y="1170049"/>
            <a:ext cx="10887075" cy="5324535"/>
          </a:xfrm>
          <a:prstGeom prst="rect">
            <a:avLst/>
          </a:prstGeom>
        </p:spPr>
        <p:txBody>
          <a:bodyPr wrap="square">
            <a:spAutoFit/>
          </a:bodyPr>
          <a:lstStyle/>
          <a:p>
            <a:pPr algn="just"/>
            <a:r>
              <a:rPr lang="es-ES" sz="2000" b="1" dirty="0" smtClean="0">
                <a:solidFill>
                  <a:srgbClr val="7030A0"/>
                </a:solidFill>
              </a:rPr>
              <a:t>13.Aquel </a:t>
            </a:r>
            <a:r>
              <a:rPr lang="es-ES" sz="2000" b="1" dirty="0">
                <a:solidFill>
                  <a:srgbClr val="7030A0"/>
                </a:solidFill>
              </a:rPr>
              <a:t>mismo día iban dos de ellos a un pueblo llamado Emaús, que distaba sesenta estadios de Jerusalén, 14.y conversaban entre sí sobre todo lo que había pasado. 15.Y sucedió que, mientras ellos conversaban y discutían, el mismo Jesús se acercó y siguió con ellos; 16.pero sus ojos estaban retenidos para que no le conocieran. 17.El les dijo: «¿De qué discutís entre vosotros mientras vais andando?» Ellos se pararon con aire entristecido. 18.Uno de ellos llamado Cleofás le respondió: «¿Eres tú el único residente en Jerusalén que no sabe las cosas que estos días han pasado en ella?» 19.El les dijo: «¿Qué cosas?» Ellos le dijeron: «Lo de Jesús el </a:t>
            </a:r>
            <a:r>
              <a:rPr lang="es-ES" sz="2000" b="1" dirty="0" smtClean="0">
                <a:solidFill>
                  <a:srgbClr val="7030A0"/>
                </a:solidFill>
              </a:rPr>
              <a:t>Nazareno</a:t>
            </a:r>
            <a:r>
              <a:rPr lang="es-ES" sz="2000" b="1" dirty="0">
                <a:solidFill>
                  <a:srgbClr val="7030A0"/>
                </a:solidFill>
              </a:rPr>
              <a:t>, que fue un profeta poderoso en obras y palabras delante de Dios y de todo el pueblo; 20.cómo nuestros sumos sacerdotes y magistrados le condenaron a muerte y le crucificaron. 21.Nosotros esperábamos que sería él el que iba a librar a Israel; pero, con todas estas cosas, llevamos ya tres días desde que esto pasó. 22.El caso es que algunas mujeres de las nuestras nos han sobresaltado, porque fueron de madrugada al sepulcro, 23.y, al no hallar su cuerpo, vinieron diciendo que hasta habían visto una aparición de ángeles, que decían que él vivía. 24.Fueron también algunos de los nuestros al sepulcro y lo hallaron tal como las mujeres habían dicho, pero a él no le vieron</a:t>
            </a:r>
            <a:r>
              <a:rPr lang="es-ES" sz="2000" b="1" dirty="0" smtClean="0">
                <a:solidFill>
                  <a:srgbClr val="7030A0"/>
                </a:solidFill>
              </a:rPr>
              <a:t>.» …</a:t>
            </a:r>
            <a:endParaRPr lang="es-ES" sz="2000" b="1" dirty="0">
              <a:solidFill>
                <a:srgbClr val="7030A0"/>
              </a:solidFill>
            </a:endParaRPr>
          </a:p>
        </p:txBody>
      </p:sp>
    </p:spTree>
    <p:extLst>
      <p:ext uri="{BB962C8B-B14F-4D97-AF65-F5344CB8AC3E}">
        <p14:creationId xmlns:p14="http://schemas.microsoft.com/office/powerpoint/2010/main" xmlns="" val="97000621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 y="616692"/>
            <a:ext cx="6810375" cy="553357"/>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Los discípulos de Emaús Lc 24, 13-35 (y 2)</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800100" y="1170049"/>
            <a:ext cx="10887075" cy="4708981"/>
          </a:xfrm>
          <a:prstGeom prst="rect">
            <a:avLst/>
          </a:prstGeom>
        </p:spPr>
        <p:txBody>
          <a:bodyPr wrap="square">
            <a:spAutoFit/>
          </a:bodyPr>
          <a:lstStyle/>
          <a:p>
            <a:pPr algn="just"/>
            <a:r>
              <a:rPr lang="es-ES" sz="2000" b="1" dirty="0">
                <a:solidFill>
                  <a:srgbClr val="7030A0"/>
                </a:solidFill>
              </a:rPr>
              <a:t>25.El les dijo: «¡Oh insensatos y tardos de corazón para creer todo lo que dijeron los profetas! 26.¿No era necesario que el Cristo padeciera eso y entrara así en su gloria?» 27.Y, empezando por Moisés y continuando por todos los profetas, les explicó lo que había sobre él en todas las Escrituras. 28.Al acercarse al pueblo a donde iban, él hizo ademán de seguir adelante. 29.Pero ellos le forzaron diciéndole: «Quédate con nosotros, porque atardece y el día ya ha declinado.» Y entró a quedarse con ellos. 30.Y sucedió que, cuando se puso a la mesa con ellos, tomó el pan, pronunció la bendición, lo partió y se lo iba dando. 31.Entonces se les abrieron los ojos y le reconocieron, pero él desapareció de su lado. 32.Se dijeron uno a otro: «¿No estaba ardiendo nuestro corazón dentro de nosotros cuando nos hablaba en el camino y nos explicaba las Escrituras?» 33.Y, levantándose al momento, se volvieron a Jerusalén y encontraron reunidos a los Once y a los que estaban con ellos, 34.que decían: «¡Es verdad! ¡El Señor ha resucitado y se ha aparecido a Simón!» 35.Ellos, por su parte, contaron lo que había pasado en el camino y cómo le habían conocido en la fracción del pan."</a:t>
            </a:r>
          </a:p>
        </p:txBody>
      </p:sp>
    </p:spTree>
    <p:extLst>
      <p:ext uri="{BB962C8B-B14F-4D97-AF65-F5344CB8AC3E}">
        <p14:creationId xmlns:p14="http://schemas.microsoft.com/office/powerpoint/2010/main" xmlns="" val="270916923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 y="616692"/>
            <a:ext cx="6181725" cy="553357"/>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Los discípulos de Emaús Lc 24, 13-35</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781050" y="3065524"/>
            <a:ext cx="10887075" cy="1200329"/>
          </a:xfrm>
          <a:prstGeom prst="rect">
            <a:avLst/>
          </a:prstGeom>
        </p:spPr>
        <p:txBody>
          <a:bodyPr wrap="square">
            <a:spAutoFit/>
          </a:bodyPr>
          <a:lstStyle/>
          <a:p>
            <a:pPr algn="ctr"/>
            <a:r>
              <a:rPr lang="es-ES" sz="7200" b="1" dirty="0" smtClean="0">
                <a:solidFill>
                  <a:srgbClr val="7030A0"/>
                </a:solidFill>
              </a:rPr>
              <a:t>Elementos del Texto</a:t>
            </a:r>
            <a:endParaRPr lang="es-ES" sz="7200" dirty="0"/>
          </a:p>
        </p:txBody>
      </p:sp>
    </p:spTree>
    <p:extLst>
      <p:ext uri="{BB962C8B-B14F-4D97-AF65-F5344CB8AC3E}">
        <p14:creationId xmlns:p14="http://schemas.microsoft.com/office/powerpoint/2010/main" xmlns="" val="85966450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9099" y="363341"/>
            <a:ext cx="8334375" cy="532903"/>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Aquel mismo día </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6262686" y="763391"/>
            <a:ext cx="4981575" cy="5262979"/>
          </a:xfrm>
          <a:prstGeom prst="rect">
            <a:avLst/>
          </a:prstGeom>
          <a:noFill/>
        </p:spPr>
        <p:txBody>
          <a:bodyPr wrap="square" rtlCol="0">
            <a:spAutoFit/>
          </a:bodyPr>
          <a:lstStyle/>
          <a:p>
            <a:pPr algn="just"/>
            <a:r>
              <a:rPr lang="es-ES" sz="2800" b="1" dirty="0" smtClean="0">
                <a:solidFill>
                  <a:srgbClr val="0070C0"/>
                </a:solidFill>
              </a:rPr>
              <a:t>Se refiere al mismo día de la Resurrección del Señor.</a:t>
            </a:r>
          </a:p>
          <a:p>
            <a:pPr algn="just"/>
            <a:endParaRPr lang="es-ES" sz="2800" b="1" dirty="0">
              <a:solidFill>
                <a:srgbClr val="0070C0"/>
              </a:solidFill>
            </a:endParaRPr>
          </a:p>
          <a:p>
            <a:pPr algn="just"/>
            <a:r>
              <a:rPr lang="es-ES" sz="2800" b="1" dirty="0" smtClean="0">
                <a:solidFill>
                  <a:srgbClr val="0070C0"/>
                </a:solidFill>
              </a:rPr>
              <a:t>Las mujeres han creído en la Resurrección de Jesús.</a:t>
            </a:r>
          </a:p>
          <a:p>
            <a:pPr algn="just"/>
            <a:endParaRPr lang="es-ES" sz="2800" b="1" dirty="0">
              <a:solidFill>
                <a:srgbClr val="0070C0"/>
              </a:solidFill>
            </a:endParaRPr>
          </a:p>
          <a:p>
            <a:pPr algn="just"/>
            <a:r>
              <a:rPr lang="es-ES" sz="2800" b="1" dirty="0" smtClean="0">
                <a:solidFill>
                  <a:srgbClr val="0070C0"/>
                </a:solidFill>
              </a:rPr>
              <a:t>La objetividad de los hechos no les ha bastado, lo que las ha convencido ha sido la Revelación de Dios dada por los dos mensajeros</a:t>
            </a:r>
            <a:endParaRPr lang="es-ES" sz="2800" b="1" dirty="0">
              <a:solidFill>
                <a:srgbClr val="0070C0"/>
              </a:solidFill>
            </a:endParaRPr>
          </a:p>
        </p:txBody>
      </p:sp>
      <p:pic>
        <p:nvPicPr>
          <p:cNvPr id="7" name="Imagen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81049" y="1800224"/>
            <a:ext cx="4350491" cy="3876675"/>
          </a:xfrm>
          <a:prstGeom prst="rect">
            <a:avLst/>
          </a:prstGeom>
        </p:spPr>
      </p:pic>
    </p:spTree>
    <p:extLst>
      <p:ext uri="{BB962C8B-B14F-4D97-AF65-F5344CB8AC3E}">
        <p14:creationId xmlns:p14="http://schemas.microsoft.com/office/powerpoint/2010/main" xmlns="" val="308464575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9099" y="363341"/>
            <a:ext cx="8334375" cy="532903"/>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Jerusalén</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419100" y="1905000"/>
            <a:ext cx="5029200" cy="2862322"/>
          </a:xfrm>
          <a:prstGeom prst="rect">
            <a:avLst/>
          </a:prstGeom>
          <a:noFill/>
        </p:spPr>
        <p:txBody>
          <a:bodyPr wrap="square" rtlCol="0">
            <a:spAutoFit/>
          </a:bodyPr>
          <a:lstStyle/>
          <a:p>
            <a:pPr algn="just"/>
            <a:r>
              <a:rPr lang="es-ES" sz="2000" b="1" dirty="0" smtClean="0">
                <a:solidFill>
                  <a:srgbClr val="0070C0"/>
                </a:solidFill>
              </a:rPr>
              <a:t>Es la ciudad donde ha ocurrido la revelación de la Resurrección.</a:t>
            </a:r>
          </a:p>
          <a:p>
            <a:pPr algn="just"/>
            <a:endParaRPr lang="es-ES" sz="2000" b="1" dirty="0">
              <a:solidFill>
                <a:srgbClr val="0070C0"/>
              </a:solidFill>
            </a:endParaRPr>
          </a:p>
          <a:p>
            <a:pPr algn="just"/>
            <a:r>
              <a:rPr lang="es-ES" sz="2000" b="1" dirty="0" smtClean="0">
                <a:solidFill>
                  <a:srgbClr val="0070C0"/>
                </a:solidFill>
              </a:rPr>
              <a:t>Allí es donde se producen, según Lucas, los hechos más relevantes de la vida de Jesús. El evangelio empieza y termina en Jerusalén. Es un lugar simbólico.</a:t>
            </a:r>
          </a:p>
          <a:p>
            <a:pPr algn="just"/>
            <a:r>
              <a:rPr lang="es-ES" sz="2000" b="1" dirty="0" smtClean="0">
                <a:solidFill>
                  <a:srgbClr val="0070C0"/>
                </a:solidFill>
              </a:rPr>
              <a:t> </a:t>
            </a:r>
            <a:endParaRPr lang="es-ES" sz="2000" b="1" dirty="0">
              <a:solidFill>
                <a:srgbClr val="0070C0"/>
              </a:solidFill>
            </a:endParaRPr>
          </a:p>
        </p:txBody>
      </p:sp>
      <p:sp>
        <p:nvSpPr>
          <p:cNvPr id="5" name="CuadroTexto 4"/>
          <p:cNvSpPr txBox="1"/>
          <p:nvPr/>
        </p:nvSpPr>
        <p:spPr>
          <a:xfrm>
            <a:off x="695325" y="5034022"/>
            <a:ext cx="10439399" cy="1631216"/>
          </a:xfrm>
          <a:prstGeom prst="rect">
            <a:avLst/>
          </a:prstGeom>
          <a:noFill/>
        </p:spPr>
        <p:txBody>
          <a:bodyPr wrap="square" rtlCol="0">
            <a:spAutoFit/>
          </a:bodyPr>
          <a:lstStyle/>
          <a:p>
            <a:pPr algn="just"/>
            <a:r>
              <a:rPr lang="es-ES" sz="2000" b="1" dirty="0" smtClean="0">
                <a:solidFill>
                  <a:srgbClr val="0070C0"/>
                </a:solidFill>
              </a:rPr>
              <a:t>Jerusalén representa el sentido, la razón de ser de la vida humana, el ámbito de encuentro con el  verdadero Señor</a:t>
            </a:r>
          </a:p>
          <a:p>
            <a:pPr algn="just"/>
            <a:endParaRPr lang="es-ES" sz="2000" b="1" dirty="0">
              <a:solidFill>
                <a:srgbClr val="0070C0"/>
              </a:solidFill>
            </a:endParaRPr>
          </a:p>
          <a:p>
            <a:pPr algn="just"/>
            <a:r>
              <a:rPr lang="es-ES" sz="2000" b="1" dirty="0" smtClean="0">
                <a:solidFill>
                  <a:srgbClr val="0070C0"/>
                </a:solidFill>
              </a:rPr>
              <a:t>El Antiguo Testamento la representaba como el lugar de gozo al que acudirán todos los pueblos para hallar el sentido y fundamente de su propia existencia.</a:t>
            </a:r>
            <a:endParaRPr lang="es-ES" sz="2000" b="1" dirty="0">
              <a:solidFill>
                <a:srgbClr val="0070C0"/>
              </a:solidFill>
            </a:endParaRPr>
          </a:p>
        </p:txBody>
      </p:sp>
      <p:pic>
        <p:nvPicPr>
          <p:cNvPr id="6" name="Imagen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15037" y="1905000"/>
            <a:ext cx="5761246" cy="2679242"/>
          </a:xfrm>
          <a:prstGeom prst="rect">
            <a:avLst/>
          </a:prstGeom>
        </p:spPr>
      </p:pic>
    </p:spTree>
    <p:extLst>
      <p:ext uri="{BB962C8B-B14F-4D97-AF65-F5344CB8AC3E}">
        <p14:creationId xmlns:p14="http://schemas.microsoft.com/office/powerpoint/2010/main" xmlns="" val="346273982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9099" y="363341"/>
            <a:ext cx="8334375" cy="532903"/>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Emaús</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733423" y="1221831"/>
            <a:ext cx="10382251" cy="707886"/>
          </a:xfrm>
          <a:prstGeom prst="rect">
            <a:avLst/>
          </a:prstGeom>
          <a:noFill/>
        </p:spPr>
        <p:txBody>
          <a:bodyPr wrap="square" rtlCol="0">
            <a:spAutoFit/>
          </a:bodyPr>
          <a:lstStyle/>
          <a:p>
            <a:pPr algn="just"/>
            <a:r>
              <a:rPr lang="es-ES" sz="2000" b="1" dirty="0" smtClean="0">
                <a:solidFill>
                  <a:srgbClr val="0070C0"/>
                </a:solidFill>
              </a:rPr>
              <a:t>Está, de Jerusalén, a sesenta estadios, lo que equivale a unos 11 kilómetros. Es una aldea de localización incierta.</a:t>
            </a:r>
            <a:endParaRPr lang="es-ES" sz="2000" b="1" dirty="0">
              <a:solidFill>
                <a:srgbClr val="0070C0"/>
              </a:solidFill>
            </a:endParaRPr>
          </a:p>
        </p:txBody>
      </p:sp>
      <p:sp>
        <p:nvSpPr>
          <p:cNvPr id="5" name="CuadroTexto 4"/>
          <p:cNvSpPr txBox="1"/>
          <p:nvPr/>
        </p:nvSpPr>
        <p:spPr>
          <a:xfrm>
            <a:off x="5269705" y="2440905"/>
            <a:ext cx="6191250" cy="1938992"/>
          </a:xfrm>
          <a:prstGeom prst="rect">
            <a:avLst/>
          </a:prstGeom>
          <a:noFill/>
        </p:spPr>
        <p:txBody>
          <a:bodyPr wrap="square" rtlCol="0">
            <a:spAutoFit/>
          </a:bodyPr>
          <a:lstStyle/>
          <a:p>
            <a:pPr algn="just"/>
            <a:r>
              <a:rPr lang="es-ES" sz="2000" b="1" dirty="0" smtClean="0">
                <a:solidFill>
                  <a:srgbClr val="0070C0"/>
                </a:solidFill>
              </a:rPr>
              <a:t>Su importancia es más simbólica que geográfica. Su nombre solo aparece una vez en el Antiguo Testamento, allí no se produce ningún hecho importante, parece que estaba habitada por soldados licenciados, que seguramente no profesaban la religión de Israel.</a:t>
            </a:r>
            <a:endParaRPr lang="es-ES" sz="2000" b="1" dirty="0">
              <a:solidFill>
                <a:srgbClr val="0070C0"/>
              </a:solidFill>
            </a:endParaRPr>
          </a:p>
        </p:txBody>
      </p:sp>
      <p:sp>
        <p:nvSpPr>
          <p:cNvPr id="6" name="CuadroTexto 5"/>
          <p:cNvSpPr txBox="1"/>
          <p:nvPr/>
        </p:nvSpPr>
        <p:spPr>
          <a:xfrm>
            <a:off x="904874" y="5566456"/>
            <a:ext cx="11039475" cy="707886"/>
          </a:xfrm>
          <a:prstGeom prst="rect">
            <a:avLst/>
          </a:prstGeom>
          <a:noFill/>
        </p:spPr>
        <p:txBody>
          <a:bodyPr wrap="square" rtlCol="0">
            <a:spAutoFit/>
          </a:bodyPr>
          <a:lstStyle/>
          <a:p>
            <a:pPr algn="just"/>
            <a:r>
              <a:rPr lang="es-ES" sz="2000" b="1" dirty="0" smtClean="0">
                <a:solidFill>
                  <a:srgbClr val="0070C0"/>
                </a:solidFill>
              </a:rPr>
              <a:t>Emaús es símbolo del sin sentido, lugar de la experiencia de vacío ante la ausencia de Jesús, de la tristeza por el aparente fracaso de la vida </a:t>
            </a:r>
            <a:endParaRPr lang="es-ES" sz="2000" b="1" dirty="0">
              <a:solidFill>
                <a:srgbClr val="0070C0"/>
              </a:solidFill>
            </a:endParaRPr>
          </a:p>
        </p:txBody>
      </p:sp>
      <p:pic>
        <p:nvPicPr>
          <p:cNvPr id="7" name="Imagen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04874" y="2676524"/>
            <a:ext cx="4114271" cy="2533651"/>
          </a:xfrm>
          <a:prstGeom prst="rect">
            <a:avLst/>
          </a:prstGeom>
        </p:spPr>
      </p:pic>
    </p:spTree>
    <p:extLst>
      <p:ext uri="{BB962C8B-B14F-4D97-AF65-F5344CB8AC3E}">
        <p14:creationId xmlns:p14="http://schemas.microsoft.com/office/powerpoint/2010/main" xmlns="" val="388963494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04849" y="525266"/>
            <a:ext cx="8334375" cy="532903"/>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Los discípulos van de camino</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1066800" y="1244025"/>
            <a:ext cx="10620375" cy="1938992"/>
          </a:xfrm>
          <a:prstGeom prst="rect">
            <a:avLst/>
          </a:prstGeom>
          <a:noFill/>
        </p:spPr>
        <p:txBody>
          <a:bodyPr wrap="square" rtlCol="0">
            <a:spAutoFit/>
          </a:bodyPr>
          <a:lstStyle/>
          <a:p>
            <a:pPr algn="just"/>
            <a:r>
              <a:rPr lang="es-ES" sz="2000" b="1" dirty="0" smtClean="0">
                <a:solidFill>
                  <a:srgbClr val="003300"/>
                </a:solidFill>
              </a:rPr>
              <a:t>Los dos discípulos habían compartido con Jesús sus últimos días en Jerusalén, esperando que fuera el liberador de Israel. Pero las cosas no se  han desenvuelto como esperaban. Jesús ha muerto y todo ha terminado.</a:t>
            </a:r>
          </a:p>
          <a:p>
            <a:pPr algn="just"/>
            <a:endParaRPr lang="es-ES" sz="2000" b="1" dirty="0">
              <a:solidFill>
                <a:srgbClr val="003300"/>
              </a:solidFill>
            </a:endParaRPr>
          </a:p>
          <a:p>
            <a:pPr algn="just"/>
            <a:r>
              <a:rPr lang="es-ES" sz="2000" b="1" dirty="0" smtClean="0">
                <a:solidFill>
                  <a:srgbClr val="003300"/>
                </a:solidFill>
              </a:rPr>
              <a:t>Nuestra vida está cargada de contrariedades y de conflictos, pero lo importante en la vida es continuar en el camino, aunque nos dé la impresión de retroceder.</a:t>
            </a:r>
            <a:endParaRPr lang="es-ES" sz="2000" b="1" dirty="0">
              <a:solidFill>
                <a:srgbClr val="003300"/>
              </a:solidFill>
            </a:endParaRPr>
          </a:p>
        </p:txBody>
      </p:sp>
      <p:sp>
        <p:nvSpPr>
          <p:cNvPr id="5" name="CuadroTexto 4"/>
          <p:cNvSpPr txBox="1"/>
          <p:nvPr/>
        </p:nvSpPr>
        <p:spPr>
          <a:xfrm>
            <a:off x="5048249" y="3368873"/>
            <a:ext cx="6562725" cy="2554545"/>
          </a:xfrm>
          <a:prstGeom prst="rect">
            <a:avLst/>
          </a:prstGeom>
          <a:noFill/>
        </p:spPr>
        <p:txBody>
          <a:bodyPr wrap="square" rtlCol="0">
            <a:spAutoFit/>
          </a:bodyPr>
          <a:lstStyle/>
          <a:p>
            <a:pPr algn="just"/>
            <a:r>
              <a:rPr lang="es-ES" sz="2000" b="1" dirty="0" smtClean="0">
                <a:solidFill>
                  <a:srgbClr val="003300"/>
                </a:solidFill>
              </a:rPr>
              <a:t>Los dos discípulos caminan hacia atrá</a:t>
            </a:r>
            <a:r>
              <a:rPr lang="es-ES" sz="2000" b="1" dirty="0">
                <a:solidFill>
                  <a:srgbClr val="003300"/>
                </a:solidFill>
              </a:rPr>
              <a:t>s</a:t>
            </a:r>
            <a:r>
              <a:rPr lang="es-ES" sz="2000" b="1" dirty="0" smtClean="0">
                <a:solidFill>
                  <a:srgbClr val="003300"/>
                </a:solidFill>
              </a:rPr>
              <a:t>, van a Emaús, pero Jesús también va con ellos, para permitirles ver de nuevo la luz. Ellos no saben quien les acompaña, pero el lector del Evangelio sí sabe quien es.</a:t>
            </a:r>
          </a:p>
          <a:p>
            <a:pPr algn="just"/>
            <a:endParaRPr lang="es-ES" sz="2000" b="1" dirty="0">
              <a:solidFill>
                <a:srgbClr val="003300"/>
              </a:solidFill>
            </a:endParaRPr>
          </a:p>
          <a:p>
            <a:pPr algn="just"/>
            <a:r>
              <a:rPr lang="es-ES" sz="2000" b="1" dirty="0" smtClean="0">
                <a:solidFill>
                  <a:srgbClr val="003300"/>
                </a:solidFill>
              </a:rPr>
              <a:t>Dios no abandona nunca a ninguno a los que ha llamado</a:t>
            </a:r>
            <a:endParaRPr lang="es-ES" sz="2000" b="1" dirty="0">
              <a:solidFill>
                <a:srgbClr val="003300"/>
              </a:solidFill>
            </a:endParaRPr>
          </a:p>
        </p:txBody>
      </p:sp>
      <p:pic>
        <p:nvPicPr>
          <p:cNvPr id="2" name="Imagen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252537" y="4238625"/>
            <a:ext cx="2752725" cy="1657350"/>
          </a:xfrm>
          <a:prstGeom prst="rect">
            <a:avLst/>
          </a:prstGeom>
        </p:spPr>
      </p:pic>
    </p:spTree>
    <p:extLst>
      <p:ext uri="{BB962C8B-B14F-4D97-AF65-F5344CB8AC3E}">
        <p14:creationId xmlns:p14="http://schemas.microsoft.com/office/powerpoint/2010/main" xmlns="" val="21894392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ector">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2903AAAE-3EA5-424A-B142-CC51DC1F897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E76448-B9B5-444F-ABF0-3E2949E5B924}">
  <ds:schemaRefs>
    <ds:schemaRef ds:uri="http://schemas.microsoft.com/office/2006/metadata/properties"/>
    <ds:schemaRef ds:uri="16c05727-aa75-4e4a-9b5f-8a80a1165891"/>
    <ds:schemaRef ds:uri="http://purl.org/dc/terms/"/>
    <ds:schemaRef ds:uri="http://purl.org/dc/dcmitype/"/>
    <ds:schemaRef ds:uri="71af3243-3dd4-4a8d-8c0d-dd76da1f02a5"/>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6FA93B6D-1597-4D86-B6EB-52CA39D989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CC082E-8DE3-449F-B604-FF5FA628FB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Slice</Template>
  <TotalTime>0</TotalTime>
  <Words>1580</Words>
  <Application>Microsoft Office PowerPoint</Application>
  <PresentationFormat>Personalizado</PresentationFormat>
  <Paragraphs>87</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Sector</vt:lpstr>
      <vt:lpstr>LUCAS, EVANGELISTA DE LA TERNURA DE DIOS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2021-03-19T10:44:25Z</dcterms:created>
  <dcterms:modified xsi:type="dcterms:W3CDTF">2021-10-09T11:56:09Z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