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835" r:id="rId4"/>
  </p:sldMasterIdLst>
  <p:notesMasterIdLst>
    <p:notesMasterId r:id="rId18"/>
  </p:notesMasterIdLst>
  <p:handoutMasterIdLst>
    <p:handoutMasterId r:id="rId19"/>
  </p:handoutMasterIdLst>
  <p:sldIdLst>
    <p:sldId id="256" r:id="rId5"/>
    <p:sldId id="263" r:id="rId6"/>
    <p:sldId id="265" r:id="rId7"/>
    <p:sldId id="264" r:id="rId8"/>
    <p:sldId id="266" r:id="rId9"/>
    <p:sldId id="267" r:id="rId10"/>
    <p:sldId id="268" r:id="rId11"/>
    <p:sldId id="269" r:id="rId12"/>
    <p:sldId id="280" r:id="rId13"/>
    <p:sldId id="281" r:id="rId14"/>
    <p:sldId id="270" r:id="rId15"/>
    <p:sldId id="271" r:id="rId16"/>
    <p:sldId id="272" r:id="rId17"/>
  </p:sldIdLst>
  <p:sldSz cx="12192000" cy="6858000"/>
  <p:notesSz cx="6858000" cy="9144000"/>
  <p:defaultTextStyle>
    <a:defPPr rtl="0">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7001" autoAdjust="0"/>
    <p:restoredTop sz="94660"/>
  </p:normalViewPr>
  <p:slideViewPr>
    <p:cSldViewPr snapToGrid="0">
      <p:cViewPr varScale="1">
        <p:scale>
          <a:sx n="116" d="100"/>
          <a:sy n="116" d="100"/>
        </p:scale>
        <p:origin x="-276" y="-114"/>
      </p:cViewPr>
      <p:guideLst>
        <p:guide orient="horz" pos="2160"/>
        <p:guide pos="3840"/>
      </p:guideLst>
    </p:cSldViewPr>
  </p:slideViewPr>
  <p:notesTextViewPr>
    <p:cViewPr>
      <p:scale>
        <a:sx n="1" d="1"/>
        <a:sy n="1" d="1"/>
      </p:scale>
      <p:origin x="0" y="0"/>
    </p:cViewPr>
  </p:notesTextViewPr>
  <p:notesViewPr>
    <p:cSldViewPr snapToGrid="0">
      <p:cViewPr varScale="1">
        <p:scale>
          <a:sx n="89" d="100"/>
          <a:sy n="89" d="100"/>
        </p:scale>
        <p:origin x="3786" y="96"/>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 xmlns:a16="http://schemas.microsoft.com/office/drawing/2014/main" id="{8219FF07-3582-4280-B7AE-68B70D8B433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Marcador de fecha 2">
            <a:extLst>
              <a:ext uri="{FF2B5EF4-FFF2-40B4-BE49-F238E27FC236}">
                <a16:creationId xmlns="" xmlns:a16="http://schemas.microsoft.com/office/drawing/2014/main" id="{4D920923-DE44-4655-8D4A-D9864325C3A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46C447-CE6B-450E-BAFF-A71A02E24ACF}" type="datetimeFigureOut">
              <a:rPr lang="es-ES" smtClean="0"/>
              <a:pPr/>
              <a:t>09/10/2021</a:t>
            </a:fld>
            <a:endParaRPr lang="es-ES" dirty="0"/>
          </a:p>
        </p:txBody>
      </p:sp>
      <p:sp>
        <p:nvSpPr>
          <p:cNvPr id="4" name="Marcador de pie de página 3">
            <a:extLst>
              <a:ext uri="{FF2B5EF4-FFF2-40B4-BE49-F238E27FC236}">
                <a16:creationId xmlns="" xmlns:a16="http://schemas.microsoft.com/office/drawing/2014/main" id="{57299DEC-70F8-420C-AEFE-280D9AE3945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5" name="Marcador de número de diapositiva 4">
            <a:extLst>
              <a:ext uri="{FF2B5EF4-FFF2-40B4-BE49-F238E27FC236}">
                <a16:creationId xmlns="" xmlns:a16="http://schemas.microsoft.com/office/drawing/2014/main" id="{45734BE5-CF96-41A1-852C-9F9FB5A6360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39DF3A-D80F-4329-8E02-6780F7FB7A5D}" type="slidenum">
              <a:rPr lang="es-ES" smtClean="0"/>
              <a:pPr/>
              <a:t>‹Nº›</a:t>
            </a:fld>
            <a:endParaRPr lang="es-ES" dirty="0"/>
          </a:p>
        </p:txBody>
      </p:sp>
    </p:spTree>
    <p:extLst>
      <p:ext uri="{BB962C8B-B14F-4D97-AF65-F5344CB8AC3E}">
        <p14:creationId xmlns:p14="http://schemas.microsoft.com/office/powerpoint/2010/main" xmlns="" val="21286082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noProof="0"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1677C7-0751-4719-8DC2-ED463921356F}" type="datetimeFigureOut">
              <a:rPr lang="es-ES" noProof="0" smtClean="0"/>
              <a:pPr/>
              <a:t>09/10/2021</a:t>
            </a:fld>
            <a:endParaRPr lang="es-ES" noProof="0"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noProof="0"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dirty="0"/>
              <a:t>Editar estilos de texto del patrón</a:t>
            </a:r>
          </a:p>
          <a:p>
            <a:pPr lvl="1"/>
            <a:r>
              <a:rPr lang="es-ES" noProof="0" dirty="0"/>
              <a:t>Segundo nivel</a:t>
            </a:r>
          </a:p>
          <a:p>
            <a:pPr lvl="2"/>
            <a:r>
              <a:rPr lang="es-ES" noProof="0" dirty="0"/>
              <a:t>Tercer nivel</a:t>
            </a:r>
          </a:p>
          <a:p>
            <a:pPr lvl="3"/>
            <a:r>
              <a:rPr lang="es-ES" noProof="0" dirty="0"/>
              <a:t>Cuarto nivel</a:t>
            </a:r>
          </a:p>
          <a:p>
            <a:pPr lvl="4"/>
            <a:r>
              <a:rPr lang="es-ES" noProof="0" dirty="0"/>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noProof="0"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11E7DB-07A9-4E74-B91B-9410E3A155F9}" type="slidenum">
              <a:rPr lang="es-ES" noProof="0" smtClean="0"/>
              <a:pPr/>
              <a:t>‹Nº›</a:t>
            </a:fld>
            <a:endParaRPr lang="es-ES" noProof="0" dirty="0"/>
          </a:p>
        </p:txBody>
      </p:sp>
    </p:spTree>
    <p:extLst>
      <p:ext uri="{BB962C8B-B14F-4D97-AF65-F5344CB8AC3E}">
        <p14:creationId xmlns:p14="http://schemas.microsoft.com/office/powerpoint/2010/main" xmlns="" val="2287534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0E11E7DB-07A9-4E74-B91B-9410E3A155F9}" type="slidenum">
              <a:rPr lang="es-ES" smtClean="0"/>
              <a:pPr/>
              <a:t>1</a:t>
            </a:fld>
            <a:endParaRPr lang="es-ES" dirty="0"/>
          </a:p>
        </p:txBody>
      </p:sp>
    </p:spTree>
    <p:extLst>
      <p:ext uri="{BB962C8B-B14F-4D97-AF65-F5344CB8AC3E}">
        <p14:creationId xmlns:p14="http://schemas.microsoft.com/office/powerpoint/2010/main" xmlns="" val="4275163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pPr rtl="0"/>
            <a:fld id="{9568772A-0463-4A90-9412-545A7E608CBF}"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61074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pPr rtl="0"/>
            <a:fld id="{ECF4A538-9A8E-4087-B0E5-0D5B34FF6B06}" type="datetime1">
              <a:rPr lang="es-ES" noProof="0" smtClean="0"/>
              <a:pPr rtl="0"/>
              <a:t>09/10/2021</a:t>
            </a:fld>
            <a:endParaRPr lang="es-ES" noProof="0" dirty="0"/>
          </a:p>
        </p:txBody>
      </p:sp>
      <p:sp>
        <p:nvSpPr>
          <p:cNvPr id="4" name="Footer Placeholder 3"/>
          <p:cNvSpPr>
            <a:spLocks noGrp="1"/>
          </p:cNvSpPr>
          <p:nvPr>
            <p:ph type="ftr" sz="quarter" idx="11"/>
          </p:nvPr>
        </p:nvSpPr>
        <p:spPr/>
        <p:txBody>
          <a:bodyPr/>
          <a:lstStyle/>
          <a:p>
            <a:pPr rtl="0"/>
            <a:endParaRPr lang="es-ES" noProof="0" dirty="0"/>
          </a:p>
        </p:txBody>
      </p:sp>
      <p:sp>
        <p:nvSpPr>
          <p:cNvPr id="5" name="Slide Number Placeholder 4"/>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302130410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ECF4A538-9A8E-4087-B0E5-0D5B34FF6B06}"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308464346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ECF4A538-9A8E-4087-B0E5-0D5B34FF6B06}"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198230073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ECF4A538-9A8E-4087-B0E5-0D5B34FF6B06}"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426728241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ECF4A538-9A8E-4087-B0E5-0D5B34FF6B06}"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xmlns="" val="278189961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ECF4A538-9A8E-4087-B0E5-0D5B34FF6B06}"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1633205858"/>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rtl="0"/>
            <a:fld id="{C11E8AFE-44F4-421B-91D8-ED5433A76CE0}"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28263299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rtl="0"/>
            <a:fld id="{631DF714-F5A0-4DEF-88D1-E8A05EEFD67F}"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2878501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rtl="0"/>
            <a:fld id="{ECF4A538-9A8E-4087-B0E5-0D5B34FF6B06}"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360874888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rtl="0"/>
            <a:fld id="{1AC4C0B6-AD25-4C2B-A54F-4383386AF5EE}" type="datetime1">
              <a:rPr lang="es-ES" noProof="0" smtClean="0"/>
              <a:pPr rtl="0"/>
              <a:t>09/10/2021</a:t>
            </a:fld>
            <a:endParaRPr lang="es-ES" noProof="0" dirty="0"/>
          </a:p>
        </p:txBody>
      </p:sp>
      <p:sp>
        <p:nvSpPr>
          <p:cNvPr id="5" name="Footer Placeholder 4"/>
          <p:cNvSpPr>
            <a:spLocks noGrp="1"/>
          </p:cNvSpPr>
          <p:nvPr>
            <p:ph type="ftr" sz="quarter" idx="11"/>
          </p:nvPr>
        </p:nvSpPr>
        <p:spPr/>
        <p:txBody>
          <a:bodyPr/>
          <a:lstStyle/>
          <a:p>
            <a:pPr rtl="0"/>
            <a:endParaRPr lang="es-ES" noProof="0" dirty="0"/>
          </a:p>
        </p:txBody>
      </p:sp>
      <p:sp>
        <p:nvSpPr>
          <p:cNvPr id="6" name="Slide Number Placeholder 5"/>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433183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rtl="0"/>
            <a:fld id="{507EBC77-3F89-46C1-86EB-578B6DA078C8}" type="datetime1">
              <a:rPr lang="es-ES" noProof="0" smtClean="0"/>
              <a:pPr rtl="0"/>
              <a:t>09/10/2021</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7" name="Slide Number Placeholder 6"/>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3753857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rtl="0"/>
            <a:fld id="{FAF8422C-688F-4A86-9DD8-4AE1FB7D491E}" type="datetime1">
              <a:rPr lang="es-ES" noProof="0" smtClean="0"/>
              <a:pPr rtl="0"/>
              <a:t>09/10/2021</a:t>
            </a:fld>
            <a:endParaRPr lang="es-ES" noProof="0" dirty="0"/>
          </a:p>
        </p:txBody>
      </p:sp>
      <p:sp>
        <p:nvSpPr>
          <p:cNvPr id="8" name="Footer Placeholder 7"/>
          <p:cNvSpPr>
            <a:spLocks noGrp="1"/>
          </p:cNvSpPr>
          <p:nvPr>
            <p:ph type="ftr" sz="quarter" idx="11"/>
          </p:nvPr>
        </p:nvSpPr>
        <p:spPr/>
        <p:txBody>
          <a:bodyPr/>
          <a:lstStyle/>
          <a:p>
            <a:pPr rtl="0"/>
            <a:endParaRPr lang="es-ES" noProof="0" dirty="0"/>
          </a:p>
        </p:txBody>
      </p:sp>
      <p:sp>
        <p:nvSpPr>
          <p:cNvPr id="9" name="Slide Number Placeholder 8"/>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1071596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pPr rtl="0"/>
            <a:fld id="{FFF97401-D2C3-4EDC-A8D9-E9BC10C99AD2}" type="datetime1">
              <a:rPr lang="es-ES" noProof="0" smtClean="0"/>
              <a:pPr rtl="0"/>
              <a:t>09/10/2021</a:t>
            </a:fld>
            <a:endParaRPr lang="es-ES" noProof="0" dirty="0"/>
          </a:p>
        </p:txBody>
      </p:sp>
      <p:sp>
        <p:nvSpPr>
          <p:cNvPr id="4" name="Footer Placeholder 3"/>
          <p:cNvSpPr>
            <a:spLocks noGrp="1"/>
          </p:cNvSpPr>
          <p:nvPr>
            <p:ph type="ftr" sz="quarter" idx="11"/>
          </p:nvPr>
        </p:nvSpPr>
        <p:spPr/>
        <p:txBody>
          <a:bodyPr/>
          <a:lstStyle/>
          <a:p>
            <a:pPr rtl="0"/>
            <a:endParaRPr lang="es-ES" noProof="0" dirty="0"/>
          </a:p>
        </p:txBody>
      </p:sp>
      <p:sp>
        <p:nvSpPr>
          <p:cNvPr id="5" name="Slide Number Placeholder 4"/>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710183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65E12E97-F9CB-490F-B5BE-4434EB2503BC}" type="datetime1">
              <a:rPr lang="es-ES" noProof="0" smtClean="0"/>
              <a:pPr rtl="0"/>
              <a:t>09/10/2021</a:t>
            </a:fld>
            <a:endParaRPr lang="es-ES" noProof="0" dirty="0"/>
          </a:p>
        </p:txBody>
      </p:sp>
      <p:sp>
        <p:nvSpPr>
          <p:cNvPr id="3" name="Footer Placeholder 2"/>
          <p:cNvSpPr>
            <a:spLocks noGrp="1"/>
          </p:cNvSpPr>
          <p:nvPr>
            <p:ph type="ftr" sz="quarter" idx="11"/>
          </p:nvPr>
        </p:nvSpPr>
        <p:spPr/>
        <p:txBody>
          <a:bodyPr/>
          <a:lstStyle/>
          <a:p>
            <a:pPr rtl="0"/>
            <a:endParaRPr lang="es-ES" noProof="0" dirty="0"/>
          </a:p>
        </p:txBody>
      </p:sp>
      <p:sp>
        <p:nvSpPr>
          <p:cNvPr id="4" name="Slide Number Placeholder 3"/>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735798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rtl="0"/>
            <a:fld id="{09DECEF9-AB42-428A-98D0-42115F411085}" type="datetime1">
              <a:rPr lang="es-ES" noProof="0" smtClean="0"/>
              <a:pPr rtl="0"/>
              <a:t>09/10/2021</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7" name="Slide Number Placeholder 6"/>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3026969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rtl="0"/>
            <a:fld id="{ECF4A538-9A8E-4087-B0E5-0D5B34FF6B06}" type="datetime1">
              <a:rPr lang="es-ES" noProof="0" smtClean="0"/>
              <a:pPr rtl="0"/>
              <a:t>09/10/2021</a:t>
            </a:fld>
            <a:endParaRPr lang="es-ES" noProof="0" dirty="0"/>
          </a:p>
        </p:txBody>
      </p:sp>
      <p:sp>
        <p:nvSpPr>
          <p:cNvPr id="6" name="Footer Placeholder 5"/>
          <p:cNvSpPr>
            <a:spLocks noGrp="1"/>
          </p:cNvSpPr>
          <p:nvPr>
            <p:ph type="ftr" sz="quarter" idx="11"/>
          </p:nvPr>
        </p:nvSpPr>
        <p:spPr/>
        <p:txBody>
          <a:bodyPr/>
          <a:lstStyle/>
          <a:p>
            <a:pPr rtl="0"/>
            <a:endParaRPr lang="es-ES" noProof="0" dirty="0"/>
          </a:p>
        </p:txBody>
      </p:sp>
      <p:sp>
        <p:nvSpPr>
          <p:cNvPr id="7" name="Slide Number Placeholder 6"/>
          <p:cNvSpPr>
            <a:spLocks noGrp="1"/>
          </p:cNvSpPr>
          <p:nvPr>
            <p:ph type="sldNum" sz="quarter" idx="12"/>
          </p:nvPr>
        </p:nvSpPr>
        <p:spPr/>
        <p:txBody>
          <a:body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230289345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
              <a:schemeClr val="bg2">
                <a:lumMod val="60000"/>
                <a:lumOff val="40000"/>
              </a:schemeClr>
            </a:gs>
            <a:gs pos="100000">
              <a:srgbClr val="7030A0"/>
            </a:gs>
          </a:gsLst>
          <a:lin ang="612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pPr rtl="0"/>
            <a:fld id="{ECF4A538-9A8E-4087-B0E5-0D5B34FF6B06}" type="datetime1">
              <a:rPr lang="es-ES" noProof="0" smtClean="0"/>
              <a:pPr rtl="0"/>
              <a:t>09/10/2021</a:t>
            </a:fld>
            <a:endParaRPr lang="es-ES" noProof="0"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pPr rtl="0"/>
            <a:endParaRPr lang="es-ES" noProof="0"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pPr rtl="0"/>
            <a:fld id="{D57F1E4F-1CFF-5643-939E-217C01CDF565}" type="slidenum">
              <a:rPr lang="es-ES" noProof="0" smtClean="0"/>
              <a:pPr rtl="0"/>
              <a:t>‹Nº›</a:t>
            </a:fld>
            <a:endParaRPr lang="es-ES" noProof="0" dirty="0"/>
          </a:p>
        </p:txBody>
      </p:sp>
    </p:spTree>
    <p:extLst>
      <p:ext uri="{BB962C8B-B14F-4D97-AF65-F5344CB8AC3E}">
        <p14:creationId xmlns:p14="http://schemas.microsoft.com/office/powerpoint/2010/main" xmlns="" val="2180851978"/>
      </p:ext>
    </p:extLst>
  </p:cSld>
  <p:clrMap bg1="dk1" tx1="lt1" bg2="dk2" tx2="lt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47" r:id="rId12"/>
    <p:sldLayoutId id="2147483848" r:id="rId13"/>
    <p:sldLayoutId id="2147483849" r:id="rId14"/>
    <p:sldLayoutId id="2147483850" r:id="rId15"/>
    <p:sldLayoutId id="2147483851" r:id="rId16"/>
    <p:sldLayoutId id="2147483852"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6" name="Rectángulo 65">
            <a:extLst>
              <a:ext uri="{FF2B5EF4-FFF2-40B4-BE49-F238E27FC236}">
                <a16:creationId xmlns="" xmlns:a16="http://schemas.microsoft.com/office/drawing/2014/main" id="{C5BDD1EA-D8C1-45AF-9F0A-14A2A137BA2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2" name="Título 1">
            <a:extLst>
              <a:ext uri="{FF2B5EF4-FFF2-40B4-BE49-F238E27FC236}">
                <a16:creationId xmlns="" xmlns:a16="http://schemas.microsoft.com/office/drawing/2014/main" id="{E36BA91D-915C-49E9-BA6D-FB9B677ACAA3}"/>
              </a:ext>
            </a:extLst>
          </p:cNvPr>
          <p:cNvSpPr>
            <a:spLocks noGrp="1"/>
          </p:cNvSpPr>
          <p:nvPr>
            <p:ph type="ctrTitle"/>
          </p:nvPr>
        </p:nvSpPr>
        <p:spPr>
          <a:xfrm>
            <a:off x="7532710" y="628617"/>
            <a:ext cx="3971902" cy="3028983"/>
          </a:xfrm>
        </p:spPr>
        <p:txBody>
          <a:bodyPr rtlCol="0">
            <a:noAutofit/>
          </a:bodyPr>
          <a:lstStyle/>
          <a:p>
            <a:r>
              <a:rPr lang="es-ES" sz="4000" b="1" dirty="0">
                <a:solidFill>
                  <a:srgbClr val="000099"/>
                </a:solidFill>
                <a:effectLst>
                  <a:outerShdw blurRad="38100" dist="38100" dir="2700000" algn="tl">
                    <a:srgbClr val="000000">
                      <a:alpha val="43137"/>
                    </a:srgbClr>
                  </a:outerShdw>
                </a:effectLst>
              </a:rPr>
              <a:t>LUCAS, EVANGELISTA DE LA TERNURA DE DIOS</a:t>
            </a:r>
            <a:br>
              <a:rPr lang="es-ES" sz="4000" b="1" dirty="0">
                <a:solidFill>
                  <a:srgbClr val="000099"/>
                </a:solidFill>
                <a:effectLst>
                  <a:outerShdw blurRad="38100" dist="38100" dir="2700000" algn="tl">
                    <a:srgbClr val="000000">
                      <a:alpha val="43137"/>
                    </a:srgbClr>
                  </a:outerShdw>
                </a:effectLst>
              </a:rPr>
            </a:br>
            <a:endParaRPr lang="es-ES" sz="4000" b="1" dirty="0">
              <a:solidFill>
                <a:srgbClr val="000099"/>
              </a:solidFill>
              <a:effectLst>
                <a:outerShdw blurRad="38100" dist="38100" dir="2700000" algn="tl">
                  <a:srgbClr val="000000">
                    <a:alpha val="43137"/>
                  </a:srgbClr>
                </a:outerShdw>
              </a:effectLst>
            </a:endParaRPr>
          </a:p>
        </p:txBody>
      </p:sp>
      <p:sp>
        <p:nvSpPr>
          <p:cNvPr id="3" name="Subtítulo 2">
            <a:extLst>
              <a:ext uri="{FF2B5EF4-FFF2-40B4-BE49-F238E27FC236}">
                <a16:creationId xmlns="" xmlns:a16="http://schemas.microsoft.com/office/drawing/2014/main" id="{B5DB1A8A-4EF6-4157-8A00-84AEDB08838C}"/>
              </a:ext>
            </a:extLst>
          </p:cNvPr>
          <p:cNvSpPr>
            <a:spLocks noGrp="1"/>
          </p:cNvSpPr>
          <p:nvPr>
            <p:ph type="subTitle" idx="1"/>
          </p:nvPr>
        </p:nvSpPr>
        <p:spPr>
          <a:xfrm>
            <a:off x="7160885" y="2993604"/>
            <a:ext cx="4890178" cy="3009437"/>
          </a:xfrm>
        </p:spPr>
        <p:txBody>
          <a:bodyPr rtlCol="0">
            <a:normAutofit fontScale="92500" lnSpcReduction="20000"/>
          </a:bodyPr>
          <a:lstStyle/>
          <a:p>
            <a:pPr lvl="0" algn="r"/>
            <a:endParaRPr lang="es-ES" b="1" dirty="0" smtClean="0"/>
          </a:p>
          <a:p>
            <a:pPr lvl="0" algn="ctr"/>
            <a:r>
              <a:rPr lang="es-ES" sz="4000" b="1" dirty="0" smtClean="0">
                <a:solidFill>
                  <a:srgbClr val="000099"/>
                </a:solidFill>
              </a:rPr>
              <a:t>2. </a:t>
            </a:r>
            <a:r>
              <a:rPr lang="es-ES" sz="3500" b="1" dirty="0" smtClean="0">
                <a:solidFill>
                  <a:srgbClr val="000099"/>
                </a:solidFill>
              </a:rPr>
              <a:t>¿DÓNDE ENCONTRARME  CON EL </a:t>
            </a:r>
            <a:r>
              <a:rPr lang="es-ES" sz="3500" b="1" dirty="0">
                <a:solidFill>
                  <a:srgbClr val="000099"/>
                </a:solidFill>
              </a:rPr>
              <a:t>DIOS DE LA </a:t>
            </a:r>
            <a:r>
              <a:rPr lang="es-ES" sz="3500" b="1" dirty="0" smtClean="0">
                <a:solidFill>
                  <a:srgbClr val="000099"/>
                </a:solidFill>
              </a:rPr>
              <a:t>MISERICORDIA?. </a:t>
            </a:r>
          </a:p>
          <a:p>
            <a:pPr lvl="0" algn="ctr"/>
            <a:r>
              <a:rPr lang="es-ES" sz="3500" b="1" dirty="0" smtClean="0">
                <a:solidFill>
                  <a:srgbClr val="000099"/>
                </a:solidFill>
              </a:rPr>
              <a:t>LOS DIEZ LEPROSOS</a:t>
            </a:r>
            <a:endParaRPr lang="es-ES" sz="3500" b="1" dirty="0">
              <a:solidFill>
                <a:srgbClr val="000099"/>
              </a:solidFill>
            </a:endParaRPr>
          </a:p>
          <a:p>
            <a:pPr algn="r" rtl="0"/>
            <a:endParaRPr lang="es-ES" sz="4000" dirty="0">
              <a:solidFill>
                <a:schemeClr val="accent1">
                  <a:lumMod val="50000"/>
                </a:schemeClr>
              </a:solidFill>
            </a:endParaRPr>
          </a:p>
        </p:txBody>
      </p:sp>
      <p:sp>
        <p:nvSpPr>
          <p:cNvPr id="68" name="Rectángulo con las esquinas opuestas recortadas 6">
            <a:extLst>
              <a:ext uri="{FF2B5EF4-FFF2-40B4-BE49-F238E27FC236}">
                <a16:creationId xmlns="" xmlns:a16="http://schemas.microsoft.com/office/drawing/2014/main" id="{14354E08-0068-48D7-A8AD-84C7B1CF585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634000" y="620722"/>
            <a:ext cx="6575496" cy="5286838"/>
          </a:xfrm>
          <a:prstGeom prst="snip2DiagRect">
            <a:avLst>
              <a:gd name="adj1" fmla="val 10787"/>
              <a:gd name="adj2" fmla="val 0"/>
            </a:avLst>
          </a:prstGeom>
          <a:solidFill>
            <a:schemeClr val="tx1"/>
          </a:solidFill>
          <a:ln>
            <a:noFill/>
          </a:ln>
          <a:effectLst>
            <a:innerShdw blurRad="57150" dist="38100" dir="14460000">
              <a:prstClr val="black">
                <a:alpha val="7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pic>
        <p:nvPicPr>
          <p:cNvPr id="5" name="Imagen 4">
            <a:extLst>
              <a:ext uri="{FF2B5EF4-FFF2-40B4-BE49-F238E27FC236}">
                <a16:creationId xmlns="" xmlns:a16="http://schemas.microsoft.com/office/drawing/2014/main" id="{DB01D247-521D-46B2-B29A-935ED000F01B}"/>
              </a:ext>
            </a:extLst>
          </p:cNvPr>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30826" y="628618"/>
            <a:ext cx="6578670" cy="5278942"/>
          </a:xfrm>
          <a:custGeom>
            <a:avLst/>
            <a:gdLst>
              <a:gd name="connsiteX0" fmla="*/ 534609 w 6245352"/>
              <a:gd name="connsiteY0" fmla="*/ 0 h 4956048"/>
              <a:gd name="connsiteX1" fmla="*/ 6245352 w 6245352"/>
              <a:gd name="connsiteY1" fmla="*/ 0 h 4956048"/>
              <a:gd name="connsiteX2" fmla="*/ 6245352 w 6245352"/>
              <a:gd name="connsiteY2" fmla="*/ 4421439 h 4956048"/>
              <a:gd name="connsiteX3" fmla="*/ 5710743 w 6245352"/>
              <a:gd name="connsiteY3" fmla="*/ 4956048 h 4956048"/>
              <a:gd name="connsiteX4" fmla="*/ 0 w 6245352"/>
              <a:gd name="connsiteY4" fmla="*/ 4956048 h 4956048"/>
              <a:gd name="connsiteX5" fmla="*/ 0 w 6245352"/>
              <a:gd name="connsiteY5" fmla="*/ 534609 h 4956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45352" h="4956048">
                <a:moveTo>
                  <a:pt x="534609" y="0"/>
                </a:moveTo>
                <a:lnTo>
                  <a:pt x="6245352" y="0"/>
                </a:lnTo>
                <a:lnTo>
                  <a:pt x="6245352" y="4421439"/>
                </a:lnTo>
                <a:lnTo>
                  <a:pt x="5710743" y="4956048"/>
                </a:lnTo>
                <a:lnTo>
                  <a:pt x="0" y="4956048"/>
                </a:lnTo>
                <a:lnTo>
                  <a:pt x="0" y="534609"/>
                </a:lnTo>
                <a:close/>
              </a:path>
            </a:pathLst>
          </a:custGeom>
        </p:spPr>
      </p:pic>
      <p:grpSp>
        <p:nvGrpSpPr>
          <p:cNvPr id="70" name="Grupo 69">
            <a:extLst>
              <a:ext uri="{FF2B5EF4-FFF2-40B4-BE49-F238E27FC236}">
                <a16:creationId xmlns="" xmlns:a16="http://schemas.microsoft.com/office/drawing/2014/main" id="{A779F34F-2960-4B81-BA08-445B6F6A0CD7}"/>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 xmlns:p16="http://schemas.microsoft.com/office/powerpoint/2015/main" val="1"/>
              </p:ext>
            </p:extLst>
          </p:nvPr>
        </p:nvGrpSpPr>
        <p:grpSpPr>
          <a:xfrm>
            <a:off x="9206969" y="2963333"/>
            <a:ext cx="2981858" cy="3208867"/>
            <a:chOff x="9206969" y="2963333"/>
            <a:chExt cx="2981858" cy="3208867"/>
          </a:xfrm>
        </p:grpSpPr>
        <p:cxnSp>
          <p:nvCxnSpPr>
            <p:cNvPr id="71" name="Conector recto 70">
              <a:extLst>
                <a:ext uri="{FF2B5EF4-FFF2-40B4-BE49-F238E27FC236}">
                  <a16:creationId xmlns="" xmlns:a16="http://schemas.microsoft.com/office/drawing/2014/main" id="{10A57ACC-416F-4A5D-B7F7-DDA9886A3A6C}"/>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2" name="Conector recto 71">
              <a:extLst>
                <a:ext uri="{FF2B5EF4-FFF2-40B4-BE49-F238E27FC236}">
                  <a16:creationId xmlns="" xmlns:a16="http://schemas.microsoft.com/office/drawing/2014/main" id="{26522B4F-50C4-4FCE-8AE2-3789D63ED338}"/>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3" name="Conector recto 72">
              <a:extLst>
                <a:ext uri="{FF2B5EF4-FFF2-40B4-BE49-F238E27FC236}">
                  <a16:creationId xmlns="" xmlns:a16="http://schemas.microsoft.com/office/drawing/2014/main" id="{2C3978FC-B5D1-42BE-B086-BC2A733D58F0}"/>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4" name="Conector recto 73">
              <a:extLst>
                <a:ext uri="{FF2B5EF4-FFF2-40B4-BE49-F238E27FC236}">
                  <a16:creationId xmlns="" xmlns:a16="http://schemas.microsoft.com/office/drawing/2014/main" id="{ACED99F1-340D-4970-8E66-3B28E9271122}"/>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5" name="Conector recto 74">
              <a:extLst>
                <a:ext uri="{FF2B5EF4-FFF2-40B4-BE49-F238E27FC236}">
                  <a16:creationId xmlns="" xmlns:a16="http://schemas.microsoft.com/office/drawing/2014/main" id="{50A54E39-63C0-4847-A766-C6B74FEB48D9}"/>
                </a:ext>
                <a:ext uri="{C183D7F6-B498-43B3-948B-1728B52AA6E4}">
                  <adec:decorative xmlns="" xmlns:adec="http://schemas.microsoft.com/office/drawing/2017/decorative" val="1"/>
                </a:ext>
              </a:extLst>
            </p:cNvPr>
            <p:cNvCxnSpPr/>
            <p:nvPr>
              <p:extLst>
                <p:ext uri="{386F3935-93C4-4BCD-93E2-E3B085C9AB24}">
                  <p16:designElem xmlns="" xmlns:p16="http://schemas.microsoft.com/office/powerpoint/2015/main" val="1"/>
                </p:ext>
              </p:extLst>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xmlns="" val="378081826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343275" y="509241"/>
            <a:ext cx="6096000" cy="532903"/>
          </a:xfrm>
          <a:prstGeom prst="rect">
            <a:avLst/>
          </a:prstGeom>
        </p:spPr>
        <p:txBody>
          <a:bodyPr>
            <a:spAutoFit/>
          </a:bodyPr>
          <a:lstStyle/>
          <a:p>
            <a:pPr lvl="2">
              <a:lnSpc>
                <a:spcPct val="107000"/>
              </a:lnSpc>
              <a:spcAft>
                <a:spcPts val="0"/>
              </a:spcAft>
            </a:pPr>
            <a:r>
              <a:rPr lang="es-ES" sz="2800" b="1" dirty="0" smtClean="0">
                <a:solidFill>
                  <a:srgbClr val="000099"/>
                </a:solidFill>
                <a:latin typeface="Calibri" panose="020F0502020204030204" pitchFamily="34" charset="0"/>
                <a:ea typeface="Calibri" panose="020F0502020204030204" pitchFamily="34" charset="0"/>
                <a:cs typeface="Times New Roman" panose="02020603050405020304" pitchFamily="18" charset="0"/>
              </a:rPr>
              <a:t>Reacción del leprosos curado</a:t>
            </a:r>
            <a:endParaRPr lang="es-ES" sz="11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142875" y="1733550"/>
            <a:ext cx="7667625" cy="3385542"/>
          </a:xfrm>
          <a:prstGeom prst="rect">
            <a:avLst/>
          </a:prstGeom>
          <a:noFill/>
        </p:spPr>
        <p:txBody>
          <a:bodyPr wrap="square" rtlCol="0">
            <a:spAutoFit/>
          </a:bodyPr>
          <a:lstStyle/>
          <a:p>
            <a:pPr algn="just"/>
            <a:r>
              <a:rPr lang="es-ES" b="1" i="1" dirty="0" smtClean="0">
                <a:solidFill>
                  <a:srgbClr val="00B0F0"/>
                </a:solidFill>
              </a:rPr>
              <a:t>Se volvió alabando a Dios a voces.  </a:t>
            </a:r>
            <a:r>
              <a:rPr lang="es-ES" b="1" dirty="0" smtClean="0">
                <a:solidFill>
                  <a:srgbClr val="00B0F0"/>
                </a:solidFill>
              </a:rPr>
              <a:t>Contempla en la acción de Jesús la obra de Dios sobre su propia vida. Dios es el que cura, con Jesús ha llegado el Mesías esperado.</a:t>
            </a:r>
          </a:p>
          <a:p>
            <a:pPr algn="just"/>
            <a:endParaRPr lang="es-ES" sz="2000" b="1" dirty="0">
              <a:solidFill>
                <a:srgbClr val="00B0F0"/>
              </a:solidFill>
            </a:endParaRPr>
          </a:p>
          <a:p>
            <a:pPr algn="just"/>
            <a:r>
              <a:rPr lang="es-ES" sz="2000" b="1" i="1" dirty="0" smtClean="0">
                <a:solidFill>
                  <a:srgbClr val="00B0F0"/>
                </a:solidFill>
              </a:rPr>
              <a:t>Se echó por tierra a los pies de Jesús</a:t>
            </a:r>
            <a:r>
              <a:rPr lang="es-ES" sz="2000" b="1" dirty="0" smtClean="0">
                <a:solidFill>
                  <a:srgbClr val="00B0F0"/>
                </a:solidFill>
              </a:rPr>
              <a:t>. Echarse a tierra es la actitud de los creyentes del Antiguo Testamento ante la divinidad, como él ha descubierto la manifestación de Dios se postra en sentido de adoración.</a:t>
            </a:r>
          </a:p>
          <a:p>
            <a:pPr algn="just"/>
            <a:endParaRPr lang="es-ES" sz="2000" b="1" dirty="0">
              <a:solidFill>
                <a:srgbClr val="00B0F0"/>
              </a:solidFill>
            </a:endParaRPr>
          </a:p>
          <a:p>
            <a:pPr algn="just"/>
            <a:r>
              <a:rPr lang="es-ES" sz="2000" b="1" i="1" dirty="0" smtClean="0">
                <a:solidFill>
                  <a:srgbClr val="00B0F0"/>
                </a:solidFill>
              </a:rPr>
              <a:t>Dándole gracias.  </a:t>
            </a:r>
            <a:r>
              <a:rPr lang="es-ES" sz="2000" b="1" dirty="0" smtClean="0">
                <a:solidFill>
                  <a:srgbClr val="00B0F0"/>
                </a:solidFill>
              </a:rPr>
              <a:t>Dar las gracias a alguien es reconocerle todo el bien que nos ha hecho.</a:t>
            </a:r>
            <a:endParaRPr lang="es-ES" sz="2000" b="1" i="1" dirty="0">
              <a:solidFill>
                <a:srgbClr val="00B0F0"/>
              </a:solidFill>
            </a:endParaRPr>
          </a:p>
        </p:txBody>
      </p:sp>
      <p:pic>
        <p:nvPicPr>
          <p:cNvPr id="3" name="Imagen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624887" y="1990129"/>
            <a:ext cx="3128963" cy="3128963"/>
          </a:xfrm>
          <a:prstGeom prst="rect">
            <a:avLst/>
          </a:prstGeom>
        </p:spPr>
      </p:pic>
    </p:spTree>
    <p:extLst>
      <p:ext uri="{BB962C8B-B14F-4D97-AF65-F5344CB8AC3E}">
        <p14:creationId xmlns:p14="http://schemas.microsoft.com/office/powerpoint/2010/main" xmlns="" val="257900823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419350" y="511985"/>
            <a:ext cx="6096000" cy="532903"/>
          </a:xfrm>
          <a:prstGeom prst="rect">
            <a:avLst/>
          </a:prstGeom>
        </p:spPr>
        <p:txBody>
          <a:bodyPr>
            <a:spAutoFit/>
          </a:bodyPr>
          <a:lstStyle/>
          <a:p>
            <a:pPr lvl="2">
              <a:lnSpc>
                <a:spcPct val="107000"/>
              </a:lnSpc>
              <a:spcAft>
                <a:spcPts val="0"/>
              </a:spcAft>
            </a:pPr>
            <a:r>
              <a:rPr lang="es-ES" sz="2800" b="1" dirty="0" smtClean="0">
                <a:solidFill>
                  <a:srgbClr val="000099"/>
                </a:solidFill>
                <a:latin typeface="Calibri" panose="020F0502020204030204" pitchFamily="34" charset="0"/>
                <a:ea typeface="Calibri" panose="020F0502020204030204" pitchFamily="34" charset="0"/>
                <a:cs typeface="Times New Roman" panose="02020603050405020304" pitchFamily="18" charset="0"/>
              </a:rPr>
              <a:t>Características del leproso curado</a:t>
            </a:r>
            <a:endParaRPr lang="es-ES" sz="11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485776" y="2447925"/>
            <a:ext cx="5200650" cy="3139321"/>
          </a:xfrm>
          <a:prstGeom prst="rect">
            <a:avLst/>
          </a:prstGeom>
          <a:noFill/>
        </p:spPr>
        <p:txBody>
          <a:bodyPr wrap="square" rtlCol="0">
            <a:spAutoFit/>
          </a:bodyPr>
          <a:lstStyle/>
          <a:p>
            <a:pPr algn="just"/>
            <a:r>
              <a:rPr lang="es-ES" b="1" dirty="0" smtClean="0">
                <a:solidFill>
                  <a:srgbClr val="00B0F0"/>
                </a:solidFill>
              </a:rPr>
              <a:t>El evangelista nos dice que era samaritano, por ello era el que menos posibilidades tenía de captar la esencia personal de Jesús.</a:t>
            </a:r>
          </a:p>
          <a:p>
            <a:pPr algn="just"/>
            <a:endParaRPr lang="es-ES" b="1" dirty="0">
              <a:solidFill>
                <a:srgbClr val="00B0F0"/>
              </a:solidFill>
            </a:endParaRPr>
          </a:p>
          <a:p>
            <a:pPr algn="just"/>
            <a:r>
              <a:rPr lang="es-ES" b="1" dirty="0" smtClean="0">
                <a:solidFill>
                  <a:srgbClr val="00B0F0"/>
                </a:solidFill>
              </a:rPr>
              <a:t>Pero él el único que lo descubre como el salvador que ha transformado su existencia.</a:t>
            </a:r>
          </a:p>
          <a:p>
            <a:pPr algn="just"/>
            <a:endParaRPr lang="es-ES" b="1" dirty="0">
              <a:solidFill>
                <a:srgbClr val="00B0F0"/>
              </a:solidFill>
            </a:endParaRPr>
          </a:p>
          <a:p>
            <a:pPr algn="just"/>
            <a:r>
              <a:rPr lang="es-ES" b="1" dirty="0" smtClean="0">
                <a:solidFill>
                  <a:srgbClr val="00B0F0"/>
                </a:solidFill>
              </a:rPr>
              <a:t>Los demás que eran galileos, el texto nos dice que solamente había un extranjero solamente ven en Jesús un hábil curandero</a:t>
            </a:r>
          </a:p>
          <a:p>
            <a:pPr algn="just"/>
            <a:endParaRPr lang="es-ES" b="1" dirty="0">
              <a:solidFill>
                <a:srgbClr val="00B0F0"/>
              </a:solidFill>
            </a:endParaRPr>
          </a:p>
        </p:txBody>
      </p:sp>
      <p:pic>
        <p:nvPicPr>
          <p:cNvPr id="3" name="Imagen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05562" y="2684084"/>
            <a:ext cx="5210136" cy="2783265"/>
          </a:xfrm>
          <a:prstGeom prst="rect">
            <a:avLst/>
          </a:prstGeom>
        </p:spPr>
      </p:pic>
    </p:spTree>
    <p:extLst>
      <p:ext uri="{BB962C8B-B14F-4D97-AF65-F5344CB8AC3E}">
        <p14:creationId xmlns:p14="http://schemas.microsoft.com/office/powerpoint/2010/main" xmlns="" val="234752195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855060" y="532947"/>
            <a:ext cx="3946914" cy="553357"/>
          </a:xfrm>
          <a:prstGeom prst="rect">
            <a:avLst/>
          </a:prstGeom>
        </p:spPr>
        <p:txBody>
          <a:bodyPr wrap="none">
            <a:spAutoFit/>
          </a:bodyPr>
          <a:lstStyle/>
          <a:p>
            <a:pPr lvl="2">
              <a:lnSpc>
                <a:spcPct val="107000"/>
              </a:lnSpc>
              <a:spcAft>
                <a:spcPts val="800"/>
              </a:spcAft>
            </a:pPr>
            <a:r>
              <a:rPr lang="es-ES" sz="2800" b="1" dirty="0" smtClean="0">
                <a:solidFill>
                  <a:srgbClr val="000099"/>
                </a:solidFill>
                <a:latin typeface="Calibri" panose="020F0502020204030204" pitchFamily="34" charset="0"/>
                <a:ea typeface="Calibri" panose="020F0502020204030204" pitchFamily="34" charset="0"/>
                <a:cs typeface="Times New Roman" panose="02020603050405020304" pitchFamily="18" charset="0"/>
              </a:rPr>
              <a:t>Respuesta de Jesús</a:t>
            </a:r>
            <a:endParaRPr lang="es-ES" sz="11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4924424" y="1685925"/>
            <a:ext cx="6372225" cy="4524315"/>
          </a:xfrm>
          <a:prstGeom prst="rect">
            <a:avLst/>
          </a:prstGeom>
          <a:noFill/>
        </p:spPr>
        <p:txBody>
          <a:bodyPr wrap="square" rtlCol="0">
            <a:spAutoFit/>
          </a:bodyPr>
          <a:lstStyle/>
          <a:p>
            <a:pPr algn="just"/>
            <a:r>
              <a:rPr lang="es-ES" b="1" dirty="0" smtClean="0">
                <a:solidFill>
                  <a:srgbClr val="00B0F0"/>
                </a:solidFill>
              </a:rPr>
              <a:t>Jesús se admira de que haya sido un extranjero samaritano el que ha regresado. El que menos posibilidades tenía de reconocerlo como su Señor, es el único que lo ha descubierto.</a:t>
            </a:r>
          </a:p>
          <a:p>
            <a:pPr algn="just"/>
            <a:endParaRPr lang="es-ES" b="1" dirty="0">
              <a:solidFill>
                <a:srgbClr val="00B0F0"/>
              </a:solidFill>
            </a:endParaRPr>
          </a:p>
          <a:p>
            <a:pPr algn="just"/>
            <a:r>
              <a:rPr lang="es-ES" b="1" dirty="0" smtClean="0">
                <a:solidFill>
                  <a:srgbClr val="00B0F0"/>
                </a:solidFill>
              </a:rPr>
              <a:t>Jesús le dice </a:t>
            </a:r>
            <a:r>
              <a:rPr lang="es-ES" b="1" i="1" dirty="0" smtClean="0">
                <a:solidFill>
                  <a:srgbClr val="00B0F0"/>
                </a:solidFill>
              </a:rPr>
              <a:t>Levántate, vete, tu fe te ha salvado. </a:t>
            </a:r>
            <a:r>
              <a:rPr lang="es-ES" b="1" dirty="0" smtClean="0">
                <a:solidFill>
                  <a:srgbClr val="00B0F0"/>
                </a:solidFill>
              </a:rPr>
              <a:t>La fe es la confianza que se pone en Dios, implica plantearse la vida desde la certeza que estamos en las manos buenas de Dios. La salvación no es una simple curación material, es la liberación de algún peligro que amenaza la radicalidad de nuestra vida. </a:t>
            </a:r>
          </a:p>
          <a:p>
            <a:pPr algn="just"/>
            <a:endParaRPr lang="es-ES" b="1" dirty="0">
              <a:solidFill>
                <a:srgbClr val="00B0F0"/>
              </a:solidFill>
            </a:endParaRPr>
          </a:p>
          <a:p>
            <a:pPr algn="just"/>
            <a:r>
              <a:rPr lang="es-ES" b="1" dirty="0" smtClean="0">
                <a:solidFill>
                  <a:srgbClr val="00B0F0"/>
                </a:solidFill>
              </a:rPr>
              <a:t>La salvación de Jesús nos libera del pecado, que es lo que nos impide descubrir y creer en la certeza del Reino de Dios.</a:t>
            </a:r>
          </a:p>
          <a:p>
            <a:pPr algn="just"/>
            <a:endParaRPr lang="es-ES" b="1" dirty="0">
              <a:solidFill>
                <a:srgbClr val="00B0F0"/>
              </a:solidFill>
            </a:endParaRPr>
          </a:p>
        </p:txBody>
      </p:sp>
      <p:pic>
        <p:nvPicPr>
          <p:cNvPr id="3" name="Imagen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23875" y="3076575"/>
            <a:ext cx="3968750" cy="2381250"/>
          </a:xfrm>
          <a:prstGeom prst="rect">
            <a:avLst/>
          </a:prstGeom>
        </p:spPr>
      </p:pic>
    </p:spTree>
    <p:extLst>
      <p:ext uri="{BB962C8B-B14F-4D97-AF65-F5344CB8AC3E}">
        <p14:creationId xmlns:p14="http://schemas.microsoft.com/office/powerpoint/2010/main" xmlns="" val="331093031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581958" y="332922"/>
            <a:ext cx="2510944" cy="532903"/>
          </a:xfrm>
          <a:prstGeom prst="rect">
            <a:avLst/>
          </a:prstGeom>
        </p:spPr>
        <p:txBody>
          <a:bodyPr wrap="none">
            <a:spAutoFit/>
          </a:bodyPr>
          <a:lstStyle/>
          <a:p>
            <a:pPr lvl="1" algn="ctr">
              <a:lnSpc>
                <a:spcPct val="107000"/>
              </a:lnSpc>
              <a:spcAft>
                <a:spcPts val="800"/>
              </a:spcAft>
            </a:pPr>
            <a:r>
              <a:rPr lang="es-ES" sz="28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Síntesis final</a:t>
            </a:r>
            <a:endParaRPr lang="es-ES" sz="11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590550" y="1190625"/>
            <a:ext cx="10839450" cy="3170099"/>
          </a:xfrm>
          <a:prstGeom prst="rect">
            <a:avLst/>
          </a:prstGeom>
          <a:noFill/>
        </p:spPr>
        <p:txBody>
          <a:bodyPr wrap="square" rtlCol="0">
            <a:spAutoFit/>
          </a:bodyPr>
          <a:lstStyle/>
          <a:p>
            <a:pPr algn="just"/>
            <a:r>
              <a:rPr lang="es-ES" sz="2000" b="1" dirty="0" smtClean="0">
                <a:solidFill>
                  <a:srgbClr val="00B0F0"/>
                </a:solidFill>
              </a:rPr>
              <a:t>El milagro de los 10 leprosos nos ha presentado la misericordia convertida en curación.</a:t>
            </a:r>
          </a:p>
          <a:p>
            <a:pPr algn="just"/>
            <a:r>
              <a:rPr lang="es-ES" sz="2000" b="1" dirty="0" smtClean="0">
                <a:solidFill>
                  <a:srgbClr val="00B0F0"/>
                </a:solidFill>
              </a:rPr>
              <a:t>El verdadero milagro es la presencia de Dios liberador y no la desaparición de la lepra.</a:t>
            </a:r>
          </a:p>
          <a:p>
            <a:pPr algn="just"/>
            <a:r>
              <a:rPr lang="es-ES" sz="2000" b="1" dirty="0" smtClean="0">
                <a:solidFill>
                  <a:srgbClr val="00B0F0"/>
                </a:solidFill>
              </a:rPr>
              <a:t>El núcleo de la vida cristiana es el encuentro personal con Jesús</a:t>
            </a:r>
          </a:p>
          <a:p>
            <a:pPr algn="just"/>
            <a:r>
              <a:rPr lang="es-ES" sz="2000" b="1" dirty="0" smtClean="0">
                <a:solidFill>
                  <a:srgbClr val="00B0F0"/>
                </a:solidFill>
              </a:rPr>
              <a:t>El cristiano es el seguidor de alguien vivo entre nosotros. Si nos falta el encuentro personal con Jesús nos faltará lo más esencial: la amistad íntima con el Dios que nos ama.</a:t>
            </a:r>
          </a:p>
          <a:p>
            <a:pPr algn="just"/>
            <a:r>
              <a:rPr lang="es-ES" sz="2000" b="1" dirty="0" smtClean="0">
                <a:solidFill>
                  <a:srgbClr val="00B0F0"/>
                </a:solidFill>
              </a:rPr>
              <a:t>La fe es la capacidad de contemplar nuestra vida y el devenir del mundo con los ojos de Dios.</a:t>
            </a:r>
            <a:endParaRPr lang="es-ES" b="1" dirty="0">
              <a:solidFill>
                <a:srgbClr val="00B0F0"/>
              </a:solidFill>
            </a:endParaRPr>
          </a:p>
        </p:txBody>
      </p:sp>
      <p:pic>
        <p:nvPicPr>
          <p:cNvPr id="3" name="Imagen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248400" y="4186237"/>
            <a:ext cx="4991100" cy="2495550"/>
          </a:xfrm>
          <a:prstGeom prst="rect">
            <a:avLst/>
          </a:prstGeom>
        </p:spPr>
      </p:pic>
    </p:spTree>
    <p:extLst>
      <p:ext uri="{BB962C8B-B14F-4D97-AF65-F5344CB8AC3E}">
        <p14:creationId xmlns:p14="http://schemas.microsoft.com/office/powerpoint/2010/main" xmlns="" val="295651922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384569" y="421802"/>
            <a:ext cx="9510409" cy="553357"/>
          </a:xfrm>
          <a:prstGeom prst="rect">
            <a:avLst/>
          </a:prstGeom>
        </p:spPr>
        <p:txBody>
          <a:bodyPr wrap="square">
            <a:spAutoFit/>
          </a:bodyPr>
          <a:lstStyle/>
          <a:p>
            <a:pPr lvl="1" algn="ctr">
              <a:lnSpc>
                <a:spcPct val="107000"/>
              </a:lnSpc>
              <a:spcAft>
                <a:spcPts val="800"/>
              </a:spcAft>
            </a:pPr>
            <a:r>
              <a:rPr lang="es-ES" sz="28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Situación de la narración en </a:t>
            </a:r>
            <a:r>
              <a:rPr lang="es-ES" sz="2800" b="1" dirty="0" smtClean="0">
                <a:solidFill>
                  <a:srgbClr val="000099"/>
                </a:solidFill>
                <a:latin typeface="Calibri" panose="020F0502020204030204" pitchFamily="34" charset="0"/>
                <a:ea typeface="Calibri" panose="020F0502020204030204" pitchFamily="34" charset="0"/>
                <a:cs typeface="Times New Roman" panose="02020603050405020304" pitchFamily="18" charset="0"/>
              </a:rPr>
              <a:t>el Evangelio</a:t>
            </a:r>
            <a:endParaRPr lang="es-ES" sz="11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uadroTexto 2"/>
          <p:cNvSpPr txBox="1"/>
          <p:nvPr/>
        </p:nvSpPr>
        <p:spPr>
          <a:xfrm>
            <a:off x="5710136" y="1653702"/>
            <a:ext cx="5554494" cy="4678204"/>
          </a:xfrm>
          <a:prstGeom prst="rect">
            <a:avLst/>
          </a:prstGeom>
          <a:noFill/>
        </p:spPr>
        <p:txBody>
          <a:bodyPr wrap="square" rtlCol="0">
            <a:spAutoFit/>
          </a:bodyPr>
          <a:lstStyle/>
          <a:p>
            <a:pPr algn="just"/>
            <a:r>
              <a:rPr lang="es-ES" sz="2000" b="1" dirty="0" smtClean="0">
                <a:solidFill>
                  <a:srgbClr val="00B0F0"/>
                </a:solidFill>
              </a:rPr>
              <a:t>Aparece en la segunda parte del Evangelio.</a:t>
            </a:r>
          </a:p>
          <a:p>
            <a:pPr algn="just"/>
            <a:r>
              <a:rPr lang="es-ES" sz="2000" b="1" dirty="0" smtClean="0">
                <a:solidFill>
                  <a:srgbClr val="00B0F0"/>
                </a:solidFill>
              </a:rPr>
              <a:t> </a:t>
            </a:r>
          </a:p>
          <a:p>
            <a:pPr algn="just"/>
            <a:r>
              <a:rPr lang="es-ES" sz="2000" b="1" dirty="0" smtClean="0">
                <a:solidFill>
                  <a:srgbClr val="00B0F0"/>
                </a:solidFill>
              </a:rPr>
              <a:t>La curación de los 10 leprosos es una acción de Jesús, pero se halla enmarcada en el ámbito de la enseñanza  de Jesús.</a:t>
            </a:r>
          </a:p>
          <a:p>
            <a:pPr algn="just"/>
            <a:endParaRPr lang="es-ES" sz="2000" b="1" dirty="0" smtClean="0">
              <a:solidFill>
                <a:srgbClr val="00B0F0"/>
              </a:solidFill>
            </a:endParaRPr>
          </a:p>
          <a:p>
            <a:pPr algn="just"/>
            <a:r>
              <a:rPr lang="es-ES" sz="2000" b="1" dirty="0" smtClean="0">
                <a:solidFill>
                  <a:srgbClr val="00B0F0"/>
                </a:solidFill>
              </a:rPr>
              <a:t>Les trasmite que la misericordia, para ser realmente vivida, debe hacerse curación y solidaridad para con los que sufren.</a:t>
            </a:r>
          </a:p>
          <a:p>
            <a:pPr algn="just"/>
            <a:endParaRPr lang="es-ES" sz="2000" b="1" dirty="0" smtClean="0">
              <a:solidFill>
                <a:srgbClr val="00B0F0"/>
              </a:solidFill>
            </a:endParaRPr>
          </a:p>
          <a:p>
            <a:pPr algn="just"/>
            <a:r>
              <a:rPr lang="es-ES" sz="2000" b="1" dirty="0" smtClean="0">
                <a:solidFill>
                  <a:srgbClr val="00B0F0"/>
                </a:solidFill>
              </a:rPr>
              <a:t>La curación se centra en el diálogo entre Jesús y los enfermos y más concretamente con el curado.</a:t>
            </a:r>
          </a:p>
          <a:p>
            <a:pPr algn="just"/>
            <a:endParaRPr lang="es-ES" b="1" dirty="0">
              <a:solidFill>
                <a:schemeClr val="accent5">
                  <a:lumMod val="50000"/>
                </a:schemeClr>
              </a:solidFill>
            </a:endParaRPr>
          </a:p>
        </p:txBody>
      </p:sp>
      <p:pic>
        <p:nvPicPr>
          <p:cNvPr id="5" name="Imagen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71537" y="2381250"/>
            <a:ext cx="4221834" cy="3162300"/>
          </a:xfrm>
          <a:prstGeom prst="rect">
            <a:avLst/>
          </a:prstGeom>
        </p:spPr>
      </p:pic>
    </p:spTree>
    <p:extLst>
      <p:ext uri="{BB962C8B-B14F-4D97-AF65-F5344CB8AC3E}">
        <p14:creationId xmlns:p14="http://schemas.microsoft.com/office/powerpoint/2010/main" xmlns="" val="308464575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85364" y="465056"/>
            <a:ext cx="4279185" cy="553357"/>
          </a:xfrm>
          <a:prstGeom prst="rect">
            <a:avLst/>
          </a:prstGeom>
        </p:spPr>
        <p:txBody>
          <a:bodyPr wrap="none">
            <a:spAutoFit/>
          </a:bodyPr>
          <a:lstStyle/>
          <a:p>
            <a:pPr lvl="1" algn="ctr">
              <a:lnSpc>
                <a:spcPct val="107000"/>
              </a:lnSpc>
              <a:spcAft>
                <a:spcPts val="800"/>
              </a:spcAft>
            </a:pPr>
            <a:r>
              <a:rPr lang="es-ES" sz="2800" b="1" dirty="0" smtClean="0">
                <a:solidFill>
                  <a:srgbClr val="000099"/>
                </a:solidFill>
                <a:latin typeface="Calibri" panose="020F0502020204030204" pitchFamily="34" charset="0"/>
                <a:ea typeface="Calibri" panose="020F0502020204030204" pitchFamily="34" charset="0"/>
                <a:cs typeface="Times New Roman" panose="02020603050405020304" pitchFamily="18" charset="0"/>
              </a:rPr>
              <a:t>10 leprosos  </a:t>
            </a:r>
            <a:r>
              <a:rPr lang="es-ES" sz="28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Lc </a:t>
            </a:r>
            <a:r>
              <a:rPr lang="es-ES" sz="2800" b="1" dirty="0" smtClean="0">
                <a:solidFill>
                  <a:srgbClr val="000099"/>
                </a:solidFill>
                <a:latin typeface="Calibri" panose="020F0502020204030204" pitchFamily="34" charset="0"/>
                <a:ea typeface="Calibri" panose="020F0502020204030204" pitchFamily="34" charset="0"/>
                <a:cs typeface="Times New Roman" panose="02020603050405020304" pitchFamily="18" charset="0"/>
              </a:rPr>
              <a:t>17, 11-19</a:t>
            </a:r>
            <a:endParaRPr lang="es-ES" sz="11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3924300" y="1018413"/>
            <a:ext cx="8172450" cy="5262979"/>
          </a:xfrm>
          <a:prstGeom prst="rect">
            <a:avLst/>
          </a:prstGeom>
        </p:spPr>
        <p:txBody>
          <a:bodyPr wrap="square">
            <a:spAutoFit/>
          </a:bodyPr>
          <a:lstStyle/>
          <a:p>
            <a:r>
              <a:rPr lang="es-ES" sz="1600" b="1" dirty="0" smtClean="0">
                <a:solidFill>
                  <a:srgbClr val="00B0F0"/>
                </a:solidFill>
              </a:rPr>
              <a:t>11 </a:t>
            </a:r>
            <a:r>
              <a:rPr lang="es-ES" sz="1600" b="1" dirty="0">
                <a:solidFill>
                  <a:srgbClr val="00B0F0"/>
                </a:solidFill>
              </a:rPr>
              <a:t>Yendo Jesús a Jerusalén, pasaba entre Samaria y Galilea.</a:t>
            </a:r>
          </a:p>
          <a:p>
            <a:endParaRPr lang="es-ES" sz="1600" b="1" dirty="0">
              <a:solidFill>
                <a:srgbClr val="00B0F0"/>
              </a:solidFill>
            </a:endParaRPr>
          </a:p>
          <a:p>
            <a:r>
              <a:rPr lang="es-ES" sz="1600" b="1" dirty="0">
                <a:solidFill>
                  <a:srgbClr val="00B0F0"/>
                </a:solidFill>
              </a:rPr>
              <a:t>12 Y al entrar en una aldea, le salieron al encuentro diez hombres leprosos, los cuales se pararon de lejos</a:t>
            </a:r>
          </a:p>
          <a:p>
            <a:endParaRPr lang="es-ES" sz="1600" b="1" dirty="0">
              <a:solidFill>
                <a:srgbClr val="00B0F0"/>
              </a:solidFill>
            </a:endParaRPr>
          </a:p>
          <a:p>
            <a:r>
              <a:rPr lang="es-ES" sz="1600" b="1" dirty="0">
                <a:solidFill>
                  <a:srgbClr val="00B0F0"/>
                </a:solidFill>
              </a:rPr>
              <a:t>13 y alzaron la voz, diciendo: !!Jesús, Maestro, ten misericordia de nosotros!</a:t>
            </a:r>
          </a:p>
          <a:p>
            <a:endParaRPr lang="es-ES" sz="1600" b="1" dirty="0">
              <a:solidFill>
                <a:srgbClr val="00B0F0"/>
              </a:solidFill>
            </a:endParaRPr>
          </a:p>
          <a:p>
            <a:r>
              <a:rPr lang="es-ES" sz="1600" b="1" dirty="0">
                <a:solidFill>
                  <a:srgbClr val="00B0F0"/>
                </a:solidFill>
              </a:rPr>
              <a:t>14 Cuando él los vio, les dijo: Id, mostraos a los sacerdotes. Y aconteció que mientras iban, fueron limpiados.</a:t>
            </a:r>
          </a:p>
          <a:p>
            <a:endParaRPr lang="es-ES" sz="1600" b="1" dirty="0">
              <a:solidFill>
                <a:srgbClr val="00B0F0"/>
              </a:solidFill>
            </a:endParaRPr>
          </a:p>
          <a:p>
            <a:r>
              <a:rPr lang="es-ES" sz="1600" b="1" dirty="0">
                <a:solidFill>
                  <a:srgbClr val="00B0F0"/>
                </a:solidFill>
              </a:rPr>
              <a:t>15 Entonces uno de ellos, viendo que había sido sanado, volvió, glorificando a Dios a gran voz,</a:t>
            </a:r>
          </a:p>
          <a:p>
            <a:endParaRPr lang="es-ES" sz="1600" b="1" dirty="0">
              <a:solidFill>
                <a:srgbClr val="00B0F0"/>
              </a:solidFill>
            </a:endParaRPr>
          </a:p>
          <a:p>
            <a:r>
              <a:rPr lang="es-ES" sz="1600" b="1" dirty="0">
                <a:solidFill>
                  <a:srgbClr val="00B0F0"/>
                </a:solidFill>
              </a:rPr>
              <a:t>16 y se postró rostro en tierra a sus pies, dándole gracias; y éste era samaritano.</a:t>
            </a:r>
          </a:p>
          <a:p>
            <a:endParaRPr lang="es-ES" sz="1600" b="1" dirty="0">
              <a:solidFill>
                <a:srgbClr val="00B0F0"/>
              </a:solidFill>
            </a:endParaRPr>
          </a:p>
          <a:p>
            <a:r>
              <a:rPr lang="es-ES" sz="1600" b="1" dirty="0">
                <a:solidFill>
                  <a:srgbClr val="00B0F0"/>
                </a:solidFill>
              </a:rPr>
              <a:t>17 Respondiendo Jesús, dijo: ¿No son diez los que fueron limpiados? Y los nueve, ¿dónde están?</a:t>
            </a:r>
          </a:p>
          <a:p>
            <a:endParaRPr lang="es-ES" sz="1600" b="1" dirty="0">
              <a:solidFill>
                <a:srgbClr val="00B0F0"/>
              </a:solidFill>
            </a:endParaRPr>
          </a:p>
          <a:p>
            <a:r>
              <a:rPr lang="es-ES" sz="1600" b="1" dirty="0">
                <a:solidFill>
                  <a:srgbClr val="00B0F0"/>
                </a:solidFill>
              </a:rPr>
              <a:t>18 ¿No hubo quien volviese y diese gloria a Dios sino este extranjero?</a:t>
            </a:r>
          </a:p>
          <a:p>
            <a:endParaRPr lang="es-ES" sz="1600" b="1" dirty="0">
              <a:solidFill>
                <a:srgbClr val="00B0F0"/>
              </a:solidFill>
            </a:endParaRPr>
          </a:p>
          <a:p>
            <a:r>
              <a:rPr lang="es-ES" sz="1600" b="1" dirty="0">
                <a:solidFill>
                  <a:srgbClr val="00B0F0"/>
                </a:solidFill>
              </a:rPr>
              <a:t>19 Y le dijo: Levántate, vete; tu fe te ha salvado</a:t>
            </a:r>
            <a:r>
              <a:rPr lang="es-ES" sz="1600" b="1" dirty="0"/>
              <a:t>.</a:t>
            </a:r>
          </a:p>
        </p:txBody>
      </p:sp>
      <p:pic>
        <p:nvPicPr>
          <p:cNvPr id="3" name="Imagen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47712" y="1933574"/>
            <a:ext cx="2466975" cy="3743325"/>
          </a:xfrm>
          <a:prstGeom prst="rect">
            <a:avLst/>
          </a:prstGeom>
        </p:spPr>
      </p:pic>
    </p:spTree>
    <p:extLst>
      <p:ext uri="{BB962C8B-B14F-4D97-AF65-F5344CB8AC3E}">
        <p14:creationId xmlns:p14="http://schemas.microsoft.com/office/powerpoint/2010/main" xmlns="" val="403721460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619922" y="3162050"/>
            <a:ext cx="6995569" cy="1036438"/>
          </a:xfrm>
          <a:prstGeom prst="rect">
            <a:avLst/>
          </a:prstGeom>
        </p:spPr>
        <p:txBody>
          <a:bodyPr wrap="none">
            <a:spAutoFit/>
          </a:bodyPr>
          <a:lstStyle/>
          <a:p>
            <a:pPr lvl="1" algn="ctr">
              <a:lnSpc>
                <a:spcPct val="107000"/>
              </a:lnSpc>
              <a:spcAft>
                <a:spcPts val="800"/>
              </a:spcAft>
            </a:pPr>
            <a:r>
              <a:rPr lang="es-ES" sz="6000" b="1" dirty="0">
                <a:solidFill>
                  <a:srgbClr val="000099"/>
                </a:solidFill>
                <a:latin typeface="Calibri" panose="020F0502020204030204" pitchFamily="34" charset="0"/>
                <a:ea typeface="Calibri" panose="020F0502020204030204" pitchFamily="34" charset="0"/>
                <a:cs typeface="Times New Roman" panose="02020603050405020304" pitchFamily="18" charset="0"/>
              </a:rPr>
              <a:t>Elementos del texto</a:t>
            </a:r>
            <a:endParaRPr lang="es-ES" sz="2800" dirty="0">
              <a:solidFill>
                <a:srgbClr val="000099"/>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2994044096"/>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371725" y="351938"/>
            <a:ext cx="6096000" cy="532903"/>
          </a:xfrm>
          <a:prstGeom prst="rect">
            <a:avLst/>
          </a:prstGeom>
        </p:spPr>
        <p:txBody>
          <a:bodyPr>
            <a:spAutoFit/>
          </a:bodyPr>
          <a:lstStyle/>
          <a:p>
            <a:pPr lvl="2">
              <a:lnSpc>
                <a:spcPct val="107000"/>
              </a:lnSpc>
              <a:spcAft>
                <a:spcPts val="0"/>
              </a:spcAft>
            </a:pPr>
            <a:r>
              <a:rPr lang="es-ES" sz="2800" b="1" dirty="0" smtClean="0">
                <a:solidFill>
                  <a:srgbClr val="000099"/>
                </a:solidFill>
                <a:latin typeface="Calibri" panose="020F0502020204030204" pitchFamily="34" charset="0"/>
                <a:ea typeface="Calibri" panose="020F0502020204030204" pitchFamily="34" charset="0"/>
                <a:cs typeface="Times New Roman" panose="02020603050405020304" pitchFamily="18" charset="0"/>
              </a:rPr>
              <a:t>El camino entre Samaría y Galilea</a:t>
            </a:r>
            <a:endParaRPr lang="es-ES" sz="11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4810125" y="1073023"/>
            <a:ext cx="6974732" cy="5355312"/>
          </a:xfrm>
          <a:prstGeom prst="rect">
            <a:avLst/>
          </a:prstGeom>
          <a:noFill/>
        </p:spPr>
        <p:txBody>
          <a:bodyPr wrap="square" rtlCol="0">
            <a:spAutoFit/>
          </a:bodyPr>
          <a:lstStyle/>
          <a:p>
            <a:pPr algn="just"/>
            <a:r>
              <a:rPr lang="es-ES" b="1" dirty="0" smtClean="0">
                <a:solidFill>
                  <a:srgbClr val="00B0F0"/>
                </a:solidFill>
              </a:rPr>
              <a:t>En la época de </a:t>
            </a:r>
            <a:r>
              <a:rPr lang="es-ES" b="1" dirty="0">
                <a:solidFill>
                  <a:srgbClr val="00B0F0"/>
                </a:solidFill>
              </a:rPr>
              <a:t>J</a:t>
            </a:r>
            <a:r>
              <a:rPr lang="es-ES" b="1" dirty="0" smtClean="0">
                <a:solidFill>
                  <a:srgbClr val="00B0F0"/>
                </a:solidFill>
              </a:rPr>
              <a:t>esús Israel se componía de tres provincia. Al Norte Galilea, en el centro Samaría y al sur Judea, con la capital Jerusalén.</a:t>
            </a:r>
          </a:p>
          <a:p>
            <a:pPr algn="just"/>
            <a:endParaRPr lang="es-ES" b="1" dirty="0" smtClean="0">
              <a:solidFill>
                <a:srgbClr val="00B0F0"/>
              </a:solidFill>
            </a:endParaRPr>
          </a:p>
          <a:p>
            <a:pPr algn="just"/>
            <a:r>
              <a:rPr lang="es-ES" b="1" dirty="0" smtClean="0">
                <a:solidFill>
                  <a:srgbClr val="00B0F0"/>
                </a:solidFill>
              </a:rPr>
              <a:t>El camino más corto, desde Galilea, atravesaba Samaría, que no era una región segura  por la rivalidad entre judíos y samaritanos.</a:t>
            </a:r>
          </a:p>
          <a:p>
            <a:pPr algn="just"/>
            <a:endParaRPr lang="es-ES" b="1" dirty="0" smtClean="0">
              <a:solidFill>
                <a:srgbClr val="00B0F0"/>
              </a:solidFill>
            </a:endParaRPr>
          </a:p>
          <a:p>
            <a:pPr algn="just"/>
            <a:r>
              <a:rPr lang="es-ES" b="1" dirty="0" smtClean="0">
                <a:solidFill>
                  <a:srgbClr val="00B0F0"/>
                </a:solidFill>
              </a:rPr>
              <a:t>En la capital de Samaría existía un pequeño grupo fiel al judaísmo, los samaritanos, pero con tradiciones y concepciones religiosas  distintas.</a:t>
            </a:r>
          </a:p>
          <a:p>
            <a:pPr algn="just"/>
            <a:endParaRPr lang="es-ES" b="1" dirty="0" smtClean="0">
              <a:solidFill>
                <a:srgbClr val="00B0F0"/>
              </a:solidFill>
            </a:endParaRPr>
          </a:p>
          <a:p>
            <a:pPr algn="just"/>
            <a:r>
              <a:rPr lang="es-ES" b="1" dirty="0" smtClean="0">
                <a:solidFill>
                  <a:srgbClr val="00B0F0"/>
                </a:solidFill>
              </a:rPr>
              <a:t>Samaría era una zona rica y con proyección comercial, carecía de desiertos y aprovechaba las aguas del Jordán.</a:t>
            </a:r>
          </a:p>
          <a:p>
            <a:pPr algn="just"/>
            <a:r>
              <a:rPr lang="es-ES" b="1" dirty="0" smtClean="0">
                <a:solidFill>
                  <a:srgbClr val="00B0F0"/>
                </a:solidFill>
              </a:rPr>
              <a:t>Por  estas dificultades el camino de Jesús  fue  bordeando la frontera entre Galilea y </a:t>
            </a:r>
            <a:r>
              <a:rPr lang="es-ES" b="1" dirty="0">
                <a:solidFill>
                  <a:srgbClr val="00B0F0"/>
                </a:solidFill>
              </a:rPr>
              <a:t>S</a:t>
            </a:r>
            <a:r>
              <a:rPr lang="es-ES" b="1" dirty="0" smtClean="0">
                <a:solidFill>
                  <a:srgbClr val="00B0F0"/>
                </a:solidFill>
              </a:rPr>
              <a:t>amaría, recorrió el valle del Jordán y cruzando Jericó  llegar a Jerusalén.</a:t>
            </a:r>
          </a:p>
          <a:p>
            <a:pPr algn="just"/>
            <a:endParaRPr lang="es-ES" b="1" dirty="0" smtClean="0">
              <a:solidFill>
                <a:srgbClr val="00B0F0"/>
              </a:solidFill>
            </a:endParaRPr>
          </a:p>
          <a:p>
            <a:pPr algn="just"/>
            <a:r>
              <a:rPr lang="es-ES" b="1" dirty="0" smtClean="0">
                <a:solidFill>
                  <a:srgbClr val="00B0F0"/>
                </a:solidFill>
              </a:rPr>
              <a:t>Un camino más largo y accidentado.</a:t>
            </a:r>
            <a:endParaRPr lang="es-ES" b="1" dirty="0">
              <a:solidFill>
                <a:srgbClr val="00B0F0"/>
              </a:solidFill>
            </a:endParaRPr>
          </a:p>
        </p:txBody>
      </p:sp>
      <p:pic>
        <p:nvPicPr>
          <p:cNvPr id="3" name="Imagen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46485" y="1358773"/>
            <a:ext cx="3644146" cy="4838700"/>
          </a:xfrm>
          <a:prstGeom prst="rect">
            <a:avLst/>
          </a:prstGeom>
        </p:spPr>
      </p:pic>
    </p:spTree>
    <p:extLst>
      <p:ext uri="{BB962C8B-B14F-4D97-AF65-F5344CB8AC3E}">
        <p14:creationId xmlns:p14="http://schemas.microsoft.com/office/powerpoint/2010/main" xmlns="" val="3948127271"/>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867150" y="439575"/>
            <a:ext cx="6096000" cy="532903"/>
          </a:xfrm>
          <a:prstGeom prst="rect">
            <a:avLst/>
          </a:prstGeom>
        </p:spPr>
        <p:txBody>
          <a:bodyPr>
            <a:spAutoFit/>
          </a:bodyPr>
          <a:lstStyle/>
          <a:p>
            <a:pPr lvl="2">
              <a:lnSpc>
                <a:spcPct val="107000"/>
              </a:lnSpc>
              <a:spcAft>
                <a:spcPts val="0"/>
              </a:spcAft>
            </a:pPr>
            <a:r>
              <a:rPr lang="es-ES" sz="2800" b="1" dirty="0" smtClean="0">
                <a:solidFill>
                  <a:srgbClr val="000099"/>
                </a:solidFill>
                <a:latin typeface="Calibri" panose="020F0502020204030204" pitchFamily="34" charset="0"/>
                <a:ea typeface="Calibri" panose="020F0502020204030204" pitchFamily="34" charset="0"/>
                <a:cs typeface="Times New Roman" panose="02020603050405020304" pitchFamily="18" charset="0"/>
              </a:rPr>
              <a:t>Diez leprosos</a:t>
            </a:r>
            <a:endParaRPr lang="es-ES" sz="11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p:cNvSpPr txBox="1"/>
          <p:nvPr/>
        </p:nvSpPr>
        <p:spPr>
          <a:xfrm>
            <a:off x="1323975" y="1171575"/>
            <a:ext cx="10439400" cy="646331"/>
          </a:xfrm>
          <a:prstGeom prst="rect">
            <a:avLst/>
          </a:prstGeom>
          <a:noFill/>
        </p:spPr>
        <p:txBody>
          <a:bodyPr wrap="square" rtlCol="0">
            <a:spAutoFit/>
          </a:bodyPr>
          <a:lstStyle/>
          <a:p>
            <a:pPr algn="just"/>
            <a:endParaRPr lang="es-ES" b="1" dirty="0" smtClean="0">
              <a:solidFill>
                <a:schemeClr val="accent5">
                  <a:lumMod val="50000"/>
                </a:schemeClr>
              </a:solidFill>
            </a:endParaRPr>
          </a:p>
          <a:p>
            <a:pPr algn="just"/>
            <a:endParaRPr lang="es-ES" b="1" dirty="0">
              <a:solidFill>
                <a:schemeClr val="accent5">
                  <a:lumMod val="50000"/>
                </a:schemeClr>
              </a:solidFill>
            </a:endParaRPr>
          </a:p>
        </p:txBody>
      </p:sp>
      <p:sp>
        <p:nvSpPr>
          <p:cNvPr id="3" name="CuadroTexto 2"/>
          <p:cNvSpPr txBox="1"/>
          <p:nvPr/>
        </p:nvSpPr>
        <p:spPr>
          <a:xfrm>
            <a:off x="5419724" y="1323975"/>
            <a:ext cx="5705476" cy="4401205"/>
          </a:xfrm>
          <a:prstGeom prst="rect">
            <a:avLst/>
          </a:prstGeom>
          <a:noFill/>
        </p:spPr>
        <p:txBody>
          <a:bodyPr wrap="square" rtlCol="0">
            <a:spAutoFit/>
          </a:bodyPr>
          <a:lstStyle/>
          <a:p>
            <a:r>
              <a:rPr lang="es-ES" sz="2000" b="1" dirty="0" smtClean="0">
                <a:solidFill>
                  <a:srgbClr val="00B0F0"/>
                </a:solidFill>
              </a:rPr>
              <a:t>En el siglo la lepra era algo más que una enfermedad física, representaba una maldición de Dios.</a:t>
            </a:r>
          </a:p>
          <a:p>
            <a:r>
              <a:rPr lang="es-ES" sz="2000" b="1" dirty="0" smtClean="0">
                <a:solidFill>
                  <a:srgbClr val="00B0F0"/>
                </a:solidFill>
              </a:rPr>
              <a:t>Se consideraba lepra a prácticamente todas las enfermedades de la piel.</a:t>
            </a:r>
          </a:p>
          <a:p>
            <a:r>
              <a:rPr lang="es-ES" sz="2000" b="1" dirty="0" smtClean="0">
                <a:solidFill>
                  <a:srgbClr val="00B0F0"/>
                </a:solidFill>
              </a:rPr>
              <a:t>Cuando alguien se contagiaba era expulsado inmediatamente de la ciudad., quedaba excluido del culto, de las relaciones familiares y sociales.</a:t>
            </a:r>
          </a:p>
          <a:p>
            <a:r>
              <a:rPr lang="es-ES" sz="2000" b="1" dirty="0" smtClean="0">
                <a:solidFill>
                  <a:srgbClr val="00B0F0"/>
                </a:solidFill>
              </a:rPr>
              <a:t>El sacerdote  era el encargado de determinar cuando un leproso estaba curado.</a:t>
            </a:r>
            <a:br>
              <a:rPr lang="es-ES" sz="2000" b="1" dirty="0" smtClean="0">
                <a:solidFill>
                  <a:srgbClr val="00B0F0"/>
                </a:solidFill>
              </a:rPr>
            </a:br>
            <a:r>
              <a:rPr lang="es-ES" sz="2000" b="1" dirty="0" smtClean="0">
                <a:solidFill>
                  <a:srgbClr val="00B0F0"/>
                </a:solidFill>
              </a:rPr>
              <a:t>La gente pensaba que la lepra desparecía cuando viniera el Mesías.</a:t>
            </a:r>
            <a:endParaRPr lang="es-ES" sz="2000" b="1" dirty="0">
              <a:solidFill>
                <a:srgbClr val="00B0F0"/>
              </a:solidFill>
            </a:endParaRPr>
          </a:p>
        </p:txBody>
      </p:sp>
      <p:pic>
        <p:nvPicPr>
          <p:cNvPr id="4" name="Imagen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28637" y="1735489"/>
            <a:ext cx="4069028" cy="3722336"/>
          </a:xfrm>
          <a:prstGeom prst="rect">
            <a:avLst/>
          </a:prstGeom>
        </p:spPr>
      </p:pic>
    </p:spTree>
    <p:extLst>
      <p:ext uri="{BB962C8B-B14F-4D97-AF65-F5344CB8AC3E}">
        <p14:creationId xmlns:p14="http://schemas.microsoft.com/office/powerpoint/2010/main" xmlns="" val="364600729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695575" y="479586"/>
            <a:ext cx="6096000" cy="532903"/>
          </a:xfrm>
          <a:prstGeom prst="rect">
            <a:avLst/>
          </a:prstGeom>
        </p:spPr>
        <p:txBody>
          <a:bodyPr>
            <a:spAutoFit/>
          </a:bodyPr>
          <a:lstStyle/>
          <a:p>
            <a:pPr lvl="2">
              <a:lnSpc>
                <a:spcPct val="107000"/>
              </a:lnSpc>
              <a:spcAft>
                <a:spcPts val="0"/>
              </a:spcAft>
            </a:pPr>
            <a:r>
              <a:rPr lang="es-ES" sz="2800" b="1" dirty="0" smtClean="0">
                <a:solidFill>
                  <a:srgbClr val="000099"/>
                </a:solidFill>
                <a:latin typeface="Calibri" panose="020F0502020204030204" pitchFamily="34" charset="0"/>
                <a:ea typeface="Calibri" panose="020F0502020204030204" pitchFamily="34" charset="0"/>
                <a:cs typeface="Times New Roman" panose="02020603050405020304" pitchFamily="18" charset="0"/>
              </a:rPr>
              <a:t>Relación de los leprosos con Jesús </a:t>
            </a:r>
            <a:endParaRPr lang="es-ES" sz="11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947737" y="1343025"/>
            <a:ext cx="9591675" cy="1200329"/>
          </a:xfrm>
          <a:prstGeom prst="rect">
            <a:avLst/>
          </a:prstGeom>
          <a:noFill/>
        </p:spPr>
        <p:txBody>
          <a:bodyPr wrap="square" rtlCol="0">
            <a:spAutoFit/>
          </a:bodyPr>
          <a:lstStyle/>
          <a:p>
            <a:pPr algn="just"/>
            <a:r>
              <a:rPr lang="es-ES" b="1" dirty="0" smtClean="0">
                <a:solidFill>
                  <a:srgbClr val="00B0F0"/>
                </a:solidFill>
              </a:rPr>
              <a:t>Los leprosos se sitúan lejos de Jesús y le suplican a gritos su ayuda: “Jesús, Maestro, ten compasión de nosotros”.</a:t>
            </a:r>
          </a:p>
          <a:p>
            <a:pPr algn="just"/>
            <a:r>
              <a:rPr lang="es-ES" b="1" dirty="0" smtClean="0">
                <a:solidFill>
                  <a:srgbClr val="00B0F0"/>
                </a:solidFill>
              </a:rPr>
              <a:t>La palabra Maestro hace referencia  al que sabe muchas cosas y se halla por encima de los demás y puede conducirlos, un “líder”.</a:t>
            </a:r>
            <a:endParaRPr lang="es-ES" b="1" dirty="0">
              <a:solidFill>
                <a:srgbClr val="00B0F0"/>
              </a:solidFill>
            </a:endParaRPr>
          </a:p>
        </p:txBody>
      </p:sp>
      <p:sp>
        <p:nvSpPr>
          <p:cNvPr id="5" name="CuadroTexto 4"/>
          <p:cNvSpPr txBox="1"/>
          <p:nvPr/>
        </p:nvSpPr>
        <p:spPr>
          <a:xfrm>
            <a:off x="523875" y="5419386"/>
            <a:ext cx="10944225" cy="646331"/>
          </a:xfrm>
          <a:prstGeom prst="rect">
            <a:avLst/>
          </a:prstGeom>
          <a:noFill/>
        </p:spPr>
        <p:txBody>
          <a:bodyPr wrap="square" rtlCol="0">
            <a:spAutoFit/>
          </a:bodyPr>
          <a:lstStyle/>
          <a:p>
            <a:pPr algn="just"/>
            <a:r>
              <a:rPr lang="es-ES" b="1" dirty="0" smtClean="0">
                <a:solidFill>
                  <a:srgbClr val="00B0F0"/>
                </a:solidFill>
              </a:rPr>
              <a:t>La palabra compasión, significa sufrir con el otro, designa el hecho de conmoverse o de enternecerse ante el sufrimiento ajeno, se mueve en el ámbito de los sentimientos. </a:t>
            </a:r>
            <a:endParaRPr lang="es-ES" b="1" dirty="0">
              <a:solidFill>
                <a:srgbClr val="00B0F0"/>
              </a:solidFill>
            </a:endParaRPr>
          </a:p>
        </p:txBody>
      </p:sp>
      <p:pic>
        <p:nvPicPr>
          <p:cNvPr id="3" name="Imagen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709987" y="2856174"/>
            <a:ext cx="4976813" cy="2228424"/>
          </a:xfrm>
          <a:prstGeom prst="rect">
            <a:avLst/>
          </a:prstGeom>
        </p:spPr>
      </p:pic>
    </p:spTree>
    <p:extLst>
      <p:ext uri="{BB962C8B-B14F-4D97-AF65-F5344CB8AC3E}">
        <p14:creationId xmlns:p14="http://schemas.microsoft.com/office/powerpoint/2010/main" xmlns="" val="1276477339"/>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24050" y="637445"/>
            <a:ext cx="8753475" cy="553357"/>
          </a:xfrm>
          <a:prstGeom prst="rect">
            <a:avLst/>
          </a:prstGeom>
        </p:spPr>
        <p:txBody>
          <a:bodyPr wrap="square">
            <a:spAutoFit/>
          </a:bodyPr>
          <a:lstStyle/>
          <a:p>
            <a:pPr lvl="2">
              <a:lnSpc>
                <a:spcPct val="107000"/>
              </a:lnSpc>
              <a:spcAft>
                <a:spcPts val="0"/>
              </a:spcAft>
            </a:pPr>
            <a:r>
              <a:rPr lang="es-ES" sz="2800" b="1" dirty="0" smtClean="0">
                <a:solidFill>
                  <a:srgbClr val="000099"/>
                </a:solidFill>
                <a:latin typeface="Calibri" panose="020F0502020204030204" pitchFamily="34" charset="0"/>
                <a:ea typeface="Calibri" panose="020F0502020204030204" pitchFamily="34" charset="0"/>
                <a:cs typeface="Times New Roman" panose="02020603050405020304" pitchFamily="18" charset="0"/>
              </a:rPr>
              <a:t>Reacción de Jesús para con los leprosos</a:t>
            </a:r>
            <a:endParaRPr lang="es-ES" sz="11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p:cNvSpPr txBox="1"/>
          <p:nvPr/>
        </p:nvSpPr>
        <p:spPr>
          <a:xfrm>
            <a:off x="695324" y="1352550"/>
            <a:ext cx="11210925" cy="3385542"/>
          </a:xfrm>
          <a:prstGeom prst="rect">
            <a:avLst/>
          </a:prstGeom>
          <a:noFill/>
        </p:spPr>
        <p:txBody>
          <a:bodyPr wrap="square" rtlCol="0">
            <a:spAutoFit/>
          </a:bodyPr>
          <a:lstStyle/>
          <a:p>
            <a:pPr algn="just"/>
            <a:r>
              <a:rPr lang="es-ES" sz="2000" b="1" dirty="0" smtClean="0">
                <a:solidFill>
                  <a:srgbClr val="00B0F0"/>
                </a:solidFill>
              </a:rPr>
              <a:t>Jesús los envía a los sacerdotes, para que al testificar la curación los readmita al culto del templo y pueda reincorporarse plenamente a la vida cotidiana del resto de los judíos.</a:t>
            </a:r>
          </a:p>
          <a:p>
            <a:pPr algn="just"/>
            <a:endParaRPr lang="es-ES" sz="2000" b="1" dirty="0">
              <a:solidFill>
                <a:srgbClr val="00B0F0"/>
              </a:solidFill>
            </a:endParaRPr>
          </a:p>
          <a:p>
            <a:pPr algn="just"/>
            <a:r>
              <a:rPr lang="es-ES" sz="2000" b="1" dirty="0" smtClean="0">
                <a:solidFill>
                  <a:srgbClr val="00B0F0"/>
                </a:solidFill>
              </a:rPr>
              <a:t>Ellos obedecen y dirigiéndose a los sacerdotes la lepra desaparece de sus carnes.</a:t>
            </a:r>
          </a:p>
          <a:p>
            <a:pPr algn="just"/>
            <a:endParaRPr lang="es-ES" sz="2000" b="1" dirty="0">
              <a:solidFill>
                <a:srgbClr val="00B0F0"/>
              </a:solidFill>
            </a:endParaRPr>
          </a:p>
          <a:p>
            <a:pPr algn="just"/>
            <a:r>
              <a:rPr lang="es-ES" sz="2000" b="1" dirty="0" smtClean="0">
                <a:solidFill>
                  <a:srgbClr val="00B0F0"/>
                </a:solidFill>
              </a:rPr>
              <a:t>El texto no describe con precisión las características del milagro, el texto lo que pretende es enseñar quién es este Jesús, capaz de realizar acciones que curan.</a:t>
            </a:r>
          </a:p>
          <a:p>
            <a:pPr algn="just"/>
            <a:endParaRPr lang="es-ES" b="1" dirty="0">
              <a:solidFill>
                <a:schemeClr val="accent5">
                  <a:lumMod val="50000"/>
                </a:schemeClr>
              </a:solidFill>
            </a:endParaRPr>
          </a:p>
          <a:p>
            <a:pPr algn="just"/>
            <a:endParaRPr lang="es-ES" b="1" dirty="0" smtClean="0">
              <a:solidFill>
                <a:schemeClr val="accent5">
                  <a:lumMod val="50000"/>
                </a:schemeClr>
              </a:solidFill>
            </a:endParaRPr>
          </a:p>
          <a:p>
            <a:pPr algn="just"/>
            <a:endParaRPr lang="es-ES" b="1" dirty="0">
              <a:solidFill>
                <a:schemeClr val="accent5">
                  <a:lumMod val="50000"/>
                </a:schemeClr>
              </a:solidFill>
            </a:endParaRPr>
          </a:p>
        </p:txBody>
      </p:sp>
      <p:pic>
        <p:nvPicPr>
          <p:cNvPr id="3" name="Imagen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924050" y="4106288"/>
            <a:ext cx="6776123" cy="2084961"/>
          </a:xfrm>
          <a:prstGeom prst="rect">
            <a:avLst/>
          </a:prstGeom>
        </p:spPr>
      </p:pic>
    </p:spTree>
    <p:extLst>
      <p:ext uri="{BB962C8B-B14F-4D97-AF65-F5344CB8AC3E}">
        <p14:creationId xmlns:p14="http://schemas.microsoft.com/office/powerpoint/2010/main" xmlns="" val="245045249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009900" y="356970"/>
            <a:ext cx="6096000" cy="532903"/>
          </a:xfrm>
          <a:prstGeom prst="rect">
            <a:avLst/>
          </a:prstGeom>
        </p:spPr>
        <p:txBody>
          <a:bodyPr>
            <a:spAutoFit/>
          </a:bodyPr>
          <a:lstStyle/>
          <a:p>
            <a:pPr lvl="2">
              <a:lnSpc>
                <a:spcPct val="107000"/>
              </a:lnSpc>
              <a:spcAft>
                <a:spcPts val="0"/>
              </a:spcAft>
            </a:pPr>
            <a:r>
              <a:rPr lang="es-ES" sz="2800" b="1" dirty="0" smtClean="0">
                <a:solidFill>
                  <a:srgbClr val="000099"/>
                </a:solidFill>
                <a:latin typeface="Calibri" panose="020F0502020204030204" pitchFamily="34" charset="0"/>
                <a:ea typeface="Calibri" panose="020F0502020204030204" pitchFamily="34" charset="0"/>
                <a:cs typeface="Times New Roman" panose="02020603050405020304" pitchFamily="18" charset="0"/>
              </a:rPr>
              <a:t>Reacción de los leprosos</a:t>
            </a:r>
            <a:endParaRPr lang="es-ES" sz="1100" dirty="0">
              <a:solidFill>
                <a:srgbClr val="000099"/>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CuadroTexto 3"/>
          <p:cNvSpPr txBox="1"/>
          <p:nvPr/>
        </p:nvSpPr>
        <p:spPr>
          <a:xfrm>
            <a:off x="476250" y="1285875"/>
            <a:ext cx="6924676" cy="5016758"/>
          </a:xfrm>
          <a:prstGeom prst="rect">
            <a:avLst/>
          </a:prstGeom>
          <a:noFill/>
        </p:spPr>
        <p:txBody>
          <a:bodyPr wrap="square" rtlCol="0">
            <a:spAutoFit/>
          </a:bodyPr>
          <a:lstStyle/>
          <a:p>
            <a:pPr algn="just"/>
            <a:r>
              <a:rPr lang="es-ES" sz="2000" b="1" dirty="0" smtClean="0">
                <a:solidFill>
                  <a:srgbClr val="00B0F0"/>
                </a:solidFill>
              </a:rPr>
              <a:t>Los diez por el camino se dan cuenta de que han sido “purificados” de su dolencia y continúan su camino para presentarse a los sacerdotes, solamente uno vuelve para dar las gracias a Jesús.</a:t>
            </a:r>
          </a:p>
          <a:p>
            <a:pPr algn="just"/>
            <a:endParaRPr lang="es-ES" sz="2000" b="1" dirty="0">
              <a:solidFill>
                <a:srgbClr val="00B0F0"/>
              </a:solidFill>
            </a:endParaRPr>
          </a:p>
          <a:p>
            <a:pPr algn="just"/>
            <a:r>
              <a:rPr lang="es-ES" sz="2000" b="1" dirty="0" smtClean="0">
                <a:solidFill>
                  <a:srgbClr val="00B0F0"/>
                </a:solidFill>
              </a:rPr>
              <a:t>Los nueve leprosos purificados  ven en Jesús a un líder y a un maestro, con dotes de mando y conocimientos médicos, pero no descubren en él al Señor, el único capaz de cambiar radicalmente su existencia.</a:t>
            </a:r>
          </a:p>
          <a:p>
            <a:pPr algn="just"/>
            <a:endParaRPr lang="es-ES" sz="2000" b="1" dirty="0" smtClean="0">
              <a:solidFill>
                <a:srgbClr val="00B0F0"/>
              </a:solidFill>
            </a:endParaRPr>
          </a:p>
          <a:p>
            <a:pPr algn="just"/>
            <a:r>
              <a:rPr lang="es-ES" sz="2000" b="1" dirty="0" smtClean="0">
                <a:solidFill>
                  <a:srgbClr val="00B0F0"/>
                </a:solidFill>
              </a:rPr>
              <a:t>El texto define al que vuelve como curado, que denota una acción más profunda que la purificación, que solo afecta a lo periférico. La curación es algo más profundo. Para él sí es el Señor que cura y que transforma radicalmente la vida.</a:t>
            </a:r>
          </a:p>
          <a:p>
            <a:pPr algn="just"/>
            <a:endParaRPr lang="es-ES" sz="2000" b="1" dirty="0">
              <a:solidFill>
                <a:srgbClr val="00B0F0"/>
              </a:solidFill>
            </a:endParaRPr>
          </a:p>
        </p:txBody>
      </p:sp>
      <p:pic>
        <p:nvPicPr>
          <p:cNvPr id="3" name="Imagen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7820025" y="2486024"/>
            <a:ext cx="3957638" cy="2638425"/>
          </a:xfrm>
          <a:prstGeom prst="rect">
            <a:avLst/>
          </a:prstGeom>
        </p:spPr>
      </p:pic>
    </p:spTree>
    <p:extLst>
      <p:ext uri="{BB962C8B-B14F-4D97-AF65-F5344CB8AC3E}">
        <p14:creationId xmlns:p14="http://schemas.microsoft.com/office/powerpoint/2010/main" xmlns="" val="341452078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ector">
  <a:themeElements>
    <a:clrScheme name="Sector">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ector">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2903AAAE-3EA5-424A-B142-CC51DC1F897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1c2eb7a32e66fb6e4260f3771546a5e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04e1f6479c48b08974ba73b5ca973489"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FA93B6D-1597-4D86-B6EB-52CA39D989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FE76448-B9B5-444F-ABF0-3E2949E5B924}">
  <ds:schemaRefs>
    <ds:schemaRef ds:uri="http://www.w3.org/XML/1998/namespace"/>
    <ds:schemaRef ds:uri="http://purl.org/dc/elements/1.1/"/>
    <ds:schemaRef ds:uri="http://schemas.microsoft.com/office/2006/documentManagement/types"/>
    <ds:schemaRef ds:uri="71af3243-3dd4-4a8d-8c0d-dd76da1f02a5"/>
    <ds:schemaRef ds:uri="http://schemas.microsoft.com/office/2006/metadata/properties"/>
    <ds:schemaRef ds:uri="http://purl.org/dc/dcmitype/"/>
    <ds:schemaRef ds:uri="http://schemas.microsoft.com/office/infopath/2007/PartnerControls"/>
    <ds:schemaRef ds:uri="http://schemas.openxmlformats.org/package/2006/metadata/core-properties"/>
    <ds:schemaRef ds:uri="16c05727-aa75-4e4a-9b5f-8a80a1165891"/>
    <ds:schemaRef ds:uri="http://purl.org/dc/terms/"/>
  </ds:schemaRefs>
</ds:datastoreItem>
</file>

<file path=customXml/itemProps3.xml><?xml version="1.0" encoding="utf-8"?>
<ds:datastoreItem xmlns:ds="http://schemas.openxmlformats.org/officeDocument/2006/customXml" ds:itemID="{92CC082E-8DE3-449F-B604-FF5FA628FBD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Slice</Template>
  <TotalTime>0</TotalTime>
  <Words>1190</Words>
  <Application>Microsoft Office PowerPoint</Application>
  <PresentationFormat>Personalizado</PresentationFormat>
  <Paragraphs>89</Paragraphs>
  <Slides>13</Slides>
  <Notes>1</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Sector</vt:lpstr>
      <vt:lpstr>LUCAS, EVANGELISTA DE LA TERNURA DE DIOS </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2021-03-19T10:44:25Z</dcterms:created>
  <dcterms:modified xsi:type="dcterms:W3CDTF">2021-10-09T11:55:32Z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