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35" r:id="rId4"/>
  </p:sldMasterIdLst>
  <p:notesMasterIdLst>
    <p:notesMasterId r:id="rId19"/>
  </p:notesMasterIdLst>
  <p:handoutMasterIdLst>
    <p:handoutMasterId r:id="rId20"/>
  </p:handoutMasterIdLst>
  <p:sldIdLst>
    <p:sldId id="256" r:id="rId5"/>
    <p:sldId id="263" r:id="rId6"/>
    <p:sldId id="265" r:id="rId7"/>
    <p:sldId id="264" r:id="rId8"/>
    <p:sldId id="266" r:id="rId9"/>
    <p:sldId id="267" r:id="rId10"/>
    <p:sldId id="268" r:id="rId11"/>
    <p:sldId id="269" r:id="rId12"/>
    <p:sldId id="280" r:id="rId13"/>
    <p:sldId id="281" r:id="rId14"/>
    <p:sldId id="270" r:id="rId15"/>
    <p:sldId id="271" r:id="rId16"/>
    <p:sldId id="282" r:id="rId17"/>
    <p:sldId id="272" r:id="rId18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01" autoAdjust="0"/>
    <p:restoredTop sz="94660"/>
  </p:normalViewPr>
  <p:slideViewPr>
    <p:cSldViewPr snapToGrid="0">
      <p:cViewPr varScale="1">
        <p:scale>
          <a:sx n="57" d="100"/>
          <a:sy n="57" d="100"/>
        </p:scale>
        <p:origin x="-90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6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8219FF07-3582-4280-B7AE-68B70D8B43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4D920923-DE44-4655-8D4A-D9864325C3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6C447-CE6B-450E-BAFF-A71A02E24ACF}" type="datetimeFigureOut">
              <a:rPr lang="es-ES" smtClean="0"/>
              <a:pPr/>
              <a:t>06/07/2021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7299DEC-70F8-420C-AEFE-280D9AE394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5734BE5-CF96-41A1-852C-9F9FB5A636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9DF3A-D80F-4329-8E02-6780F7FB7A5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128608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677C7-0751-4719-8DC2-ED463921356F}" type="datetimeFigureOut">
              <a:rPr lang="es-ES" noProof="0" smtClean="0"/>
              <a:pPr/>
              <a:t>06/07/2021</a:t>
            </a:fld>
            <a:endParaRPr lang="es-ES" noProof="0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dirty="0"/>
              <a:t>Editar estilos de texto del patrón</a:t>
            </a:r>
          </a:p>
          <a:p>
            <a:pPr lvl="1"/>
            <a:r>
              <a:rPr lang="es-ES" noProof="0" dirty="0"/>
              <a:t>Segundo nivel</a:t>
            </a:r>
          </a:p>
          <a:p>
            <a:pPr lvl="2"/>
            <a:r>
              <a:rPr lang="es-ES" noProof="0" dirty="0"/>
              <a:t>Tercer nivel</a:t>
            </a:r>
          </a:p>
          <a:p>
            <a:pPr lvl="3"/>
            <a:r>
              <a:rPr lang="es-ES" noProof="0" dirty="0"/>
              <a:t>Cuarto nivel</a:t>
            </a:r>
          </a:p>
          <a:p>
            <a:pPr lvl="4"/>
            <a:r>
              <a:rPr lang="es-ES" noProof="0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1E7DB-07A9-4E74-B91B-9410E3A155F9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287534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1E7DB-07A9-4E74-B91B-9410E3A155F9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275163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68772A-0463-4A90-9412-545A7E608CBF}" type="datetime1">
              <a:rPr lang="es-ES" noProof="0" smtClean="0"/>
              <a:pPr rtl="0"/>
              <a:t>06/07/2021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1074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F4A538-9A8E-4087-B0E5-0D5B34FF6B06}" type="datetime1">
              <a:rPr lang="es-ES" noProof="0" smtClean="0"/>
              <a:pPr rtl="0"/>
              <a:t>06/07/2021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302130410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F4A538-9A8E-4087-B0E5-0D5B34FF6B06}" type="datetime1">
              <a:rPr lang="es-ES" noProof="0" smtClean="0"/>
              <a:pPr rtl="0"/>
              <a:t>06/07/2021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308464346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F4A538-9A8E-4087-B0E5-0D5B34FF6B06}" type="datetime1">
              <a:rPr lang="es-ES" noProof="0" smtClean="0"/>
              <a:pPr rtl="0"/>
              <a:t>06/07/2021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98230073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F4A538-9A8E-4087-B0E5-0D5B34FF6B06}" type="datetime1">
              <a:rPr lang="es-ES" noProof="0" smtClean="0"/>
              <a:pPr rtl="0"/>
              <a:t>06/07/2021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426728241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F4A538-9A8E-4087-B0E5-0D5B34FF6B06}" type="datetime1">
              <a:rPr lang="es-ES" noProof="0" smtClean="0"/>
              <a:pPr rtl="0"/>
              <a:t>06/07/2021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8189961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F4A538-9A8E-4087-B0E5-0D5B34FF6B06}" type="datetime1">
              <a:rPr lang="es-ES" noProof="0" smtClean="0"/>
              <a:pPr rtl="0"/>
              <a:t>06/07/2021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163320585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11E8AFE-44F4-421B-91D8-ED5433A76CE0}" type="datetime1">
              <a:rPr lang="es-ES" noProof="0" smtClean="0"/>
              <a:pPr rtl="0"/>
              <a:t>06/07/2021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826329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31DF714-F5A0-4DEF-88D1-E8A05EEFD67F}" type="datetime1">
              <a:rPr lang="es-ES" noProof="0" smtClean="0"/>
              <a:pPr rtl="0"/>
              <a:t>06/07/2021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87850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F4A538-9A8E-4087-B0E5-0D5B34FF6B06}" type="datetime1">
              <a:rPr lang="es-ES" noProof="0" smtClean="0"/>
              <a:pPr rtl="0"/>
              <a:t>06/07/2021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360874888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AC4C0B6-AD25-4C2B-A54F-4383386AF5EE}" type="datetime1">
              <a:rPr lang="es-ES" noProof="0" smtClean="0"/>
              <a:pPr rtl="0"/>
              <a:t>06/07/2021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43318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07EBC77-3F89-46C1-86EB-578B6DA078C8}" type="datetime1">
              <a:rPr lang="es-ES" noProof="0" smtClean="0"/>
              <a:pPr rtl="0"/>
              <a:t>06/07/2021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375385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F8422C-688F-4A86-9DD8-4AE1FB7D491E}" type="datetime1">
              <a:rPr lang="es-ES" noProof="0" smtClean="0"/>
              <a:pPr rtl="0"/>
              <a:t>06/07/2021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107159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FF97401-D2C3-4EDC-A8D9-E9BC10C99AD2}" type="datetime1">
              <a:rPr lang="es-ES" noProof="0" smtClean="0"/>
              <a:pPr rtl="0"/>
              <a:t>06/07/2021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71018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5E12E97-F9CB-490F-B5BE-4434EB2503BC}" type="datetime1">
              <a:rPr lang="es-ES" noProof="0" smtClean="0"/>
              <a:pPr rtl="0"/>
              <a:t>06/07/2021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73579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DECEF9-AB42-428A-98D0-42115F411085}" type="datetime1">
              <a:rPr lang="es-ES" noProof="0" smtClean="0"/>
              <a:pPr rtl="0"/>
              <a:t>06/07/2021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3026969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F4A538-9A8E-4087-B0E5-0D5B34FF6B06}" type="datetime1">
              <a:rPr lang="es-ES" noProof="0" smtClean="0"/>
              <a:pPr rtl="0"/>
              <a:t>06/07/2021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30289345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92D050"/>
            </a:gs>
            <a:gs pos="100000">
              <a:srgbClr val="FFFF00"/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ECF4A538-9A8E-4087-B0E5-0D5B34FF6B06}" type="datetime1">
              <a:rPr lang="es-ES" noProof="0" smtClean="0"/>
              <a:pPr rtl="0"/>
              <a:t>06/07/2021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180851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ángulo 65">
            <a:extLst>
              <a:ext uri="{FF2B5EF4-FFF2-40B4-BE49-F238E27FC236}">
                <a16:creationId xmlns:a16="http://schemas.microsoft.com/office/drawing/2014/main" xmlns="" id="{C5BDD1EA-D8C1-45AF-9F0A-14A2A137BA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36BA91D-915C-49E9-BA6D-FB9B677AC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2710" y="628617"/>
            <a:ext cx="3971902" cy="3028983"/>
          </a:xfrm>
        </p:spPr>
        <p:txBody>
          <a:bodyPr rtlCol="0">
            <a:noAutofit/>
          </a:bodyPr>
          <a:lstStyle/>
          <a:p>
            <a:r>
              <a:rPr lang="es-E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LUCAS, EVANGELISTA DE LA TERNURA DE DIOS</a:t>
            </a:r>
            <a:br>
              <a:rPr lang="es-E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5DB1A8A-4EF6-4157-8A00-84AEDB088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80422" y="3428434"/>
            <a:ext cx="4890178" cy="3009437"/>
          </a:xfrm>
        </p:spPr>
        <p:txBody>
          <a:bodyPr rtlCol="0">
            <a:normAutofit lnSpcReduction="10000"/>
          </a:bodyPr>
          <a:lstStyle/>
          <a:p>
            <a:pPr lvl="0" algn="r"/>
            <a:endParaRPr lang="es-ES" b="1" dirty="0" smtClean="0"/>
          </a:p>
          <a:p>
            <a:pPr lvl="0" algn="r"/>
            <a:r>
              <a:rPr lang="es-ES" sz="4000" b="1" dirty="0" smtClean="0">
                <a:solidFill>
                  <a:srgbClr val="000099"/>
                </a:solidFill>
              </a:rPr>
              <a:t>2. ¿CÓMO ACTÚA </a:t>
            </a:r>
            <a:r>
              <a:rPr lang="es-ES" sz="4000" b="1" dirty="0">
                <a:solidFill>
                  <a:srgbClr val="000099"/>
                </a:solidFill>
              </a:rPr>
              <a:t>EL DIOS DE LA </a:t>
            </a:r>
            <a:r>
              <a:rPr lang="es-ES" sz="4000" b="1" dirty="0" smtClean="0">
                <a:solidFill>
                  <a:srgbClr val="000099"/>
                </a:solidFill>
              </a:rPr>
              <a:t>MISERICORDIA?. </a:t>
            </a:r>
            <a:r>
              <a:rPr lang="es-ES" sz="4000" b="1" dirty="0">
                <a:solidFill>
                  <a:srgbClr val="000099"/>
                </a:solidFill>
              </a:rPr>
              <a:t>ZAQUEO</a:t>
            </a:r>
          </a:p>
          <a:p>
            <a:pPr algn="r" rtl="0"/>
            <a:endParaRPr lang="es-E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8" name="Rectángulo con las esquinas opuestas recortadas 6">
            <a:extLst>
              <a:ext uri="{FF2B5EF4-FFF2-40B4-BE49-F238E27FC236}">
                <a16:creationId xmlns:a16="http://schemas.microsoft.com/office/drawing/2014/main" xmlns="" id="{14354E08-0068-48D7-A8AD-84C7B1CF58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4000" y="620722"/>
            <a:ext cx="6575496" cy="5286838"/>
          </a:xfrm>
          <a:prstGeom prst="snip2DiagRect">
            <a:avLst>
              <a:gd name="adj1" fmla="val 10787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B01D247-521D-46B2-B29A-935ED000F0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826" y="628618"/>
            <a:ext cx="6578670" cy="5278942"/>
          </a:xfrm>
          <a:custGeom>
            <a:avLst/>
            <a:gdLst>
              <a:gd name="connsiteX0" fmla="*/ 534609 w 6245352"/>
              <a:gd name="connsiteY0" fmla="*/ 0 h 4956048"/>
              <a:gd name="connsiteX1" fmla="*/ 6245352 w 6245352"/>
              <a:gd name="connsiteY1" fmla="*/ 0 h 4956048"/>
              <a:gd name="connsiteX2" fmla="*/ 6245352 w 6245352"/>
              <a:gd name="connsiteY2" fmla="*/ 4421439 h 4956048"/>
              <a:gd name="connsiteX3" fmla="*/ 5710743 w 6245352"/>
              <a:gd name="connsiteY3" fmla="*/ 4956048 h 4956048"/>
              <a:gd name="connsiteX4" fmla="*/ 0 w 6245352"/>
              <a:gd name="connsiteY4" fmla="*/ 4956048 h 4956048"/>
              <a:gd name="connsiteX5" fmla="*/ 0 w 6245352"/>
              <a:gd name="connsiteY5" fmla="*/ 534609 h 49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5352" h="4956048">
                <a:moveTo>
                  <a:pt x="534609" y="0"/>
                </a:moveTo>
                <a:lnTo>
                  <a:pt x="6245352" y="0"/>
                </a:lnTo>
                <a:lnTo>
                  <a:pt x="6245352" y="4421439"/>
                </a:lnTo>
                <a:lnTo>
                  <a:pt x="5710743" y="4956048"/>
                </a:lnTo>
                <a:lnTo>
                  <a:pt x="0" y="4956048"/>
                </a:lnTo>
                <a:lnTo>
                  <a:pt x="0" y="534609"/>
                </a:lnTo>
                <a:close/>
              </a:path>
            </a:pathLst>
          </a:custGeom>
        </p:spPr>
      </p:pic>
      <p:grpSp>
        <p:nvGrpSpPr>
          <p:cNvPr id="70" name="Grupo 69">
            <a:extLst>
              <a:ext uri="{FF2B5EF4-FFF2-40B4-BE49-F238E27FC236}">
                <a16:creationId xmlns:a16="http://schemas.microsoft.com/office/drawing/2014/main" xmlns="" id="{A779F34F-2960-4B81-BA08-445B6F6A0C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71" name="Conector recto 70">
              <a:extLst>
                <a:ext uri="{FF2B5EF4-FFF2-40B4-BE49-F238E27FC236}">
                  <a16:creationId xmlns:a16="http://schemas.microsoft.com/office/drawing/2014/main" xmlns="" id="{10A57ACC-416F-4A5D-B7F7-DDA9886A3A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>
              <a:extLst>
                <a:ext uri="{FF2B5EF4-FFF2-40B4-BE49-F238E27FC236}">
                  <a16:creationId xmlns:a16="http://schemas.microsoft.com/office/drawing/2014/main" xmlns="" id="{26522B4F-50C4-4FCE-8AE2-3789D63ED3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2">
              <a:extLst>
                <a:ext uri="{FF2B5EF4-FFF2-40B4-BE49-F238E27FC236}">
                  <a16:creationId xmlns:a16="http://schemas.microsoft.com/office/drawing/2014/main" xmlns="" id="{2C3978FC-B5D1-42BE-B086-BC2A733D58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>
              <a:extLst>
                <a:ext uri="{FF2B5EF4-FFF2-40B4-BE49-F238E27FC236}">
                  <a16:creationId xmlns:a16="http://schemas.microsoft.com/office/drawing/2014/main" xmlns="" id="{ACED99F1-340D-4970-8E66-3B28E92711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74">
              <a:extLst>
                <a:ext uri="{FF2B5EF4-FFF2-40B4-BE49-F238E27FC236}">
                  <a16:creationId xmlns:a16="http://schemas.microsoft.com/office/drawing/2014/main" xmlns="" id="{50A54E39-63C0-4847-A766-C6B74FEB48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780818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152900" y="645335"/>
            <a:ext cx="6096000" cy="532903"/>
          </a:xfrm>
          <a:prstGeom prst="rect">
            <a:avLst/>
          </a:prstGeom>
        </p:spPr>
        <p:txBody>
          <a:bodyPr>
            <a:spAutoFit/>
          </a:bodyPr>
          <a:lstStyle/>
          <a:p>
            <a:pPr lvl="2">
              <a:lnSpc>
                <a:spcPct val="107000"/>
              </a:lnSpc>
              <a:spcAft>
                <a:spcPts val="0"/>
              </a:spcAft>
            </a:pPr>
            <a:r>
              <a:rPr lang="es-ES" sz="28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ES" sz="2800" b="1" dirty="0" smtClean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conversión</a:t>
            </a:r>
            <a:endParaRPr lang="es-ES" sz="1100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77" t="3758" r="50000" b="4335"/>
          <a:stretch/>
        </p:blipFill>
        <p:spPr>
          <a:xfrm>
            <a:off x="390524" y="421000"/>
            <a:ext cx="2847976" cy="3281361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152900" y="1362075"/>
            <a:ext cx="766762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Únicamente quien ha recibido el perdón es capaz de convertirse.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Los ojos humanos contemplan el proceso de la siguiente manera: </a:t>
            </a:r>
          </a:p>
          <a:p>
            <a:pPr algn="ctr"/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PECADO  -  CONVERSIÓN  - PERDÓN</a:t>
            </a:r>
          </a:p>
          <a:p>
            <a:pPr algn="just"/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Pero a los ojos de Dios, es distinto:</a:t>
            </a:r>
          </a:p>
          <a:p>
            <a:pPr algn="ctr"/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PECADO  -  PERDÓN  - CONVERSIÓN</a:t>
            </a:r>
            <a:endParaRPr lang="es-ES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409700" y="4267200"/>
            <a:ext cx="10096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Zaqueo es un pecador, pero es Jesús quien primero lo mira y le habla. Son los ojos y la voz de Jesús los que le devuelven la dignidad.</a:t>
            </a:r>
          </a:p>
          <a:p>
            <a:pPr algn="just"/>
            <a:endParaRPr lang="es-E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Zaqueo se pone de pie y le reconoce como Señor. La misericordia de Jesús se transforma en perdón.</a:t>
            </a:r>
          </a:p>
          <a:p>
            <a:pPr algn="just"/>
            <a:endParaRPr lang="es-E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Zaqueo ha aceptado la mirada del Señor, ha sido perdonado y ahora se puede convertir.</a:t>
            </a:r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9008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152900" y="645335"/>
            <a:ext cx="6096000" cy="532903"/>
          </a:xfrm>
          <a:prstGeom prst="rect">
            <a:avLst/>
          </a:prstGeom>
        </p:spPr>
        <p:txBody>
          <a:bodyPr>
            <a:spAutoFit/>
          </a:bodyPr>
          <a:lstStyle/>
          <a:p>
            <a:pPr lvl="2">
              <a:lnSpc>
                <a:spcPct val="107000"/>
              </a:lnSpc>
              <a:spcAft>
                <a:spcPts val="0"/>
              </a:spcAft>
            </a:pPr>
            <a:r>
              <a:rPr lang="es-ES" sz="28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ES" sz="2800" b="1" dirty="0" smtClean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conversión</a:t>
            </a:r>
            <a:endParaRPr lang="es-ES" sz="1100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44025" y="1327555"/>
            <a:ext cx="2266950" cy="519349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00050" y="1400175"/>
            <a:ext cx="837247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Convertirse es transformar en obras de misericordia el perdón que gratuitamente se ha recibido.</a:t>
            </a: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Zaqueo convierte la misericordia en perdón.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LA MITAD DE MIS BIENES, SEÑOR, SE LA DOY A LOS POBRES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La Ley mandaba devolver el doble de la cantidad robada. Si Zaqueo solo hacia esto pasaba de ser un publicano a ser un fariseo, que cumplían la Ley de forma estricta</a:t>
            </a: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Pero él va más allá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…Y SI A ALGUIEN LE HE SACADO DINERO, SE LO RESTITUIRÉ CUATRO VECES MÁS …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Zaqueo devuelve más de lo que establece la Ley</a:t>
            </a: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Quien ha recibido generosamente el perdón de Dios no pone límites al ejercicio de la misericordia </a:t>
            </a:r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7521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855060" y="532947"/>
            <a:ext cx="3831946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es-ES" sz="28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de la historia</a:t>
            </a:r>
            <a:endParaRPr lang="es-ES" sz="1100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562" y="1736646"/>
            <a:ext cx="3005138" cy="359187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924424" y="1685925"/>
            <a:ext cx="63722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Jesús perdona a Zaqueo por ser persona, por ser hijo de Abrahán. 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Las personas por nuestra humanidad tenemos la dignidad plena para estar de pie ante Dios y recibir su perdón y misericordia.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Nuestra liberación consiste en aceptar la mirada y la voz que Dios nos dirige.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La aceptación de la mirada de Dios nos otorga el perdón, y una vez perdonados podemos convertirnos y vivir en el amor.</a:t>
            </a:r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0930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855060" y="532947"/>
            <a:ext cx="3831946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es-ES" sz="28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de la historia</a:t>
            </a:r>
            <a:endParaRPr lang="es-ES" sz="1100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29637" y="1495425"/>
            <a:ext cx="2962275" cy="405765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971550" y="1609725"/>
            <a:ext cx="6934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La finalidad de la acción de Jesús es liberar al oprimido de cualquier causa.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En los tiempos de Jesús la gente esperaba un salvador que desde el poder y con apariencia deslumbradora trajera al  mundo la paz y la felicidad.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Pero Jesús va a liberar desde la actitud de servicio, la vida compartida y la existencia humilde.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El encuentro personal con Jesús permite a Zaqueo descubrir el señorío de Jesús, el HIJO DEL HOMBRE.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Zaqueo, a partir de ahora, verterá en el corazón de sus hermanos la misericordia que él ha recibido.</a:t>
            </a:r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4664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591483" y="761547"/>
            <a:ext cx="2510944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>
              <a:lnSpc>
                <a:spcPct val="107000"/>
              </a:lnSpc>
              <a:spcAft>
                <a:spcPts val="800"/>
              </a:spcAft>
            </a:pPr>
            <a:r>
              <a:rPr lang="es-ES" sz="28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Síntesis final</a:t>
            </a:r>
            <a:endParaRPr lang="es-ES" sz="1100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2501" y="5049953"/>
            <a:ext cx="10348912" cy="14859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90550" y="1190625"/>
            <a:ext cx="108394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EL PRIMER ROSTRO DE LA MISERICORDIA DE DIOS CON LOS HOMBRES ES EL PERDÓN</a:t>
            </a:r>
          </a:p>
          <a:p>
            <a:pPr algn="just"/>
            <a:endParaRPr lang="es-ES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Las circunstancias, la opinión de la gente y su propio sentimiento de culpa hacen que Zaqueo tenga su corazón lleno de amarga culpabilidad.</a:t>
            </a:r>
          </a:p>
          <a:p>
            <a:pPr algn="just"/>
            <a:endParaRPr lang="es-ES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Jesús le perdona y este perdón le permite convertirse y una vez convertido puede iniciar el camino del bien, que no es otro que repartir entre sus hermanos la misericordia vertida por Jesús</a:t>
            </a:r>
          </a:p>
          <a:p>
            <a:pPr algn="just"/>
            <a:endParaRPr lang="es-ES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Jesús no libera a Zaqueo por casualidad, lo hace dentro del proyecto liberador de Dios, basado en el SERVICIO, la HUMILDAD y la VIDA COMPARTIDA.</a:t>
            </a:r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6519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84569" y="421802"/>
            <a:ext cx="951040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07000"/>
              </a:lnSpc>
              <a:spcAft>
                <a:spcPts val="800"/>
              </a:spcAft>
            </a:pPr>
            <a:r>
              <a:rPr lang="es-ES" sz="28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Situación de la narración en </a:t>
            </a:r>
            <a:r>
              <a:rPr lang="es-ES" sz="2800" b="1" dirty="0" smtClean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Evangelio</a:t>
            </a:r>
            <a:endParaRPr lang="es-ES" sz="1100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710136" y="1653702"/>
            <a:ext cx="55544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Se sitúa en la zona central del Evangelio, el viaje desde Galilea hasta Jerusalén.</a:t>
            </a:r>
          </a:p>
          <a:p>
            <a:pPr algn="just"/>
            <a:endParaRPr lang="es-E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Está casi al final de este viaje y antes de los relatos de la Pasión.</a:t>
            </a:r>
          </a:p>
          <a:p>
            <a:pPr algn="just"/>
            <a:endParaRPr lang="es-E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En esta etapa Jesús instruye a sus discípulos, se hace PALABRA para prepararles a vivir el tiempo de la Iglesia. Les enseñará a convertir la misericordia en PERDÓN.</a:t>
            </a:r>
          </a:p>
          <a:p>
            <a:pPr algn="just"/>
            <a:endParaRPr lang="es-E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Este fragmento muestra similitudes  con la entrada de Josué en la Tierra Prometida, conquistando Jericó.</a:t>
            </a:r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344" y="2171660"/>
            <a:ext cx="4463273" cy="305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84645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056933" y="465056"/>
            <a:ext cx="3336041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>
              <a:lnSpc>
                <a:spcPct val="107000"/>
              </a:lnSpc>
              <a:spcAft>
                <a:spcPts val="800"/>
              </a:spcAft>
            </a:pPr>
            <a:r>
              <a:rPr lang="es-ES" sz="28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Zaqueo Lc 19,1-10</a:t>
            </a:r>
            <a:endParaRPr lang="es-ES" sz="1100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099226" y="1634249"/>
            <a:ext cx="977629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19.1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 Jesús entró en Jericó e iba atravesando la ciudad. 2 Vivía en ella un hombre rico llamado Zaqueo, jefe de los que cobraban impuestos para Roma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.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 3 Quería conocer a Jesús, pero no conseguía verle, porque había mucha gente y Zaqueo era de baja estatura. 4 Así que, echando a correr, se adelantó, y para alcanzar a verle se subió a un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árbol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 junto al cual tenía que pasar Jesús. 5 Al llegar allí, Jesús miró hacia arriba y le dijo:</a:t>
            </a:r>
          </a:p>
          <a:p>
            <a:pPr algn="just"/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–Zaqueo, baja en seguida porque hoy he de quedarme en tu casa.</a:t>
            </a:r>
          </a:p>
          <a:p>
            <a:pPr algn="just"/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6 Zaqueo bajó aprisa, y con alegría recibió a Jesús. 7 Al ver esto comenzaron todos a criticar a Jesús, diciendo que había ido a quedarse en casa de un pecador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.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 8 Pero Zaqueo, levantándose entonces, dijo al Señor:</a:t>
            </a:r>
          </a:p>
          <a:p>
            <a:pPr algn="just"/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–Mira, Señor, voy a dar a los pobres la mitad de mis bienes; y si he robado algo a alguien, le devolveré cuatro veces más.</a:t>
            </a:r>
          </a:p>
          <a:p>
            <a:pPr algn="just"/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9 Jesús le dijo:</a:t>
            </a:r>
          </a:p>
          <a:p>
            <a:pPr algn="just"/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–Hoy ha llegado la salvación a esta casa, porque este hombre también es descendiente de Abraham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.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 10 Pues el Hijo del hombre ha venido a buscar y salvar lo que se había perdido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.</a:t>
            </a:r>
            <a:endParaRPr lang="es-ES" sz="2000" b="1" i="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7214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19922" y="3162050"/>
            <a:ext cx="6995569" cy="1036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>
              <a:lnSpc>
                <a:spcPct val="107000"/>
              </a:lnSpc>
              <a:spcAft>
                <a:spcPts val="800"/>
              </a:spcAft>
            </a:pPr>
            <a:r>
              <a:rPr lang="es-ES" sz="60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Elementos del texto</a:t>
            </a:r>
            <a:endParaRPr lang="es-ES" sz="2800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4044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48200" y="370988"/>
            <a:ext cx="6096000" cy="532903"/>
          </a:xfrm>
          <a:prstGeom prst="rect">
            <a:avLst/>
          </a:prstGeom>
        </p:spPr>
        <p:txBody>
          <a:bodyPr>
            <a:spAutoFit/>
          </a:bodyPr>
          <a:lstStyle/>
          <a:p>
            <a:pPr lvl="2">
              <a:lnSpc>
                <a:spcPct val="107000"/>
              </a:lnSpc>
              <a:spcAft>
                <a:spcPts val="0"/>
              </a:spcAft>
            </a:pPr>
            <a:r>
              <a:rPr lang="es-ES" sz="2800" b="1" dirty="0" smtClean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Jericó</a:t>
            </a:r>
            <a:endParaRPr lang="es-ES" sz="1100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7884" y="2149813"/>
            <a:ext cx="3461188" cy="3725694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648200" y="1673158"/>
            <a:ext cx="69747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</a:rPr>
              <a:t>Núcleo urbano estratégico entre Judea y Perea. Disponía de un servicio de aduanas y de una guarnición militar, al ser un nudo de comunicaciones.</a:t>
            </a:r>
          </a:p>
          <a:p>
            <a:pPr algn="just"/>
            <a:endParaRPr lang="es-ES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</a:rPr>
              <a:t>Tenía un ambiente cosmopolita, alejado del cumplimiento estricto de las leyes judías referente a la moral.</a:t>
            </a:r>
          </a:p>
          <a:p>
            <a:pPr algn="just"/>
            <a:endParaRPr lang="es-ES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</a:rPr>
              <a:t>Es una de las ciudades más antiguas que se conocen y el Antiguo Testamento le concede un gran papel.</a:t>
            </a:r>
            <a:endParaRPr lang="es-E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127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76775" y="401475"/>
            <a:ext cx="6096000" cy="532903"/>
          </a:xfrm>
          <a:prstGeom prst="rect">
            <a:avLst/>
          </a:prstGeom>
        </p:spPr>
        <p:txBody>
          <a:bodyPr>
            <a:spAutoFit/>
          </a:bodyPr>
          <a:lstStyle/>
          <a:p>
            <a:pPr lvl="2">
              <a:lnSpc>
                <a:spcPct val="107000"/>
              </a:lnSpc>
              <a:spcAft>
                <a:spcPts val="0"/>
              </a:spcAft>
            </a:pPr>
            <a:r>
              <a:rPr lang="es-ES" sz="2800" b="1" dirty="0" smtClean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Zaqueo</a:t>
            </a:r>
            <a:endParaRPr lang="es-ES" sz="1100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350" y="281452"/>
            <a:ext cx="3077361" cy="230505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409700" y="2743200"/>
            <a:ext cx="10439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ZAQUEO es un diminutivo de Zacarías, nombre que significa </a:t>
            </a:r>
            <a:r>
              <a:rPr lang="es-ES" b="1" i="1" dirty="0" smtClean="0">
                <a:solidFill>
                  <a:schemeClr val="accent5">
                    <a:lumMod val="50000"/>
                  </a:schemeClr>
                </a:solidFill>
              </a:rPr>
              <a:t>El Señor se acuerda de nosotros.</a:t>
            </a:r>
            <a:endParaRPr lang="es-E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>
                <a:solidFill>
                  <a:schemeClr val="accent5">
                    <a:lumMod val="50000"/>
                  </a:schemeClr>
                </a:solidFill>
              </a:rPr>
              <a:t>Era </a:t>
            </a: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cobrador de impuestos. Cobraban impuestos los romanos, Herodes y el diezmo al Templo.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Zaqueo era muy rico debido a ser el jefe de los publicanos. Era mal visto y a la vez temido por la gente.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>
                <a:solidFill>
                  <a:schemeClr val="accent5">
                    <a:lumMod val="50000"/>
                  </a:schemeClr>
                </a:solidFill>
              </a:rPr>
              <a:t>Era pequeño de </a:t>
            </a: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estatura, quería ver a Jesús pero no podía.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La salvación, la misericordia, la persona de Jesús pasaba a su lado, pero nada ni nadie puede hacer nada por él, su suerte estaba echada para siempre: su modo de vida lo ha empequeñecido y el desprecio de los demás.</a:t>
            </a:r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es-E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6007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514850" y="479586"/>
            <a:ext cx="6096000" cy="532903"/>
          </a:xfrm>
          <a:prstGeom prst="rect">
            <a:avLst/>
          </a:prstGeom>
        </p:spPr>
        <p:txBody>
          <a:bodyPr>
            <a:spAutoFit/>
          </a:bodyPr>
          <a:lstStyle/>
          <a:p>
            <a:pPr lvl="2">
              <a:lnSpc>
                <a:spcPct val="107000"/>
              </a:lnSpc>
              <a:spcAft>
                <a:spcPts val="0"/>
              </a:spcAft>
            </a:pPr>
            <a:r>
              <a:rPr lang="es-ES" sz="28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ES" sz="2800" b="1" dirty="0" smtClean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gente</a:t>
            </a:r>
            <a:endParaRPr lang="es-ES" sz="1100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05725" y="1468859"/>
            <a:ext cx="3914775" cy="263690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23875" y="1771650"/>
            <a:ext cx="68484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La gente que no le dejaba ver a Jesús. La gente no significa solo un grupo de personas, también significa lo que piensa la gente. Esa opinión impide a Zaqueo ver a su salvador.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Cuando Jesús va a la casa de Zaqueo la gente murmura, porque para ellos es un pecador, un impuro, alguien que no tiene derecho a cambiar de vida, ni a liberarse</a:t>
            </a:r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76300" y="4562136"/>
            <a:ext cx="109442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La opinión de la gente hace de Zaqueo un hombre pequeño para siempre. 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La muchedumbre traba al cobrador de impuestos su contacto con Jesús.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Todos somos hijos de Dios pero, a veces, lo que de nosotros se piensa y se opina nos disminuye, sobre todo si nadie nunca nos ha valorado en aquello que realmente somos. </a:t>
            </a:r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6477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591050" y="405298"/>
            <a:ext cx="6096000" cy="532903"/>
          </a:xfrm>
          <a:prstGeom prst="rect">
            <a:avLst/>
          </a:prstGeom>
        </p:spPr>
        <p:txBody>
          <a:bodyPr>
            <a:spAutoFit/>
          </a:bodyPr>
          <a:lstStyle/>
          <a:p>
            <a:pPr lvl="2">
              <a:lnSpc>
                <a:spcPct val="107000"/>
              </a:lnSpc>
              <a:spcAft>
                <a:spcPts val="0"/>
              </a:spcAft>
            </a:pPr>
            <a:r>
              <a:rPr lang="es-ES" sz="2800" b="1" dirty="0" smtClean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Jesús</a:t>
            </a:r>
            <a:endParaRPr lang="es-ES" sz="1100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61937"/>
            <a:ext cx="1847850" cy="246697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724150" y="1495424"/>
            <a:ext cx="8772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… LEVANTÓ JESÚS LA VISTA …</a:t>
            </a:r>
          </a:p>
          <a:p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El verbo significa mirar en profundidad, mirar con la intención de ejercer la misericordia.</a:t>
            </a:r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57200" y="3000375"/>
            <a:ext cx="112109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… Y LE DIJO …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No es solo pronunciar sonidos con los labios, es COMUNICAR algo importante.</a:t>
            </a:r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Cuando en Babilonia comunica el consuelo al pueblo, también anuncia la pronta liberación.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…. BAJA EN SEGUIDA, PORQUE HOY TENGO QUE ALOJARME EN TU CASA….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Jesús no recrimina.</a:t>
            </a: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La vida der Jesús responde a un proyecto, da plenitud al proyecto de Dios sobre los hombres.</a:t>
            </a: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Por eso TIENE QUE hospedarse en casa de Zaqueo, porque es la liberación de Dios entre los hombres.</a:t>
            </a: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Emprende la tarea, no realizada por nadie, de humanizar a Zaqueo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es-E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0452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591050" y="405298"/>
            <a:ext cx="6096000" cy="532903"/>
          </a:xfrm>
          <a:prstGeom prst="rect">
            <a:avLst/>
          </a:prstGeom>
        </p:spPr>
        <p:txBody>
          <a:bodyPr>
            <a:spAutoFit/>
          </a:bodyPr>
          <a:lstStyle/>
          <a:p>
            <a:pPr lvl="2">
              <a:lnSpc>
                <a:spcPct val="107000"/>
              </a:lnSpc>
              <a:spcAft>
                <a:spcPts val="0"/>
              </a:spcAft>
            </a:pPr>
            <a:r>
              <a:rPr lang="es-ES" sz="2800" b="1" dirty="0" smtClean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Jesús</a:t>
            </a:r>
            <a:endParaRPr lang="es-ES" sz="1100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049" y="4042648"/>
            <a:ext cx="3249985" cy="243435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52449" y="1019175"/>
            <a:ext cx="114395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Zaqueo obedece a Jesús  y  ZAQUEO SE PUSO EN PIE…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Estar en pie ante alguien expresa la dignidad humana. La mirada y las palabras de Jesús  le han devuelto la dignidad de saberse alguien ante los demás y ante sí mismo.</a:t>
            </a:r>
          </a:p>
          <a:p>
            <a:pPr algn="just"/>
            <a:endParaRPr lang="es-E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Recuperar la dignidad, estar de pie, es una metáfora del PERDÓN</a:t>
            </a:r>
          </a:p>
          <a:p>
            <a:pPr algn="just"/>
            <a:endParaRPr lang="es-E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Solamente el PERDÓN libera, nos permite estar de pie ante el señor y ante nuestros hermanos</a:t>
            </a:r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238625" y="3733800"/>
            <a:ext cx="74580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…. Y DIRIGIÉNDOSE AL SEÑOR LE DIJO …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Al subirse al sicomoro, quizá solo quería ver a un personaje famoso.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Pero después de su encuentro es el SEÑOR, el que ha cambiado su corazón.</a:t>
            </a:r>
          </a:p>
          <a:p>
            <a:pPr algn="just"/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Zaqueo ha llegado a la f, ha descubierto a Jesús como único señor de su vida</a:t>
            </a:r>
            <a:endParaRPr lang="es-E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4520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ector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903AAAE-3EA5-424A-B142-CC51DC1F897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CC082E-8DE3-449F-B604-FF5FA628FB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E76448-B9B5-444F-ABF0-3E2949E5B924}">
  <ds:schemaRefs>
    <ds:schemaRef ds:uri="71af3243-3dd4-4a8d-8c0d-dd76da1f02a5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16c05727-aa75-4e4a-9b5f-8a80a1165891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FA93B6D-1597-4D86-B6EB-52CA39D989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1213</Words>
  <Application>Microsoft Office PowerPoint</Application>
  <PresentationFormat>Personalizado</PresentationFormat>
  <Paragraphs>128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Sector</vt:lpstr>
      <vt:lpstr>LUCAS, EVANGELISTA DE LA TERNURA DE DIOS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2021-03-19T10:44:25Z</dcterms:created>
  <dcterms:modified xsi:type="dcterms:W3CDTF">2021-07-06T15:10:05Z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