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835" r:id="rId4"/>
  </p:sldMasterIdLst>
  <p:notesMasterIdLst>
    <p:notesMasterId r:id="rId23"/>
  </p:notesMasterIdLst>
  <p:handoutMasterIdLst>
    <p:handoutMasterId r:id="rId24"/>
  </p:handoutMasterIdLst>
  <p:sldIdLst>
    <p:sldId id="256" r:id="rId5"/>
    <p:sldId id="270" r:id="rId6"/>
    <p:sldId id="283" r:id="rId7"/>
    <p:sldId id="269" r:id="rId8"/>
    <p:sldId id="284" r:id="rId9"/>
    <p:sldId id="263" r:id="rId10"/>
    <p:sldId id="285" r:id="rId11"/>
    <p:sldId id="286" r:id="rId12"/>
    <p:sldId id="271" r:id="rId13"/>
    <p:sldId id="287" r:id="rId14"/>
    <p:sldId id="272" r:id="rId15"/>
    <p:sldId id="273" r:id="rId16"/>
    <p:sldId id="288" r:id="rId17"/>
    <p:sldId id="290" r:id="rId18"/>
    <p:sldId id="274" r:id="rId19"/>
    <p:sldId id="292" r:id="rId20"/>
    <p:sldId id="275" r:id="rId21"/>
    <p:sldId id="291" r:id="rId22"/>
  </p:sldIdLst>
  <p:sldSz cx="12192000" cy="68580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01" autoAdjust="0"/>
    <p:restoredTop sz="94660"/>
  </p:normalViewPr>
  <p:slideViewPr>
    <p:cSldViewPr snapToGrid="0">
      <p:cViewPr varScale="1">
        <p:scale>
          <a:sx n="57" d="100"/>
          <a:sy n="57" d="100"/>
        </p:scale>
        <p:origin x="-90" y="-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86" y="9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xmlns="" id="{8219FF07-3582-4280-B7AE-68B70D8B43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4D920923-DE44-4655-8D4A-D9864325C3A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6C447-CE6B-450E-BAFF-A71A02E24ACF}" type="datetimeFigureOut">
              <a:rPr lang="es-ES" smtClean="0"/>
              <a:pPr/>
              <a:t>03/05/2021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57299DEC-70F8-420C-AEFE-280D9AE3945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45734BE5-CF96-41A1-852C-9F9FB5A6360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39DF3A-D80F-4329-8E02-6780F7FB7A5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28608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677C7-0751-4719-8DC2-ED463921356F}" type="datetimeFigureOut">
              <a:rPr lang="es-ES" noProof="0" smtClean="0"/>
              <a:pPr/>
              <a:t>03/05/2021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dirty="0"/>
              <a:t>Editar estilos de texto del patrón</a:t>
            </a:r>
          </a:p>
          <a:p>
            <a:pPr lvl="1"/>
            <a:r>
              <a:rPr lang="es-ES" noProof="0" dirty="0"/>
              <a:t>Segundo nivel</a:t>
            </a:r>
          </a:p>
          <a:p>
            <a:pPr lvl="2"/>
            <a:r>
              <a:rPr lang="es-ES" noProof="0" dirty="0"/>
              <a:t>Tercer nivel</a:t>
            </a:r>
          </a:p>
          <a:p>
            <a:pPr lvl="3"/>
            <a:r>
              <a:rPr lang="es-ES" noProof="0" dirty="0"/>
              <a:t>Cuarto nivel</a:t>
            </a:r>
          </a:p>
          <a:p>
            <a:pPr lvl="4"/>
            <a:r>
              <a:rPr lang="es-ES" noProof="0" dirty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11E7DB-07A9-4E74-B91B-9410E3A155F9}" type="slidenum">
              <a:rPr lang="es-ES" noProof="0" smtClean="0"/>
              <a:pPr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xmlns="" val="2287534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11E7DB-07A9-4E74-B91B-9410E3A155F9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275163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568772A-0463-4A90-9412-545A7E608CBF}" type="datetime1">
              <a:rPr lang="es-ES" noProof="0" smtClean="0"/>
              <a:pPr rtl="0"/>
              <a:t>03/05/2021</a:t>
            </a:fld>
            <a:endParaRPr lang="es-E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1074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CF4A538-9A8E-4087-B0E5-0D5B34FF6B06}" type="datetime1">
              <a:rPr lang="es-ES" noProof="0" smtClean="0"/>
              <a:pPr rtl="0"/>
              <a:t>03/05/2021</a:t>
            </a:fld>
            <a:endParaRPr lang="es-E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xmlns="" val="302130410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CF4A538-9A8E-4087-B0E5-0D5B34FF6B06}" type="datetime1">
              <a:rPr lang="es-ES" noProof="0" smtClean="0"/>
              <a:pPr rtl="0"/>
              <a:t>03/05/2021</a:t>
            </a:fld>
            <a:endParaRPr lang="es-E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xmlns="" val="308464346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CF4A538-9A8E-4087-B0E5-0D5B34FF6B06}" type="datetime1">
              <a:rPr lang="es-ES" noProof="0" smtClean="0"/>
              <a:pPr rtl="0"/>
              <a:t>03/05/2021</a:t>
            </a:fld>
            <a:endParaRPr lang="es-E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98230073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CF4A538-9A8E-4087-B0E5-0D5B34FF6B06}" type="datetime1">
              <a:rPr lang="es-ES" noProof="0" smtClean="0"/>
              <a:pPr rtl="0"/>
              <a:t>03/05/2021</a:t>
            </a:fld>
            <a:endParaRPr lang="es-E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xmlns="" val="426728241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CF4A538-9A8E-4087-B0E5-0D5B34FF6B06}" type="datetime1">
              <a:rPr lang="es-ES" noProof="0" smtClean="0"/>
              <a:pPr rtl="0"/>
              <a:t>03/05/2021</a:t>
            </a:fld>
            <a:endParaRPr lang="es-E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78189961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CF4A538-9A8E-4087-B0E5-0D5B34FF6B06}" type="datetime1">
              <a:rPr lang="es-ES" noProof="0" smtClean="0"/>
              <a:pPr rtl="0"/>
              <a:t>03/05/2021</a:t>
            </a:fld>
            <a:endParaRPr lang="es-E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xmlns="" val="163320585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11E8AFE-44F4-421B-91D8-ED5433A76CE0}" type="datetime1">
              <a:rPr lang="es-ES" noProof="0" smtClean="0"/>
              <a:pPr rtl="0"/>
              <a:t>03/05/2021</a:t>
            </a:fld>
            <a:endParaRPr lang="es-E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xmlns="" val="28263299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31DF714-F5A0-4DEF-88D1-E8A05EEFD67F}" type="datetime1">
              <a:rPr lang="es-ES" noProof="0" smtClean="0"/>
              <a:pPr rtl="0"/>
              <a:t>03/05/2021</a:t>
            </a:fld>
            <a:endParaRPr lang="es-E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xmlns="" val="2878501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CF4A538-9A8E-4087-B0E5-0D5B34FF6B06}" type="datetime1">
              <a:rPr lang="es-ES" noProof="0" smtClean="0"/>
              <a:pPr rtl="0"/>
              <a:t>03/05/2021</a:t>
            </a:fld>
            <a:endParaRPr lang="es-E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xmlns="" val="360874888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AC4C0B6-AD25-4C2B-A54F-4383386AF5EE}" type="datetime1">
              <a:rPr lang="es-ES" noProof="0" smtClean="0"/>
              <a:pPr rtl="0"/>
              <a:t>03/05/2021</a:t>
            </a:fld>
            <a:endParaRPr lang="es-E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xmlns="" val="433183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07EBC77-3F89-46C1-86EB-578B6DA078C8}" type="datetime1">
              <a:rPr lang="es-ES" noProof="0" smtClean="0"/>
              <a:pPr rtl="0"/>
              <a:t>03/05/2021</a:t>
            </a:fld>
            <a:endParaRPr lang="es-E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xmlns="" val="3753857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AF8422C-688F-4A86-9DD8-4AE1FB7D491E}" type="datetime1">
              <a:rPr lang="es-ES" noProof="0" smtClean="0"/>
              <a:pPr rtl="0"/>
              <a:t>03/05/2021</a:t>
            </a:fld>
            <a:endParaRPr lang="es-ES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xmlns="" val="1071596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FF97401-D2C3-4EDC-A8D9-E9BC10C99AD2}" type="datetime1">
              <a:rPr lang="es-ES" noProof="0" smtClean="0"/>
              <a:pPr rtl="0"/>
              <a:t>03/05/2021</a:t>
            </a:fld>
            <a:endParaRPr lang="es-E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xmlns="" val="710183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5E12E97-F9CB-490F-B5BE-4434EB2503BC}" type="datetime1">
              <a:rPr lang="es-ES" noProof="0" smtClean="0"/>
              <a:pPr rtl="0"/>
              <a:t>03/05/2021</a:t>
            </a:fld>
            <a:endParaRPr lang="es-E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xmlns="" val="735798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9DECEF9-AB42-428A-98D0-42115F411085}" type="datetime1">
              <a:rPr lang="es-ES" noProof="0" smtClean="0"/>
              <a:pPr rtl="0"/>
              <a:t>03/05/2021</a:t>
            </a:fld>
            <a:endParaRPr lang="es-E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xmlns="" val="3026969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CF4A538-9A8E-4087-B0E5-0D5B34FF6B06}" type="datetime1">
              <a:rPr lang="es-ES" noProof="0" smtClean="0"/>
              <a:pPr rtl="0"/>
              <a:t>03/05/2021</a:t>
            </a:fld>
            <a:endParaRPr lang="es-E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xmlns="" val="230289345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rgbClr val="FFC000"/>
            </a:gs>
            <a:gs pos="100000">
              <a:schemeClr val="accent3">
                <a:lumMod val="40000"/>
                <a:lumOff val="6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fld id="{ECF4A538-9A8E-4087-B0E5-0D5B34FF6B06}" type="datetime1">
              <a:rPr lang="es-ES" noProof="0" smtClean="0"/>
              <a:pPr rtl="0"/>
              <a:t>03/05/2021</a:t>
            </a:fld>
            <a:endParaRPr lang="es-E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xmlns="" val="21808519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  <p:sldLayoutId id="2147483848" r:id="rId13"/>
    <p:sldLayoutId id="2147483849" r:id="rId14"/>
    <p:sldLayoutId id="2147483850" r:id="rId15"/>
    <p:sldLayoutId id="2147483851" r:id="rId16"/>
    <p:sldLayoutId id="2147483852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6" name="Rectángulo 65">
            <a:extLst>
              <a:ext uri="{FF2B5EF4-FFF2-40B4-BE49-F238E27FC236}">
                <a16:creationId xmlns:a16="http://schemas.microsoft.com/office/drawing/2014/main" xmlns="" id="{C5BDD1EA-D8C1-45AF-9F0A-14A2A137BA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36BA91D-915C-49E9-BA6D-FB9B677ACA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32710" y="628617"/>
            <a:ext cx="3971902" cy="3028983"/>
          </a:xfrm>
        </p:spPr>
        <p:txBody>
          <a:bodyPr rtlCol="0">
            <a:noAutofit/>
          </a:bodyPr>
          <a:lstStyle/>
          <a:p>
            <a:r>
              <a:rPr lang="es-ES" sz="4000" b="1" dirty="0">
                <a:solidFill>
                  <a:srgbClr val="FF0000"/>
                </a:solidFill>
              </a:rPr>
              <a:t>LUCAS, EVANGELISTA DE LA TERNURA DE DIOS</a:t>
            </a:r>
            <a:br>
              <a:rPr lang="es-ES" sz="4000" b="1" dirty="0">
                <a:solidFill>
                  <a:srgbClr val="FF0000"/>
                </a:solidFill>
              </a:rPr>
            </a:br>
            <a:endParaRPr lang="es-ES" sz="4000" b="1" dirty="0">
              <a:solidFill>
                <a:srgbClr val="FF0000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B5DB1A8A-4EF6-4157-8A00-84AEDB0883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80422" y="3428434"/>
            <a:ext cx="4890178" cy="3009437"/>
          </a:xfrm>
        </p:spPr>
        <p:txBody>
          <a:bodyPr rtlCol="0">
            <a:normAutofit/>
          </a:bodyPr>
          <a:lstStyle/>
          <a:p>
            <a:pPr algn="r"/>
            <a:r>
              <a:rPr lang="es-ES" sz="3600" b="1" dirty="0" smtClean="0">
                <a:solidFill>
                  <a:srgbClr val="FF0000"/>
                </a:solidFill>
              </a:rPr>
              <a:t>1.  EL </a:t>
            </a:r>
            <a:r>
              <a:rPr lang="es-ES" sz="3600" b="1" dirty="0">
                <a:solidFill>
                  <a:srgbClr val="FF0000"/>
                </a:solidFill>
              </a:rPr>
              <a:t>ROSTRO DE </a:t>
            </a:r>
            <a:r>
              <a:rPr lang="es-ES" sz="3600" b="1">
                <a:solidFill>
                  <a:srgbClr val="FF0000"/>
                </a:solidFill>
              </a:rPr>
              <a:t>LA </a:t>
            </a:r>
            <a:r>
              <a:rPr lang="es-ES" sz="3600" b="1" smtClean="0">
                <a:solidFill>
                  <a:srgbClr val="FF0000"/>
                </a:solidFill>
              </a:rPr>
              <a:t>MISERICORDIA</a:t>
            </a:r>
            <a:r>
              <a:rPr lang="es-ES" sz="3600" b="1" dirty="0" smtClean="0">
                <a:solidFill>
                  <a:srgbClr val="FF0000"/>
                </a:solidFill>
              </a:rPr>
              <a:t>.</a:t>
            </a:r>
          </a:p>
          <a:p>
            <a:pPr algn="r"/>
            <a:r>
              <a:rPr lang="es-ES" sz="3600" b="1" dirty="0">
                <a:solidFill>
                  <a:srgbClr val="FF0000"/>
                </a:solidFill>
              </a:rPr>
              <a:t> </a:t>
            </a:r>
            <a:r>
              <a:rPr lang="es-ES" sz="3600" b="1" dirty="0" smtClean="0">
                <a:solidFill>
                  <a:srgbClr val="FF0000"/>
                </a:solidFill>
              </a:rPr>
              <a:t>   </a:t>
            </a:r>
            <a:r>
              <a:rPr lang="es-ES" sz="3600" b="1" dirty="0">
                <a:solidFill>
                  <a:srgbClr val="FF0000"/>
                </a:solidFill>
              </a:rPr>
              <a:t>PARÁBOLA DEL HIJO PRÓDIGO</a:t>
            </a:r>
            <a:endParaRPr lang="es-ES" sz="3600" dirty="0">
              <a:solidFill>
                <a:srgbClr val="FF0000"/>
              </a:solidFill>
            </a:endParaRPr>
          </a:p>
          <a:p>
            <a:pPr lvl="0" algn="r"/>
            <a:endParaRPr lang="es-ES" b="1" dirty="0" smtClean="0"/>
          </a:p>
          <a:p>
            <a:pPr algn="r" rtl="0"/>
            <a:endParaRPr lang="es-E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8" name="Rectángulo con las esquinas opuestas recortadas 6">
            <a:extLst>
              <a:ext uri="{FF2B5EF4-FFF2-40B4-BE49-F238E27FC236}">
                <a16:creationId xmlns:a16="http://schemas.microsoft.com/office/drawing/2014/main" xmlns="" id="{14354E08-0068-48D7-A8AD-84C7B1CF58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34000" y="620722"/>
            <a:ext cx="6575496" cy="5286838"/>
          </a:xfrm>
          <a:prstGeom prst="snip2DiagRect">
            <a:avLst>
              <a:gd name="adj1" fmla="val 10787"/>
              <a:gd name="adj2" fmla="val 0"/>
            </a:avLst>
          </a:prstGeom>
          <a:solidFill>
            <a:schemeClr val="tx1"/>
          </a:solidFill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DB01D247-521D-46B2-B29A-935ED000F0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826" y="628618"/>
            <a:ext cx="6578670" cy="5278942"/>
          </a:xfrm>
          <a:custGeom>
            <a:avLst/>
            <a:gdLst>
              <a:gd name="connsiteX0" fmla="*/ 534609 w 6245352"/>
              <a:gd name="connsiteY0" fmla="*/ 0 h 4956048"/>
              <a:gd name="connsiteX1" fmla="*/ 6245352 w 6245352"/>
              <a:gd name="connsiteY1" fmla="*/ 0 h 4956048"/>
              <a:gd name="connsiteX2" fmla="*/ 6245352 w 6245352"/>
              <a:gd name="connsiteY2" fmla="*/ 4421439 h 4956048"/>
              <a:gd name="connsiteX3" fmla="*/ 5710743 w 6245352"/>
              <a:gd name="connsiteY3" fmla="*/ 4956048 h 4956048"/>
              <a:gd name="connsiteX4" fmla="*/ 0 w 6245352"/>
              <a:gd name="connsiteY4" fmla="*/ 4956048 h 4956048"/>
              <a:gd name="connsiteX5" fmla="*/ 0 w 6245352"/>
              <a:gd name="connsiteY5" fmla="*/ 534609 h 495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45352" h="4956048">
                <a:moveTo>
                  <a:pt x="534609" y="0"/>
                </a:moveTo>
                <a:lnTo>
                  <a:pt x="6245352" y="0"/>
                </a:lnTo>
                <a:lnTo>
                  <a:pt x="6245352" y="4421439"/>
                </a:lnTo>
                <a:lnTo>
                  <a:pt x="5710743" y="4956048"/>
                </a:lnTo>
                <a:lnTo>
                  <a:pt x="0" y="4956048"/>
                </a:lnTo>
                <a:lnTo>
                  <a:pt x="0" y="534609"/>
                </a:lnTo>
                <a:close/>
              </a:path>
            </a:pathLst>
          </a:custGeom>
        </p:spPr>
      </p:pic>
      <p:grpSp>
        <p:nvGrpSpPr>
          <p:cNvPr id="70" name="Grupo 69">
            <a:extLst>
              <a:ext uri="{FF2B5EF4-FFF2-40B4-BE49-F238E27FC236}">
                <a16:creationId xmlns:a16="http://schemas.microsoft.com/office/drawing/2014/main" xmlns="" id="{A779F34F-2960-4B81-BA08-445B6F6A0C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71" name="Conector recto 70">
              <a:extLst>
                <a:ext uri="{FF2B5EF4-FFF2-40B4-BE49-F238E27FC236}">
                  <a16:creationId xmlns:a16="http://schemas.microsoft.com/office/drawing/2014/main" xmlns="" id="{10A57ACC-416F-4A5D-B7F7-DDA9886A3A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recto 71">
              <a:extLst>
                <a:ext uri="{FF2B5EF4-FFF2-40B4-BE49-F238E27FC236}">
                  <a16:creationId xmlns:a16="http://schemas.microsoft.com/office/drawing/2014/main" xmlns="" id="{26522B4F-50C4-4FCE-8AE2-3789D63ED33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ector recto 72">
              <a:extLst>
                <a:ext uri="{FF2B5EF4-FFF2-40B4-BE49-F238E27FC236}">
                  <a16:creationId xmlns:a16="http://schemas.microsoft.com/office/drawing/2014/main" xmlns="" id="{2C3978FC-B5D1-42BE-B086-BC2A733D58F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recto 73">
              <a:extLst>
                <a:ext uri="{FF2B5EF4-FFF2-40B4-BE49-F238E27FC236}">
                  <a16:creationId xmlns:a16="http://schemas.microsoft.com/office/drawing/2014/main" xmlns="" id="{ACED99F1-340D-4970-8E66-3B28E92711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ector recto 74">
              <a:extLst>
                <a:ext uri="{FF2B5EF4-FFF2-40B4-BE49-F238E27FC236}">
                  <a16:creationId xmlns:a16="http://schemas.microsoft.com/office/drawing/2014/main" xmlns="" id="{50A54E39-63C0-4847-A766-C6B74FEB48D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78081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704849" y="525266"/>
            <a:ext cx="8334375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es-E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Actitud </a:t>
            </a:r>
            <a:r>
              <a:rPr lang="es-E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los </a:t>
            </a:r>
            <a:r>
              <a:rPr lang="es-E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personajes</a:t>
            </a:r>
            <a:endParaRPr lang="es-E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s-E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 hijo mayor</a:t>
            </a:r>
            <a:endParaRPr lang="es-E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2667" b="10445"/>
          <a:stretch/>
        </p:blipFill>
        <p:spPr>
          <a:xfrm>
            <a:off x="8234362" y="3660468"/>
            <a:ext cx="3737448" cy="2873682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704849" y="1800225"/>
            <a:ext cx="111347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 smtClean="0">
                <a:solidFill>
                  <a:srgbClr val="003300"/>
                </a:solidFill>
              </a:rPr>
              <a:t>Él se irritó y no quiso entrar.</a:t>
            </a:r>
          </a:p>
          <a:p>
            <a:pPr algn="just"/>
            <a:endParaRPr lang="es-ES" sz="2000" b="1" dirty="0">
              <a:solidFill>
                <a:srgbClr val="003300"/>
              </a:solidFill>
            </a:endParaRPr>
          </a:p>
          <a:p>
            <a:pPr algn="just"/>
            <a:r>
              <a:rPr lang="es-ES" sz="2000" b="1" dirty="0" smtClean="0">
                <a:solidFill>
                  <a:srgbClr val="003300"/>
                </a:solidFill>
              </a:rPr>
              <a:t>Desde una perspectiva externa el mayor ha obrado con justicia y rectitud. Pero él no entiende como el padre acoge a su </a:t>
            </a:r>
            <a:r>
              <a:rPr lang="es-ES" sz="2000" b="1" dirty="0">
                <a:solidFill>
                  <a:srgbClr val="003300"/>
                </a:solidFill>
              </a:rPr>
              <a:t>h</a:t>
            </a:r>
            <a:r>
              <a:rPr lang="es-ES" sz="2000" b="1" dirty="0" smtClean="0">
                <a:solidFill>
                  <a:srgbClr val="003300"/>
                </a:solidFill>
              </a:rPr>
              <a:t>ermano con un amor intenso</a:t>
            </a:r>
            <a:endParaRPr lang="es-ES" sz="2000" b="1" dirty="0">
              <a:solidFill>
                <a:srgbClr val="00330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876300" y="3973924"/>
            <a:ext cx="66198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 smtClean="0">
                <a:solidFill>
                  <a:srgbClr val="003300"/>
                </a:solidFill>
              </a:rPr>
              <a:t>Se puede apreciar una actitud de odio a su hermano cuando dice “ </a:t>
            </a:r>
            <a:r>
              <a:rPr lang="es-ES" sz="2000" b="1" i="1" dirty="0" smtClean="0">
                <a:solidFill>
                  <a:srgbClr val="003300"/>
                </a:solidFill>
              </a:rPr>
              <a:t>ese hijo tuyo</a:t>
            </a:r>
            <a:r>
              <a:rPr lang="es-ES" sz="2000" b="1" dirty="0" smtClean="0">
                <a:solidFill>
                  <a:srgbClr val="003300"/>
                </a:solidFill>
              </a:rPr>
              <a:t>”, lo que supone la ruptura entre los hermanos, ya no es su hermano, es el hijo de su padre</a:t>
            </a:r>
          </a:p>
          <a:p>
            <a:pPr algn="just"/>
            <a:endParaRPr lang="es-ES" sz="2000" b="1" dirty="0">
              <a:solidFill>
                <a:srgbClr val="003300"/>
              </a:solidFill>
            </a:endParaRPr>
          </a:p>
          <a:p>
            <a:pPr algn="just"/>
            <a:r>
              <a:rPr lang="es-ES" sz="2000" b="1" dirty="0" smtClean="0">
                <a:solidFill>
                  <a:srgbClr val="003300"/>
                </a:solidFill>
              </a:rPr>
              <a:t>El hermano mayor manifiesta su ira negándose a entrar en la casa </a:t>
            </a:r>
            <a:endParaRPr lang="es-ES" sz="2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26881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52424" y="410966"/>
            <a:ext cx="8334375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es-E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Actitud </a:t>
            </a:r>
            <a:r>
              <a:rPr lang="es-E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los </a:t>
            </a:r>
            <a:r>
              <a:rPr lang="es-E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personajes</a:t>
            </a:r>
            <a:endParaRPr lang="es-E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s-E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 padre con el hijo menor</a:t>
            </a:r>
            <a:endParaRPr lang="es-E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76200" y="1962150"/>
            <a:ext cx="90773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 smtClean="0">
                <a:solidFill>
                  <a:schemeClr val="accent1">
                    <a:lumMod val="50000"/>
                  </a:schemeClr>
                </a:solidFill>
              </a:rPr>
              <a:t>El hijo menor vuelve derrotado y con la mala conciencia del pecado. </a:t>
            </a:r>
          </a:p>
          <a:p>
            <a:pPr algn="just"/>
            <a:r>
              <a:rPr lang="es-ES" sz="2000" b="1" dirty="0" smtClean="0">
                <a:solidFill>
                  <a:schemeClr val="accent1">
                    <a:lumMod val="50000"/>
                  </a:schemeClr>
                </a:solidFill>
              </a:rPr>
              <a:t>Pero la actitud del padre es distinta.</a:t>
            </a:r>
            <a:endParaRPr lang="es-E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352424" y="2952750"/>
            <a:ext cx="468630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i="1" dirty="0" smtClean="0">
                <a:solidFill>
                  <a:schemeClr val="accent1">
                    <a:lumMod val="50000"/>
                  </a:schemeClr>
                </a:solidFill>
              </a:rPr>
              <a:t>Se le conmovieron las entrañas:</a:t>
            </a:r>
          </a:p>
          <a:p>
            <a:pPr algn="just"/>
            <a:endParaRPr lang="es-ES" sz="20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s-ES" sz="2000" b="1" dirty="0" smtClean="0">
                <a:solidFill>
                  <a:schemeClr val="accent1">
                    <a:lumMod val="50000"/>
                  </a:schemeClr>
                </a:solidFill>
              </a:rPr>
              <a:t>Este hecho refleja el aspecto maternal del amor y la ternura.</a:t>
            </a:r>
          </a:p>
          <a:p>
            <a:pPr algn="just"/>
            <a:endParaRPr lang="es-ES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s-ES" sz="2000" b="1" dirty="0" smtClean="0">
                <a:solidFill>
                  <a:schemeClr val="accent1">
                    <a:lumMod val="50000"/>
                  </a:schemeClr>
                </a:solidFill>
              </a:rPr>
              <a:t>A una madre en el momento de dar a luz a su hijo se le conmueven las entrañas</a:t>
            </a:r>
          </a:p>
          <a:p>
            <a:pPr algn="just"/>
            <a:endParaRPr lang="es-ES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s-ES" sz="2000" b="1" i="1" dirty="0" smtClean="0">
                <a:solidFill>
                  <a:schemeClr val="accent1">
                    <a:lumMod val="50000"/>
                  </a:schemeClr>
                </a:solidFill>
              </a:rPr>
              <a:t>Lo vio de lejos, salió corriendo, se le echó al cuello y lo cubrió de besos.</a:t>
            </a:r>
            <a:endParaRPr lang="es-ES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8362951" y="2914650"/>
            <a:ext cx="36957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i="1" dirty="0" smtClean="0">
                <a:solidFill>
                  <a:schemeClr val="accent1">
                    <a:lumMod val="50000"/>
                  </a:schemeClr>
                </a:solidFill>
              </a:rPr>
              <a:t>Celebremos una fiesta:</a:t>
            </a:r>
          </a:p>
          <a:p>
            <a:pPr algn="just"/>
            <a:endParaRPr lang="es-ES" sz="20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s-ES" sz="2000" b="1" dirty="0" smtClean="0">
                <a:solidFill>
                  <a:schemeClr val="accent1">
                    <a:lumMod val="50000"/>
                  </a:schemeClr>
                </a:solidFill>
              </a:rPr>
              <a:t>El padre le vuelve a otorgar su categoría dentro de la familia.</a:t>
            </a:r>
          </a:p>
          <a:p>
            <a:pPr algn="just"/>
            <a:endParaRPr lang="es-ES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s-ES" sz="2000" b="1" dirty="0" smtClean="0">
                <a:solidFill>
                  <a:schemeClr val="accent1">
                    <a:lumMod val="50000"/>
                  </a:schemeClr>
                </a:solidFill>
              </a:rPr>
              <a:t>El traje, los criados que le visten, el anillo, las sandalias le restituyen la dignidad perdida.</a:t>
            </a:r>
            <a:endParaRPr lang="es-E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96618" y="3106637"/>
            <a:ext cx="2347232" cy="317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789890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80999" y="382391"/>
            <a:ext cx="8334375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es-E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Actitud </a:t>
            </a:r>
            <a:r>
              <a:rPr lang="es-E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los </a:t>
            </a:r>
            <a:r>
              <a:rPr lang="es-E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personajes</a:t>
            </a:r>
            <a:endParaRPr lang="es-E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s-E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 padre con el hijo menor</a:t>
            </a:r>
            <a:endParaRPr lang="es-E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76275" y="1479617"/>
            <a:ext cx="115157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i="1" dirty="0" smtClean="0">
                <a:solidFill>
                  <a:schemeClr val="accent1">
                    <a:lumMod val="50000"/>
                  </a:schemeClr>
                </a:solidFill>
              </a:rPr>
              <a:t>Le besó afectuosamente:</a:t>
            </a:r>
          </a:p>
          <a:p>
            <a:endParaRPr lang="es-ES" sz="20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s-ES" sz="2000" b="1" dirty="0" smtClean="0">
                <a:solidFill>
                  <a:schemeClr val="accent1">
                    <a:lumMod val="50000"/>
                  </a:schemeClr>
                </a:solidFill>
              </a:rPr>
              <a:t>La amistad adulta entre dos hombres se expresaba mediante un beso. El beso del padre adquiere la connotación del amor de amigo.</a:t>
            </a:r>
          </a:p>
          <a:p>
            <a:pPr algn="just"/>
            <a:endParaRPr lang="es-ES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s-ES" sz="2000" b="1" dirty="0" smtClean="0">
                <a:solidFill>
                  <a:schemeClr val="accent1">
                    <a:lumMod val="50000"/>
                  </a:schemeClr>
                </a:solidFill>
              </a:rPr>
              <a:t>Tomás de Aquino decía: “</a:t>
            </a:r>
            <a:r>
              <a:rPr lang="es-ES" sz="2000" b="1" i="1" dirty="0" smtClean="0">
                <a:solidFill>
                  <a:schemeClr val="accent1">
                    <a:lumMod val="50000"/>
                  </a:schemeClr>
                </a:solidFill>
              </a:rPr>
              <a:t>La amistad es la forma privilegiada del amor, porque nace de la libertad”</a:t>
            </a:r>
            <a:endParaRPr lang="es-E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614809" y="4095345"/>
            <a:ext cx="518484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 smtClean="0">
                <a:solidFill>
                  <a:schemeClr val="accent1">
                    <a:lumMod val="50000"/>
                  </a:schemeClr>
                </a:solidFill>
              </a:rPr>
              <a:t>El padre no le aplica una justicia basada en modelos humanos. </a:t>
            </a:r>
          </a:p>
          <a:p>
            <a:pPr algn="just"/>
            <a:endParaRPr lang="es-ES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s-ES" sz="2000" b="1" dirty="0" smtClean="0">
                <a:solidFill>
                  <a:schemeClr val="accent1">
                    <a:lumMod val="50000"/>
                  </a:schemeClr>
                </a:solidFill>
              </a:rPr>
              <a:t>No le reprocha, no le pide explicaciones.</a:t>
            </a:r>
          </a:p>
          <a:p>
            <a:pPr algn="just"/>
            <a:endParaRPr lang="es-ES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s-ES" sz="2000" b="1" dirty="0" smtClean="0">
                <a:solidFill>
                  <a:schemeClr val="accent1">
                    <a:lumMod val="50000"/>
                  </a:schemeClr>
                </a:solidFill>
              </a:rPr>
              <a:t>Le acoge como hijo</a:t>
            </a:r>
            <a:endParaRPr lang="es-E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78044" y="3533694"/>
            <a:ext cx="2711079" cy="3253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15070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80999" y="382391"/>
            <a:ext cx="8334375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es-E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Actitud </a:t>
            </a:r>
            <a:r>
              <a:rPr lang="es-E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los </a:t>
            </a:r>
            <a:r>
              <a:rPr lang="es-E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personajes</a:t>
            </a:r>
            <a:endParaRPr lang="es-E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s-E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 padre con el hijo mayor</a:t>
            </a:r>
            <a:endParaRPr lang="es-E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797668" y="1634247"/>
            <a:ext cx="391051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 smtClean="0">
                <a:solidFill>
                  <a:schemeClr val="accent6">
                    <a:lumMod val="75000"/>
                  </a:schemeClr>
                </a:solidFill>
              </a:rPr>
              <a:t>El hijo mayor rodeado por el amor de su padre, no ha percibido la ternura  de su cariño, la experiencia del contacto personal con él.</a:t>
            </a:r>
            <a:endParaRPr lang="es-E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692832" y="3172433"/>
            <a:ext cx="51459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 smtClean="0">
                <a:solidFill>
                  <a:schemeClr val="accent6">
                    <a:lumMod val="75000"/>
                  </a:schemeClr>
                </a:solidFill>
              </a:rPr>
              <a:t>Al negarse a entrar en la fiesta familiar, también se niega a dejarse amar por su padre.</a:t>
            </a:r>
          </a:p>
          <a:p>
            <a:pPr algn="just"/>
            <a:endParaRPr lang="es-ES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es-ES" sz="2000" b="1" dirty="0" smtClean="0">
                <a:solidFill>
                  <a:schemeClr val="accent6">
                    <a:lumMod val="75000"/>
                  </a:schemeClr>
                </a:solidFill>
              </a:rPr>
              <a:t>No dejarse querer por Dios es una manera sutil de huir de la casa del Padre y es otra forma con la que se echa a perder el amor de Dios.</a:t>
            </a:r>
            <a:endParaRPr lang="es-E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3772" y="3355253"/>
            <a:ext cx="4381500" cy="3169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458059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704849" y="525266"/>
            <a:ext cx="8334375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es-E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Actitud </a:t>
            </a:r>
            <a:r>
              <a:rPr lang="es-E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los </a:t>
            </a:r>
            <a:r>
              <a:rPr lang="es-E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personajes</a:t>
            </a:r>
            <a:endParaRPr lang="es-E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s-E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fondo de los personajes</a:t>
            </a:r>
            <a:endParaRPr lang="es-E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533399" y="1560712"/>
            <a:ext cx="10925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 smtClean="0">
                <a:solidFill>
                  <a:srgbClr val="C00000"/>
                </a:solidFill>
              </a:rPr>
              <a:t>El padre representa la opción que hace nacer la vida, mientras los hijos muestran la opción que conduciría a la muerte. </a:t>
            </a:r>
            <a:endParaRPr lang="es-ES" sz="2000" b="1" dirty="0">
              <a:solidFill>
                <a:srgbClr val="C0000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704849" y="3169000"/>
            <a:ext cx="33623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 smtClean="0">
                <a:solidFill>
                  <a:srgbClr val="C00000"/>
                </a:solidFill>
              </a:rPr>
              <a:t>La opción más profunda del padre por sus hijos es la vida: él desea que vivan plenamente.</a:t>
            </a:r>
          </a:p>
          <a:p>
            <a:pPr algn="just"/>
            <a:endParaRPr lang="es-ES" sz="2000" b="1" dirty="0" smtClean="0">
              <a:solidFill>
                <a:srgbClr val="C00000"/>
              </a:solidFill>
            </a:endParaRPr>
          </a:p>
          <a:p>
            <a:pPr algn="just"/>
            <a:r>
              <a:rPr lang="es-ES" sz="2000" b="1" dirty="0" smtClean="0">
                <a:solidFill>
                  <a:srgbClr val="C00000"/>
                </a:solidFill>
              </a:rPr>
              <a:t>Desea la profundidad y la intensidad en la vida.</a:t>
            </a:r>
            <a:endParaRPr lang="es-ES" sz="2000" b="1" dirty="0">
              <a:solidFill>
                <a:srgbClr val="C0000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6181725" y="2461114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 smtClean="0">
                <a:solidFill>
                  <a:srgbClr val="C00000"/>
                </a:solidFill>
              </a:rPr>
              <a:t>El padre de la vida también cree en la libertad. No hay vida sin libertad.</a:t>
            </a:r>
            <a:endParaRPr lang="es-ES" sz="2000" b="1" dirty="0">
              <a:solidFill>
                <a:srgbClr val="C00000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8477250" y="4638675"/>
            <a:ext cx="32956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 smtClean="0">
                <a:solidFill>
                  <a:srgbClr val="C00000"/>
                </a:solidFill>
              </a:rPr>
              <a:t>La vida se expresa mediante el perdón, la acogida, la ternura y la fiesta.</a:t>
            </a:r>
            <a:endParaRPr lang="es-ES" sz="2000" b="1" dirty="0">
              <a:solidFill>
                <a:srgbClr val="C0000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52949" y="3316694"/>
            <a:ext cx="3257552" cy="3541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61267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704849" y="525266"/>
            <a:ext cx="8334375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es-E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Actitud </a:t>
            </a:r>
            <a:r>
              <a:rPr lang="es-E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los </a:t>
            </a:r>
            <a:r>
              <a:rPr lang="es-E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personajes</a:t>
            </a:r>
            <a:endParaRPr lang="es-E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s-E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fondo de los personajes</a:t>
            </a:r>
            <a:endParaRPr lang="es-E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904874" y="1714500"/>
            <a:ext cx="1067752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rgbClr val="C00000"/>
                </a:solidFill>
              </a:rPr>
              <a:t>Los dos hijos se niegan a participar de la vida del padre. El menor se marcha y el mayor no sabe disfrutar de ella.</a:t>
            </a:r>
          </a:p>
          <a:p>
            <a:endParaRPr lang="es-ES" sz="2000" b="1" dirty="0">
              <a:solidFill>
                <a:srgbClr val="C00000"/>
              </a:solidFill>
            </a:endParaRPr>
          </a:p>
          <a:p>
            <a:r>
              <a:rPr lang="es-ES" sz="2000" b="1" dirty="0" smtClean="0">
                <a:solidFill>
                  <a:srgbClr val="C00000"/>
                </a:solidFill>
              </a:rPr>
              <a:t>Ni la mezquindad del mayor ni la traición del menor tienen poder suficiente  para derrotar la fuerza del amor del padre.  La muerte nunca puede con la vida.</a:t>
            </a:r>
            <a:endParaRPr lang="es-ES" sz="2000" b="1" dirty="0">
              <a:solidFill>
                <a:srgbClr val="C00000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7762875" y="3514725"/>
            <a:ext cx="39052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>
                <a:solidFill>
                  <a:srgbClr val="C00000"/>
                </a:solidFill>
              </a:rPr>
              <a:t>¡</a:t>
            </a:r>
            <a:r>
              <a:rPr lang="es-ES" sz="2000" b="1" dirty="0" smtClean="0">
                <a:solidFill>
                  <a:srgbClr val="C00000"/>
                </a:solidFill>
              </a:rPr>
              <a:t>Cuántas veces en nuestra vida cristiana nos sabe a poco tener a Dios por Padre y nos dedicamos a perseguir otros premios: poder, tener, aparentar.</a:t>
            </a:r>
            <a:endParaRPr lang="es-ES" sz="2000" b="1" dirty="0">
              <a:solidFill>
                <a:srgbClr val="C0000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057275" y="5905500"/>
            <a:ext cx="10448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 smtClean="0">
                <a:solidFill>
                  <a:srgbClr val="C00000"/>
                </a:solidFill>
              </a:rPr>
              <a:t>La misericordia y ternura del padre han reengendrado a los hermanos y los ha devuelto a la vida</a:t>
            </a:r>
            <a:endParaRPr lang="es-ES" sz="2000" b="1" dirty="0">
              <a:solidFill>
                <a:srgbClr val="C0000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57387" y="3562208"/>
            <a:ext cx="4891088" cy="2044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32723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12170" y="580572"/>
            <a:ext cx="2799484" cy="5329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s-E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Síntesis final</a:t>
            </a:r>
            <a:endParaRPr lang="es-E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540719" y="1266825"/>
            <a:ext cx="113369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La finalidad de la Parábola es </a:t>
            </a:r>
            <a:r>
              <a:rPr lang="es-E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PRESENTARNOS LA ÍNTIMIDAD DE DIOS QUE NOS INVITA A SEGUIRLE</a:t>
            </a:r>
            <a:endParaRPr lang="es-ES" sz="2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19125" y="2905125"/>
            <a:ext cx="46958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El rostro de Dios Padre tiene los rasgos de la vida.</a:t>
            </a:r>
          </a:p>
          <a:p>
            <a:endParaRPr lang="es-ES" sz="2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s-E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Él engendra la vida en sus discípulos, lo hace porque es amor</a:t>
            </a:r>
          </a:p>
          <a:p>
            <a:endParaRPr lang="es-ES" sz="2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s-E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La ternura y la misericordia provienen de la experiencia de habitar en la casa del Padre </a:t>
            </a:r>
            <a:endParaRPr lang="es-ES" sz="2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401" t="2509" r="8337" b="56564"/>
          <a:stretch/>
        </p:blipFill>
        <p:spPr>
          <a:xfrm>
            <a:off x="5895976" y="2128061"/>
            <a:ext cx="5334000" cy="450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680134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12170" y="580572"/>
            <a:ext cx="2799484" cy="5329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s-E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Síntesis final</a:t>
            </a:r>
            <a:endParaRPr lang="es-E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540719" y="1266825"/>
            <a:ext cx="89461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El hijo menor es el discípulo orgulloso que se ha apartado del camino.</a:t>
            </a:r>
          </a:p>
          <a:p>
            <a:pPr algn="just"/>
            <a:endParaRPr lang="es-ES" sz="2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es-E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Decide volver a la casa del padre y experimenta de nuevo la vida</a:t>
            </a:r>
            <a:endParaRPr lang="es-ES" sz="2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40719" y="2743200"/>
            <a:ext cx="109845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El hijo mayor es el prototipo del cristiano que ha creído estar siempre en el camino, pero le ha faltado el encuentro personal con el Dios de la vida.</a:t>
            </a:r>
            <a:endParaRPr lang="es-ES" sz="2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13684" y="3603080"/>
            <a:ext cx="3406292" cy="307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755730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12170" y="580572"/>
            <a:ext cx="2799484" cy="5329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s-E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Síntesis final</a:t>
            </a:r>
            <a:endParaRPr lang="es-E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559769" y="1676400"/>
            <a:ext cx="1133695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NUESTRO DIOS ES EL SEÑOR DE LA VIDA.</a:t>
            </a:r>
          </a:p>
          <a:p>
            <a:pPr algn="ctr"/>
            <a:endParaRPr lang="es-ES" sz="28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JUNTO A NOSOTROS ESTÁ UN DIOS QUE ES PADRE.</a:t>
            </a:r>
          </a:p>
          <a:p>
            <a:pPr algn="ctr"/>
            <a:endParaRPr lang="es-ES" sz="28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 ROSTRO ES LA TERNURA Y LA MISERICORDIA.</a:t>
            </a:r>
          </a:p>
          <a:p>
            <a:pPr algn="ctr"/>
            <a:endParaRPr lang="es-ES" sz="28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 OPCIÓN ES HACERNOS VIVIR</a:t>
            </a:r>
          </a:p>
          <a:p>
            <a:pPr algn="ctr"/>
            <a:endParaRPr lang="es-ES" sz="28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NUESTRA SUERTE Y NUESTRO RETO ES DARNOS CUENTA </a:t>
            </a:r>
          </a:p>
          <a:p>
            <a:pPr algn="ctr"/>
            <a:r>
              <a:rPr lang="es-E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QUE ESTAMOS EN LAS MANOS DEL DIOS DE LA VIDA</a:t>
            </a:r>
            <a:endParaRPr lang="es-ES" sz="28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04886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38150" y="155668"/>
            <a:ext cx="8705850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es-E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Situación de la Parábola en el Evangelio de </a:t>
            </a:r>
            <a:r>
              <a:rPr lang="es-E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Lucas</a:t>
            </a:r>
            <a:endParaRPr lang="es-E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838199" y="1200150"/>
            <a:ext cx="100869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 smtClean="0">
                <a:solidFill>
                  <a:srgbClr val="002060"/>
                </a:solidFill>
              </a:rPr>
              <a:t>Esta parábola se sitúa en el viaje de Jesús con sus discípulos desde Galilea hasta Jerusalén.</a:t>
            </a:r>
          </a:p>
          <a:p>
            <a:pPr algn="just"/>
            <a:endParaRPr lang="es-ES" sz="2000" b="1" dirty="0" smtClean="0">
              <a:solidFill>
                <a:srgbClr val="002060"/>
              </a:solidFill>
            </a:endParaRPr>
          </a:p>
          <a:p>
            <a:pPr algn="just"/>
            <a:r>
              <a:rPr lang="es-ES" sz="2000" b="1" dirty="0" smtClean="0">
                <a:solidFill>
                  <a:srgbClr val="002060"/>
                </a:solidFill>
              </a:rPr>
              <a:t>En esta parte del Evangelio Jesús se dedica a enseñar a sus amigos las características del verdadero discípulo:</a:t>
            </a:r>
          </a:p>
          <a:p>
            <a:pPr algn="just"/>
            <a:endParaRPr lang="es-ES" sz="2000" b="1" dirty="0">
              <a:solidFill>
                <a:srgbClr val="002060"/>
              </a:solidFill>
            </a:endParaRPr>
          </a:p>
          <a:p>
            <a:pPr algn="just"/>
            <a:r>
              <a:rPr lang="es-ES" sz="2000" b="1" dirty="0" smtClean="0">
                <a:solidFill>
                  <a:srgbClr val="002060"/>
                </a:solidFill>
              </a:rPr>
              <a:t>La oración, el amor, la justicia, la misericordia y el perdón. </a:t>
            </a:r>
            <a:endParaRPr lang="es-ES" sz="2000" b="1" dirty="0">
              <a:solidFill>
                <a:srgbClr val="002060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238250" y="4486275"/>
            <a:ext cx="50958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 smtClean="0">
                <a:solidFill>
                  <a:srgbClr val="002060"/>
                </a:solidFill>
              </a:rPr>
              <a:t>Esta parábola explica la naturaleza  más íntima del Dios de Jesús: </a:t>
            </a:r>
          </a:p>
          <a:p>
            <a:pPr algn="just"/>
            <a:endParaRPr lang="es-ES" sz="2000" b="1" dirty="0" smtClean="0">
              <a:solidFill>
                <a:srgbClr val="002060"/>
              </a:solidFill>
            </a:endParaRPr>
          </a:p>
          <a:p>
            <a:pPr algn="just"/>
            <a:r>
              <a:rPr lang="es-ES" sz="2000" b="1" dirty="0" smtClean="0">
                <a:solidFill>
                  <a:srgbClr val="002060"/>
                </a:solidFill>
              </a:rPr>
              <a:t>La ternura y la misericordia</a:t>
            </a:r>
            <a:endParaRPr lang="es-ES" sz="2000" b="1" dirty="0">
              <a:solidFill>
                <a:srgbClr val="002060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67219" y="4081194"/>
            <a:ext cx="5153562" cy="2576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799298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66725" y="327118"/>
            <a:ext cx="8705850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es-E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Situación de la Parábola en el Evangelio de </a:t>
            </a:r>
            <a:r>
              <a:rPr lang="es-E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Lucas 2</a:t>
            </a:r>
            <a:endParaRPr lang="es-E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942975" y="1228725"/>
            <a:ext cx="34575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 smtClean="0">
                <a:solidFill>
                  <a:srgbClr val="00B050"/>
                </a:solidFill>
              </a:rPr>
              <a:t>Este episodio pertenece al género literario de las PARÁBOLAS</a:t>
            </a:r>
            <a:endParaRPr lang="es-ES" sz="2000" b="1" dirty="0">
              <a:solidFill>
                <a:srgbClr val="00B050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4962525" y="1295400"/>
            <a:ext cx="59531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 smtClean="0">
                <a:solidFill>
                  <a:srgbClr val="00B050"/>
                </a:solidFill>
              </a:rPr>
              <a:t>Una parábola es un fragmento del texto en que se confrontan elementos muy desiguales.</a:t>
            </a:r>
          </a:p>
          <a:p>
            <a:pPr algn="just"/>
            <a:endParaRPr lang="es-ES" sz="2000" b="1" dirty="0">
              <a:solidFill>
                <a:srgbClr val="00B050"/>
              </a:solidFill>
            </a:endParaRPr>
          </a:p>
          <a:p>
            <a:pPr algn="just"/>
            <a:r>
              <a:rPr lang="es-ES" sz="2000" b="1" dirty="0" smtClean="0">
                <a:solidFill>
                  <a:srgbClr val="00B050"/>
                </a:solidFill>
              </a:rPr>
              <a:t>En el Hijo Pródigo se confronta la actitud tierna y misericordiosa del padre  con la actitud mezquina del hijo menor y la traición del hijo mayor</a:t>
            </a:r>
            <a:endParaRPr lang="es-ES" sz="2000" b="1" dirty="0">
              <a:solidFill>
                <a:srgbClr val="00B05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048250" y="3686175"/>
            <a:ext cx="56864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 smtClean="0">
                <a:solidFill>
                  <a:srgbClr val="00B050"/>
                </a:solidFill>
              </a:rPr>
              <a:t>Pero además de confrontar invita a inclinarse en favor de la mejor.</a:t>
            </a:r>
          </a:p>
          <a:p>
            <a:pPr algn="just"/>
            <a:endParaRPr lang="es-ES" sz="2000" b="1" dirty="0">
              <a:solidFill>
                <a:srgbClr val="00B050"/>
              </a:solidFill>
            </a:endParaRPr>
          </a:p>
          <a:p>
            <a:pPr algn="just"/>
            <a:r>
              <a:rPr lang="es-ES" sz="2000" b="1" dirty="0" smtClean="0">
                <a:solidFill>
                  <a:srgbClr val="00B050"/>
                </a:solidFill>
              </a:rPr>
              <a:t>La misericordia de Dios es infinitamente más poderosa que la fuerza del pecado y la estrechez de los hombres.</a:t>
            </a:r>
            <a:endParaRPr lang="es-ES" sz="2000" b="1" dirty="0">
              <a:solidFill>
                <a:srgbClr val="00B050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2962" y="2754562"/>
            <a:ext cx="3952336" cy="2960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953128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4800" y="616692"/>
            <a:ext cx="6181725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es-E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Parábola del hijo pródigo Lc 15, </a:t>
            </a:r>
            <a:r>
              <a:rPr lang="es-E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11-32</a:t>
            </a:r>
            <a:endParaRPr lang="es-E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00100" y="1170049"/>
            <a:ext cx="1088707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solidFill>
                  <a:srgbClr val="7030A0"/>
                </a:solidFill>
              </a:rPr>
              <a:t>En aquel tiempo, se acercaban a Jesús todos los publicanos y los pecadores para oírle. Y los fariseos y los escribas murmuraban, diciendo: Éste acoge a los pecadores y come con ellos.</a:t>
            </a:r>
          </a:p>
          <a:p>
            <a:pPr algn="just"/>
            <a:r>
              <a:rPr lang="es-ES" b="1" dirty="0">
                <a:solidFill>
                  <a:srgbClr val="7030A0"/>
                </a:solidFill>
              </a:rPr>
              <a:t>Jesús les dijo esta parábola: Un hombre tenía dos hijos; y el menor de ellos dijo al padre: "Padre, dame la parte de la herencia que me corresponde." Y él les repartió la herencia. Pocos días después el hijo menor lo reunió todo y se marchó a un país lejano donde malgastó su herencia viviendo como un libertino. Cuando hubo gastado todo, sobrevino un hambre extrema en aquel país, y comenzó a pasar necesidad. Entonces, fue y se ajustó con uno de los ciudadanos de aquel país, que le envió a sus fincas a apacentar puercos. Y deseaba llenar su vientre con las algarrobas que comían los puercos, pero nadie se las daba. Y entrando en sí mismo, dijo: "¡Cuántos jornaleros de mi padre tienen pan en abundancia, mientras que yo aquí me muero de hambre! Me levantaré, iré a mi padre y le diré: Padre, pequé contra el cielo y ante ti. Ya no merezco ser </a:t>
            </a:r>
            <a:r>
              <a:rPr lang="es-ES" b="1" dirty="0" err="1" smtClean="0">
                <a:solidFill>
                  <a:srgbClr val="7030A0"/>
                </a:solidFill>
              </a:rPr>
              <a:t>llama</a:t>
            </a:r>
            <a:r>
              <a:rPr lang="es-ES" b="1" dirty="0" err="1">
                <a:solidFill>
                  <a:srgbClr val="7030A0"/>
                </a:solidFill>
              </a:rPr>
              <a:t>ado</a:t>
            </a:r>
            <a:r>
              <a:rPr lang="es-ES" b="1" dirty="0">
                <a:solidFill>
                  <a:srgbClr val="7030A0"/>
                </a:solidFill>
              </a:rPr>
              <a:t> hijo tuyo, trátame como a uno de tus jornaleros." </a:t>
            </a:r>
            <a:r>
              <a:rPr lang="es-ES" b="1" dirty="0" smtClean="0">
                <a:solidFill>
                  <a:srgbClr val="7030A0"/>
                </a:solidFill>
              </a:rPr>
              <a:t> </a:t>
            </a:r>
            <a:r>
              <a:rPr lang="es-ES" b="1" dirty="0">
                <a:solidFill>
                  <a:srgbClr val="7030A0"/>
                </a:solidFill>
              </a:rPr>
              <a:t>Y, levantándose, partidos hacia su padre «Estando él todavía cerca, vio a su padre y, conmovido corrió, se echó a su cuello y le besó efusivamente a la gente. El hijo le dijo "Padre, pequé contra ti; ya no merezco ser llamado hijo tuyo." Pero el padre dijo a sus siervos: "Traed aprisa el mejor vestido y vestidle, ponedle un anillo en su mano y unas sandalias en los pies. Traed el novillo cebado, matadlo, y comamos y celebremos una fiesta, porque este hijo mío estaba muerto y ha vuelto a la vida; estaba perdido y ha sido hallado".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9700062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4800" y="616692"/>
            <a:ext cx="8791575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es-E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Parábola del hijo pródigo Lc 15, </a:t>
            </a:r>
            <a:r>
              <a:rPr lang="es-E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11-32     (2)</a:t>
            </a:r>
            <a:endParaRPr lang="es-E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895350" y="1413699"/>
            <a:ext cx="104298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solidFill>
                  <a:srgbClr val="7030A0"/>
                </a:solidFill>
              </a:rPr>
              <a:t>Y </a:t>
            </a:r>
            <a:r>
              <a:rPr lang="es-ES" b="1" dirty="0">
                <a:solidFill>
                  <a:srgbClr val="7030A0"/>
                </a:solidFill>
              </a:rPr>
              <a:t>comenzaron la fiesta. Su hijo mayor estaba en el campo y, al volver, cuando se acercó a la casa, oyó la música y las danzas; y llamando a uno de los criados, le preguntó qué era aquello. Él le dijo: "Ha vuelto tu hermano y tu padre ha matado el novillo cebado, porque le ha recobrado sano." Él se irritó y no quería entrar. Salió su padre, y le suplicaba. Pero él replicó a su padre: "Hace tantos años que te sirvo, y jamás dejé de cumplir una orden tuya, pero nunca me has dado un cabrito para tener una fiesta con mis amigos; ¡ahora que ha venido ese hijo tuyo, que ha devorado tu herencia con prostitutas, has matado para él el novillo cebado!"</a:t>
            </a:r>
          </a:p>
          <a:p>
            <a:pPr algn="just"/>
            <a:endParaRPr lang="es-ES" b="1" dirty="0">
              <a:solidFill>
                <a:srgbClr val="7030A0"/>
              </a:solidFill>
            </a:endParaRPr>
          </a:p>
          <a:p>
            <a:pPr algn="just"/>
            <a:r>
              <a:rPr lang="es-ES" b="1" dirty="0">
                <a:solidFill>
                  <a:srgbClr val="7030A0"/>
                </a:solidFill>
              </a:rPr>
              <a:t>Pero él le dijo: "Hijo, tú siempre estás conmigo, y todo lo mío es tuyo; pero convenía celebrar una fiesta y alegrarse, porque este hermano tuyo estaba muerto, y ha vuelto a la vida; estaba perdido, y ha sido hallado."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1550" y="5073669"/>
            <a:ext cx="30289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96258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19099" y="363341"/>
            <a:ext cx="8334375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es-E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Actitud </a:t>
            </a:r>
            <a:r>
              <a:rPr lang="es-E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los </a:t>
            </a:r>
            <a:r>
              <a:rPr lang="es-E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personajes</a:t>
            </a:r>
            <a:endParaRPr lang="es-E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s-E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 hijo menor</a:t>
            </a:r>
            <a:endParaRPr lang="es-E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262686" y="630041"/>
            <a:ext cx="49815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 smtClean="0">
                <a:solidFill>
                  <a:srgbClr val="0070C0"/>
                </a:solidFill>
              </a:rPr>
              <a:t>LA DECISIÓN DE DEJAR LA CASA DEL PADRE:</a:t>
            </a:r>
          </a:p>
          <a:p>
            <a:pPr algn="just"/>
            <a:endParaRPr lang="es-ES" sz="2000" b="1" dirty="0">
              <a:solidFill>
                <a:srgbClr val="0070C0"/>
              </a:solidFill>
            </a:endParaRPr>
          </a:p>
          <a:p>
            <a:pPr algn="just"/>
            <a:r>
              <a:rPr lang="es-ES" sz="2000" b="1" dirty="0" smtClean="0">
                <a:solidFill>
                  <a:srgbClr val="0070C0"/>
                </a:solidFill>
              </a:rPr>
              <a:t>Según el derecho israelita solo los hijos varones tienen derecho a la herencia. Entre ellos el mayor recibe el doble que los demás</a:t>
            </a:r>
            <a:endParaRPr lang="es-ES" sz="2000" b="1" dirty="0">
              <a:solidFill>
                <a:srgbClr val="0070C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69080" y="2221420"/>
            <a:ext cx="20478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 smtClean="0">
                <a:solidFill>
                  <a:srgbClr val="0070C0"/>
                </a:solidFill>
              </a:rPr>
              <a:t>En la parábola es el hijo menor, el que tiene menos derechos, el que EXIGE su herencia</a:t>
            </a:r>
            <a:endParaRPr lang="es-ES" sz="2000" b="1" dirty="0">
              <a:solidFill>
                <a:srgbClr val="0070C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072061" y="4772025"/>
            <a:ext cx="661987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 smtClean="0">
                <a:solidFill>
                  <a:srgbClr val="0070C0"/>
                </a:solidFill>
              </a:rPr>
              <a:t>El padre respeta la libertad de su hijo, y sin replicar reparte los bienes entre los dos hermanos.</a:t>
            </a:r>
          </a:p>
          <a:p>
            <a:pPr algn="just"/>
            <a:endParaRPr lang="es-ES" sz="2000" b="1" dirty="0" smtClean="0">
              <a:solidFill>
                <a:srgbClr val="0070C0"/>
              </a:solidFill>
            </a:endParaRPr>
          </a:p>
          <a:p>
            <a:pPr algn="just"/>
            <a:r>
              <a:rPr lang="es-ES" sz="2000" b="1" dirty="0" smtClean="0">
                <a:solidFill>
                  <a:srgbClr val="0070C0"/>
                </a:solidFill>
              </a:rPr>
              <a:t>Después el hijo menor, con su parte, abandona la casa paterna y se dirige a un país lejano</a:t>
            </a:r>
            <a:endParaRPr lang="es-ES" sz="2000" b="1" dirty="0">
              <a:solidFill>
                <a:srgbClr val="0070C0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84846" y="2221420"/>
            <a:ext cx="3409949" cy="2521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846457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19099" y="363341"/>
            <a:ext cx="8334375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es-E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Actitud </a:t>
            </a:r>
            <a:r>
              <a:rPr lang="es-E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los </a:t>
            </a:r>
            <a:r>
              <a:rPr lang="es-E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personajes</a:t>
            </a:r>
            <a:endParaRPr lang="es-E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s-E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 hijo menor</a:t>
            </a:r>
            <a:endParaRPr lang="es-E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262686" y="630041"/>
            <a:ext cx="49815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 smtClean="0">
                <a:solidFill>
                  <a:srgbClr val="0070C0"/>
                </a:solidFill>
              </a:rPr>
              <a:t>LA EXPERIENCIA DE UNA VIDA QUE SE DESTRUYE:</a:t>
            </a:r>
          </a:p>
          <a:p>
            <a:pPr algn="just"/>
            <a:endParaRPr lang="es-ES" sz="2000" b="1" dirty="0">
              <a:solidFill>
                <a:srgbClr val="0070C0"/>
              </a:solidFill>
            </a:endParaRPr>
          </a:p>
          <a:p>
            <a:pPr algn="just"/>
            <a:r>
              <a:rPr lang="es-ES" sz="2000" b="1" dirty="0" smtClean="0">
                <a:solidFill>
                  <a:srgbClr val="0070C0"/>
                </a:solidFill>
              </a:rPr>
              <a:t>Lejos de la casa del padre y en una tierra extraña, las condiciones se vuelven adversas.</a:t>
            </a:r>
            <a:endParaRPr lang="es-ES" sz="2000" b="1" dirty="0">
              <a:solidFill>
                <a:srgbClr val="0070C0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419100" y="1905000"/>
            <a:ext cx="5029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“Se ajustó con uno de los habitantes de aquel país”</a:t>
            </a:r>
          </a:p>
          <a:p>
            <a:pPr algn="just"/>
            <a:r>
              <a:rPr lang="es-ES" sz="2000" b="1" dirty="0" smtClean="0">
                <a:solidFill>
                  <a:srgbClr val="0070C0"/>
                </a:solidFill>
              </a:rPr>
              <a:t>El que había abusado de su derecho al obligar a su padre a repartir la herencia, ahora tiene que ajustarse a las condiciones de un desconocido en un país extraño”</a:t>
            </a:r>
            <a:endParaRPr lang="es-ES" sz="2000" b="1" dirty="0">
              <a:solidFill>
                <a:srgbClr val="0070C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238250" y="4867275"/>
            <a:ext cx="104393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“Lo mandó a sus campos a cuidar cerdos”</a:t>
            </a:r>
          </a:p>
          <a:p>
            <a:pPr algn="just"/>
            <a:r>
              <a:rPr lang="es-ES" sz="2000" b="1" dirty="0" smtClean="0">
                <a:solidFill>
                  <a:srgbClr val="0070C0"/>
                </a:solidFill>
              </a:rPr>
              <a:t>Desde la perspectiva israelita cuidar cerdos era una actividad degradante e inaceptable, ya que el cerdo es un animal impuro y no se puede comer su carne. </a:t>
            </a:r>
          </a:p>
          <a:p>
            <a:pPr algn="just"/>
            <a:r>
              <a:rPr lang="es-ES" sz="2000" b="1" dirty="0" smtClean="0">
                <a:solidFill>
                  <a:srgbClr val="0070C0"/>
                </a:solidFill>
              </a:rPr>
              <a:t>Pero además su situación es peor que la de los cerdos, él no puede ni comer su alimento: las algarrobas</a:t>
            </a:r>
            <a:endParaRPr lang="es-ES" sz="2000" b="1" dirty="0">
              <a:solidFill>
                <a:srgbClr val="0070C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15224" y="2569033"/>
            <a:ext cx="3343275" cy="2539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627398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19099" y="363341"/>
            <a:ext cx="8334375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es-E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Actitud </a:t>
            </a:r>
            <a:r>
              <a:rPr lang="es-E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los </a:t>
            </a:r>
            <a:r>
              <a:rPr lang="es-E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personajes</a:t>
            </a:r>
            <a:endParaRPr lang="es-E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s-E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 hijo menor</a:t>
            </a:r>
            <a:endParaRPr lang="es-E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5543550" y="630041"/>
            <a:ext cx="57007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 smtClean="0">
                <a:solidFill>
                  <a:srgbClr val="0070C0"/>
                </a:solidFill>
              </a:rPr>
              <a:t>LA DECISIÓN POR REHACER SU VIDA:</a:t>
            </a:r>
          </a:p>
          <a:p>
            <a:pPr algn="just"/>
            <a:endParaRPr lang="es-ES" sz="2000" b="1" dirty="0">
              <a:solidFill>
                <a:srgbClr val="0070C0"/>
              </a:solidFill>
            </a:endParaRPr>
          </a:p>
          <a:p>
            <a:pPr algn="just"/>
            <a:r>
              <a:rPr lang="es-ES" sz="2000" b="1" dirty="0" smtClean="0">
                <a:solidFill>
                  <a:srgbClr val="0070C0"/>
                </a:solidFill>
              </a:rPr>
              <a:t>Cuando ya no puede más, decide volver.</a:t>
            </a:r>
            <a:endParaRPr lang="es-ES" sz="2000" b="1" dirty="0">
              <a:solidFill>
                <a:srgbClr val="0070C0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000123" y="1751317"/>
            <a:ext cx="103822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 smtClean="0">
                <a:solidFill>
                  <a:srgbClr val="0070C0"/>
                </a:solidFill>
              </a:rPr>
              <a:t>En primer lugar por HAMBRE. </a:t>
            </a:r>
            <a:r>
              <a:rPr lang="es-ES" sz="2000" b="1" i="1" dirty="0" smtClean="0">
                <a:solidFill>
                  <a:srgbClr val="0070C0"/>
                </a:solidFill>
              </a:rPr>
              <a:t>“Cuántos jornaleros de mi padre tienen pan en abundancia, mientras yo aquí muriéndome de hambre”</a:t>
            </a:r>
            <a:endParaRPr lang="es-ES" sz="2000" b="1" dirty="0">
              <a:solidFill>
                <a:srgbClr val="0070C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298280" y="2832799"/>
            <a:ext cx="619125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 smtClean="0">
                <a:solidFill>
                  <a:srgbClr val="0070C0"/>
                </a:solidFill>
              </a:rPr>
              <a:t>En segundo lugar es consciente de que ha pecado contra DIOS. En el siglo I los judíos no citaban el nombre de  Dios, sustituían su nombre por el de CIELO. Su situación no se debe a la mala suerte, él es el que ha arruinado su vida.</a:t>
            </a:r>
            <a:endParaRPr lang="es-ES" sz="2000" b="1" dirty="0">
              <a:solidFill>
                <a:srgbClr val="0070C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904874" y="5105594"/>
            <a:ext cx="110394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 smtClean="0">
                <a:solidFill>
                  <a:srgbClr val="0070C0"/>
                </a:solidFill>
              </a:rPr>
              <a:t>Consciente de su pecado no se desespera, busca la única solución </a:t>
            </a:r>
            <a:r>
              <a:rPr lang="es-ES" sz="2000" b="1" i="1" dirty="0" smtClean="0">
                <a:solidFill>
                  <a:srgbClr val="0070C0"/>
                </a:solidFill>
              </a:rPr>
              <a:t>“Levantándose volvió a su padre”. Vuelve, pero ya nada será como antes, cree que ha perdido la condición de hijo y quiere ser un jornalero. Pero ignora la misericordia de su padre, que está por encima del pecado y la traición.</a:t>
            </a:r>
            <a:endParaRPr lang="es-ES" sz="2000" b="1" dirty="0">
              <a:solidFill>
                <a:srgbClr val="0070C0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199" y="2631169"/>
            <a:ext cx="4111534" cy="2302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896349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704849" y="525266"/>
            <a:ext cx="8334375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es-E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Actitud </a:t>
            </a:r>
            <a:r>
              <a:rPr lang="es-E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los </a:t>
            </a:r>
            <a:r>
              <a:rPr lang="es-E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personajes</a:t>
            </a:r>
            <a:endParaRPr lang="es-E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s-E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 hijo mayor</a:t>
            </a:r>
            <a:endParaRPr lang="es-E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095375" y="1838325"/>
            <a:ext cx="106203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 smtClean="0">
                <a:solidFill>
                  <a:srgbClr val="003300"/>
                </a:solidFill>
              </a:rPr>
              <a:t>Su hijo mayor estaba en el campo y, al volver, cuando se acercó a la casa</a:t>
            </a:r>
          </a:p>
          <a:p>
            <a:pPr algn="just"/>
            <a:endParaRPr lang="es-ES" sz="2000" b="1" dirty="0">
              <a:solidFill>
                <a:srgbClr val="003300"/>
              </a:solidFill>
            </a:endParaRPr>
          </a:p>
          <a:p>
            <a:pPr algn="just"/>
            <a:r>
              <a:rPr lang="es-ES" sz="2000" b="1" dirty="0" smtClean="0">
                <a:solidFill>
                  <a:srgbClr val="003300"/>
                </a:solidFill>
              </a:rPr>
              <a:t>Pese a que a él le correspondía la preferencia en la herencia, vio como su hermano se marchaba con la mitad de los bienes.</a:t>
            </a:r>
          </a:p>
          <a:p>
            <a:pPr algn="just"/>
            <a:endParaRPr lang="es-ES" sz="2000" b="1" dirty="0" smtClean="0">
              <a:solidFill>
                <a:srgbClr val="003300"/>
              </a:solidFill>
            </a:endParaRPr>
          </a:p>
          <a:p>
            <a:pPr algn="just"/>
            <a:r>
              <a:rPr lang="es-ES" sz="2000" b="1" dirty="0" smtClean="0">
                <a:solidFill>
                  <a:srgbClr val="003300"/>
                </a:solidFill>
              </a:rPr>
              <a:t>Él siguió trabajando y obedeciendo a su padre, pero nunca disfrutó de un fiesta, como la que se hace a su hermano al volver.</a:t>
            </a:r>
            <a:endParaRPr lang="es-ES" sz="2000" b="1" dirty="0">
              <a:solidFill>
                <a:srgbClr val="00330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572250" y="4800600"/>
            <a:ext cx="55435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rgbClr val="003300"/>
                </a:solidFill>
              </a:rPr>
              <a:t>La vida del hijo mayor describe la rutina de una existencia triste y cerrada a la bondad del padre</a:t>
            </a:r>
            <a:endParaRPr lang="es-ES" sz="2000" b="1" dirty="0">
              <a:solidFill>
                <a:srgbClr val="00330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38412" y="4281487"/>
            <a:ext cx="2795588" cy="2290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89439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ector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2903AAAE-3EA5-424A-B142-CC51DC1F897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E76448-B9B5-444F-ABF0-3E2949E5B924}">
  <ds:schemaRefs>
    <ds:schemaRef ds:uri="http://purl.org/dc/elements/1.1/"/>
    <ds:schemaRef ds:uri="71af3243-3dd4-4a8d-8c0d-dd76da1f02a5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terms/"/>
    <ds:schemaRef ds:uri="16c05727-aa75-4e4a-9b5f-8a80a116589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FA93B6D-1597-4D86-B6EB-52CA39D989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2CC082E-8DE3-449F-B604-FF5FA628FBD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2024</Words>
  <Application>Microsoft Office PowerPoint</Application>
  <PresentationFormat>Personalizado</PresentationFormat>
  <Paragraphs>143</Paragraphs>
  <Slides>18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Sector</vt:lpstr>
      <vt:lpstr>LUCAS, EVANGELISTA DE LA TERNURA DE DIOS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2021-03-19T10:44:25Z</dcterms:created>
  <dcterms:modified xsi:type="dcterms:W3CDTF">2021-05-03T11:41:47Z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