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5" r:id="rId4"/>
  </p:sldMasterIdLst>
  <p:notesMasterIdLst>
    <p:notesMasterId r:id="rId21"/>
  </p:notesMasterIdLst>
  <p:handoutMasterIdLst>
    <p:handoutMasterId r:id="rId22"/>
  </p:handoutMasterIdLst>
  <p:sldIdLst>
    <p:sldId id="256" r:id="rId5"/>
    <p:sldId id="263" r:id="rId6"/>
    <p:sldId id="264" r:id="rId7"/>
    <p:sldId id="262" r:id="rId8"/>
    <p:sldId id="266" r:id="rId9"/>
    <p:sldId id="268" r:id="rId10"/>
    <p:sldId id="265" r:id="rId11"/>
    <p:sldId id="273" r:id="rId12"/>
    <p:sldId id="276" r:id="rId13"/>
    <p:sldId id="275" r:id="rId14"/>
    <p:sldId id="274" r:id="rId15"/>
    <p:sldId id="277" r:id="rId16"/>
    <p:sldId id="269" r:id="rId17"/>
    <p:sldId id="270" r:id="rId18"/>
    <p:sldId id="271" r:id="rId19"/>
    <p:sldId id="272" r:id="rId20"/>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varScale="1">
        <p:scale>
          <a:sx n="57" d="100"/>
          <a:sy n="57" d="100"/>
        </p:scale>
        <p:origin x="-90" y="-366"/>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 xmlns:a16="http://schemas.microsoft.com/office/drawing/2014/main" id="{8219FF07-3582-4280-B7AE-68B70D8B43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 xmlns:a16="http://schemas.microsoft.com/office/drawing/2014/main" id="{4D920923-DE44-4655-8D4A-D9864325C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6C447-CE6B-450E-BAFF-A71A02E24ACF}" type="datetimeFigureOut">
              <a:rPr lang="es-ES" smtClean="0"/>
              <a:pPr/>
              <a:t>08/04/2021</a:t>
            </a:fld>
            <a:endParaRPr lang="es-ES" dirty="0"/>
          </a:p>
        </p:txBody>
      </p:sp>
      <p:sp>
        <p:nvSpPr>
          <p:cNvPr id="4" name="Marcador de pie de página 3">
            <a:extLst>
              <a:ext uri="{FF2B5EF4-FFF2-40B4-BE49-F238E27FC236}">
                <a16:creationId xmlns="" xmlns:a16="http://schemas.microsoft.com/office/drawing/2014/main" id="{57299DEC-70F8-420C-AEFE-280D9AE394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 xmlns:a16="http://schemas.microsoft.com/office/drawing/2014/main" id="{45734BE5-CF96-41A1-852C-9F9FB5A63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9DF3A-D80F-4329-8E02-6780F7FB7A5D}" type="slidenum">
              <a:rPr lang="es-ES" smtClean="0"/>
              <a:pPr/>
              <a:t>‹Nº›</a:t>
            </a:fld>
            <a:endParaRPr lang="es-ES" dirty="0"/>
          </a:p>
        </p:txBody>
      </p:sp>
    </p:spTree>
    <p:extLst>
      <p:ext uri="{BB962C8B-B14F-4D97-AF65-F5344CB8AC3E}">
        <p14:creationId xmlns:p14="http://schemas.microsoft.com/office/powerpoint/2010/main" xmlns="" val="21286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677C7-0751-4719-8DC2-ED463921356F}" type="datetimeFigureOut">
              <a:rPr lang="es-ES" noProof="0" smtClean="0"/>
              <a:pPr/>
              <a:t>08/04/2021</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E7DB-07A9-4E74-B91B-9410E3A155F9}" type="slidenum">
              <a:rPr lang="es-ES" noProof="0" smtClean="0"/>
              <a:pPr/>
              <a:t>‹Nº›</a:t>
            </a:fld>
            <a:endParaRPr lang="es-ES" noProof="0" dirty="0"/>
          </a:p>
        </p:txBody>
      </p:sp>
    </p:spTree>
    <p:extLst>
      <p:ext uri="{BB962C8B-B14F-4D97-AF65-F5344CB8AC3E}">
        <p14:creationId xmlns:p14="http://schemas.microsoft.com/office/powerpoint/2010/main" xmlns="" val="228753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a:t>
            </a:fld>
            <a:endParaRPr lang="es-ES" dirty="0"/>
          </a:p>
        </p:txBody>
      </p:sp>
    </p:spTree>
    <p:extLst>
      <p:ext uri="{BB962C8B-B14F-4D97-AF65-F5344CB8AC3E}">
        <p14:creationId xmlns:p14="http://schemas.microsoft.com/office/powerpoint/2010/main" xmlns="" val="4275163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16</a:t>
            </a:fld>
            <a:endParaRPr lang="es-ES" dirty="0"/>
          </a:p>
        </p:txBody>
      </p:sp>
    </p:spTree>
    <p:extLst>
      <p:ext uri="{BB962C8B-B14F-4D97-AF65-F5344CB8AC3E}">
        <p14:creationId xmlns:p14="http://schemas.microsoft.com/office/powerpoint/2010/main" xmlns="" val="24017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4</a:t>
            </a:fld>
            <a:endParaRPr lang="es-ES" dirty="0"/>
          </a:p>
        </p:txBody>
      </p:sp>
    </p:spTree>
    <p:extLst>
      <p:ext uri="{BB962C8B-B14F-4D97-AF65-F5344CB8AC3E}">
        <p14:creationId xmlns:p14="http://schemas.microsoft.com/office/powerpoint/2010/main" xmlns="" val="230414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5</a:t>
            </a:fld>
            <a:endParaRPr lang="es-ES" dirty="0"/>
          </a:p>
        </p:txBody>
      </p:sp>
    </p:spTree>
    <p:extLst>
      <p:ext uri="{BB962C8B-B14F-4D97-AF65-F5344CB8AC3E}">
        <p14:creationId xmlns:p14="http://schemas.microsoft.com/office/powerpoint/2010/main" xmlns="" val="369122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6</a:t>
            </a:fld>
            <a:endParaRPr lang="es-ES" dirty="0"/>
          </a:p>
        </p:txBody>
      </p:sp>
    </p:spTree>
    <p:extLst>
      <p:ext uri="{BB962C8B-B14F-4D97-AF65-F5344CB8AC3E}">
        <p14:creationId xmlns:p14="http://schemas.microsoft.com/office/powerpoint/2010/main" xmlns="" val="253092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7</a:t>
            </a:fld>
            <a:endParaRPr lang="es-ES" dirty="0"/>
          </a:p>
        </p:txBody>
      </p:sp>
    </p:spTree>
    <p:extLst>
      <p:ext uri="{BB962C8B-B14F-4D97-AF65-F5344CB8AC3E}">
        <p14:creationId xmlns:p14="http://schemas.microsoft.com/office/powerpoint/2010/main" xmlns="" val="123412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E11E7DB-07A9-4E74-B91B-9410E3A155F9}" type="slidenum">
              <a:rPr lang="es-ES" noProof="0" smtClean="0"/>
              <a:pPr/>
              <a:t>10</a:t>
            </a:fld>
            <a:endParaRPr lang="es-ES" noProof="0" dirty="0"/>
          </a:p>
        </p:txBody>
      </p:sp>
    </p:spTree>
    <p:extLst>
      <p:ext uri="{BB962C8B-B14F-4D97-AF65-F5344CB8AC3E}">
        <p14:creationId xmlns:p14="http://schemas.microsoft.com/office/powerpoint/2010/main" xmlns="" val="391754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13</a:t>
            </a:fld>
            <a:endParaRPr lang="es-ES" dirty="0"/>
          </a:p>
        </p:txBody>
      </p:sp>
    </p:spTree>
    <p:extLst>
      <p:ext uri="{BB962C8B-B14F-4D97-AF65-F5344CB8AC3E}">
        <p14:creationId xmlns:p14="http://schemas.microsoft.com/office/powerpoint/2010/main" xmlns="" val="182896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14</a:t>
            </a:fld>
            <a:endParaRPr lang="es-ES" dirty="0"/>
          </a:p>
        </p:txBody>
      </p:sp>
    </p:spTree>
    <p:extLst>
      <p:ext uri="{BB962C8B-B14F-4D97-AF65-F5344CB8AC3E}">
        <p14:creationId xmlns:p14="http://schemas.microsoft.com/office/powerpoint/2010/main" xmlns="" val="67515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15</a:t>
            </a:fld>
            <a:endParaRPr lang="es-ES" dirty="0"/>
          </a:p>
        </p:txBody>
      </p:sp>
    </p:spTree>
    <p:extLst>
      <p:ext uri="{BB962C8B-B14F-4D97-AF65-F5344CB8AC3E}">
        <p14:creationId xmlns:p14="http://schemas.microsoft.com/office/powerpoint/2010/main" xmlns="" val="362942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9568772A-0463-4A90-9412-545A7E608CBF}"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107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13041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846434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823007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2672824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81899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6332058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C11E8AFE-44F4-421B-91D8-ED5433A76CE0}"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26329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631DF714-F5A0-4DEF-88D1-E8A05EEFD67F}"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785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6087488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1AC4C0B6-AD25-4C2B-A54F-4383386AF5EE}" type="datetime1">
              <a:rPr lang="es-ES" noProof="0" smtClean="0"/>
              <a:pPr rtl="0"/>
              <a:t>08/04/2021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3318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507EBC77-3F89-46C1-86EB-578B6DA078C8}" type="datetime1">
              <a:rPr lang="es-ES" noProof="0" smtClean="0"/>
              <a:pPr rtl="0"/>
              <a:t>08/04/2021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7538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FAF8422C-688F-4A86-9DD8-4AE1FB7D491E}" type="datetime1">
              <a:rPr lang="es-ES" noProof="0" smtClean="0"/>
              <a:pPr rtl="0"/>
              <a:t>08/04/2021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071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FFF97401-D2C3-4EDC-A8D9-E9BC10C99AD2}" type="datetime1">
              <a:rPr lang="es-ES" noProof="0" smtClean="0"/>
              <a:pPr rtl="0"/>
              <a:t>08/04/2021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1018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E12E97-F9CB-490F-B5BE-4434EB2503BC}" type="datetime1">
              <a:rPr lang="es-ES" noProof="0" smtClean="0"/>
              <a:pPr rtl="0"/>
              <a:t>08/04/2021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357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09DECEF9-AB42-428A-98D0-42115F411085}" type="datetime1">
              <a:rPr lang="es-ES" noProof="0" smtClean="0"/>
              <a:pPr rtl="0"/>
              <a:t>08/04/2021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696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ECF4A538-9A8E-4087-B0E5-0D5B34FF6B06}" type="datetime1">
              <a:rPr lang="es-ES" noProof="0" smtClean="0"/>
              <a:pPr rtl="0"/>
              <a:t>08/04/2021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3028934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tint val="97000"/>
                <a:hueMod val="142000"/>
                <a:satMod val="200000"/>
                <a:lumMod val="118000"/>
              </a:schemeClr>
            </a:gs>
            <a:gs pos="100000">
              <a:schemeClr val="bg2">
                <a:lumMod val="40000"/>
                <a:lumOff val="6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ECF4A538-9A8E-4087-B0E5-0D5B34FF6B06}" type="datetime1">
              <a:rPr lang="es-ES" noProof="0" smtClean="0"/>
              <a:pPr rtl="0"/>
              <a:t>08/04/2021</a:t>
            </a:fld>
            <a:endParaRPr lang="es-ES"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s-ES"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180851978"/>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Rectángulo 65">
            <a:extLst>
              <a:ext uri="{FF2B5EF4-FFF2-40B4-BE49-F238E27FC236}">
                <a16:creationId xmlns="" xmlns:a16="http://schemas.microsoft.com/office/drawing/2014/main" id="{C5BDD1EA-D8C1-45AF-9F0A-14A2A137BA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 xmlns:a16="http://schemas.microsoft.com/office/drawing/2014/main" id="{E36BA91D-915C-49E9-BA6D-FB9B677ACAA3}"/>
              </a:ext>
            </a:extLst>
          </p:cNvPr>
          <p:cNvSpPr>
            <a:spLocks noGrp="1"/>
          </p:cNvSpPr>
          <p:nvPr>
            <p:ph type="ctrTitle"/>
          </p:nvPr>
        </p:nvSpPr>
        <p:spPr>
          <a:xfrm>
            <a:off x="7532710" y="628617"/>
            <a:ext cx="3971902" cy="3028983"/>
          </a:xfrm>
        </p:spPr>
        <p:txBody>
          <a:bodyPr rtlCol="0">
            <a:noAutofit/>
          </a:bodyPr>
          <a:lstStyle/>
          <a:p>
            <a:r>
              <a:rPr lang="es-ES" sz="4000" b="1" dirty="0"/>
              <a:t>LUCAS, EVANGELISTA DE LA TERNURA DE DIOS</a:t>
            </a:r>
            <a:r>
              <a:rPr lang="es-ES" sz="4000" dirty="0"/>
              <a:t/>
            </a:r>
            <a:br>
              <a:rPr lang="es-ES" sz="4000" dirty="0"/>
            </a:br>
            <a:endParaRPr lang="es-ES" sz="4000" dirty="0"/>
          </a:p>
        </p:txBody>
      </p:sp>
      <p:sp>
        <p:nvSpPr>
          <p:cNvPr id="3" name="Subtítulo 2">
            <a:extLst>
              <a:ext uri="{FF2B5EF4-FFF2-40B4-BE49-F238E27FC236}">
                <a16:creationId xmlns="" xmlns:a16="http://schemas.microsoft.com/office/drawing/2014/main" id="{B5DB1A8A-4EF6-4157-8A00-84AEDB08838C}"/>
              </a:ext>
            </a:extLst>
          </p:cNvPr>
          <p:cNvSpPr>
            <a:spLocks noGrp="1"/>
          </p:cNvSpPr>
          <p:nvPr>
            <p:ph type="subTitle" idx="1"/>
          </p:nvPr>
        </p:nvSpPr>
        <p:spPr>
          <a:xfrm>
            <a:off x="7532709" y="3843868"/>
            <a:ext cx="4403918" cy="1564744"/>
          </a:xfrm>
        </p:spPr>
        <p:txBody>
          <a:bodyPr rtlCol="0">
            <a:normAutofit/>
          </a:bodyPr>
          <a:lstStyle/>
          <a:p>
            <a:pPr lvl="0"/>
            <a:endParaRPr lang="es-ES" b="1" dirty="0" smtClean="0"/>
          </a:p>
          <a:p>
            <a:pPr lvl="0" algn="ctr"/>
            <a:r>
              <a:rPr lang="es-ES" sz="3600" b="1" dirty="0" smtClean="0"/>
              <a:t>0 .PRESENTACIÓN</a:t>
            </a:r>
            <a:endParaRPr lang="es-ES" sz="3600" dirty="0"/>
          </a:p>
          <a:p>
            <a:pPr rtl="0"/>
            <a:endParaRPr lang="es-ES" dirty="0">
              <a:solidFill>
                <a:schemeClr val="accent1">
                  <a:lumMod val="50000"/>
                </a:schemeClr>
              </a:solidFill>
            </a:endParaRPr>
          </a:p>
        </p:txBody>
      </p:sp>
      <p:sp>
        <p:nvSpPr>
          <p:cNvPr id="68" name="Rectángulo con las esquinas opuestas recortadas 6">
            <a:extLst>
              <a:ext uri="{FF2B5EF4-FFF2-40B4-BE49-F238E27FC236}">
                <a16:creationId xmlns="" xmlns:a16="http://schemas.microsoft.com/office/drawing/2014/main" id="{14354E08-0068-48D7-A8AD-84C7B1CF58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a:extLst>
              <a:ext uri="{FF2B5EF4-FFF2-40B4-BE49-F238E27FC236}">
                <a16:creationId xmlns="" xmlns:a16="http://schemas.microsoft.com/office/drawing/2014/main" id="{DB01D247-521D-46B2-B29A-935ED000F01B}"/>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0826" y="628618"/>
            <a:ext cx="6578670" cy="5278942"/>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Grupo 69">
            <a:extLst>
              <a:ext uri="{FF2B5EF4-FFF2-40B4-BE49-F238E27FC236}">
                <a16:creationId xmlns="" xmlns:a16="http://schemas.microsoft.com/office/drawing/2014/main" id="{A779F34F-2960-4B81-BA08-445B6F6A0C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71" name="Conector recto 70">
              <a:extLst>
                <a:ext uri="{FF2B5EF4-FFF2-40B4-BE49-F238E27FC236}">
                  <a16:creationId xmlns="" xmlns:a16="http://schemas.microsoft.com/office/drawing/2014/main" id="{10A57ACC-416F-4A5D-B7F7-DDA9886A3A6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a:extLst>
                <a:ext uri="{FF2B5EF4-FFF2-40B4-BE49-F238E27FC236}">
                  <a16:creationId xmlns="" xmlns:a16="http://schemas.microsoft.com/office/drawing/2014/main" id="{26522B4F-50C4-4FCE-8AE2-3789D63ED338}"/>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Conector recto 72">
              <a:extLst>
                <a:ext uri="{FF2B5EF4-FFF2-40B4-BE49-F238E27FC236}">
                  <a16:creationId xmlns="" xmlns:a16="http://schemas.microsoft.com/office/drawing/2014/main" id="{2C3978FC-B5D1-42BE-B086-BC2A733D58F0}"/>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a:extLst>
                <a:ext uri="{FF2B5EF4-FFF2-40B4-BE49-F238E27FC236}">
                  <a16:creationId xmlns="" xmlns:a16="http://schemas.microsoft.com/office/drawing/2014/main" id="{ACED99F1-340D-4970-8E66-3B28E927112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 xmlns:a16="http://schemas.microsoft.com/office/drawing/2014/main" id="{50A54E39-63C0-4847-A766-C6B74FEB48D9}"/>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37808182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312" y="467782"/>
            <a:ext cx="11412538" cy="1507067"/>
          </a:xfrm>
        </p:spPr>
        <p:txBody>
          <a:bodyPr>
            <a:normAutofit fontScale="90000"/>
          </a:bodyPr>
          <a:lstStyle/>
          <a:p>
            <a:r>
              <a:rPr lang="es-ES" b="1" dirty="0">
                <a:solidFill>
                  <a:schemeClr val="accent1">
                    <a:lumMod val="50000"/>
                  </a:schemeClr>
                </a:solidFill>
                <a:effectLst>
                  <a:outerShdw blurRad="38100" dist="38100" dir="2700000" algn="tl">
                    <a:srgbClr val="000000">
                      <a:alpha val="43137"/>
                    </a:srgbClr>
                  </a:outerShdw>
                </a:effectLst>
              </a:rPr>
              <a:t>ANUNCIO DEL REINO A TODO ISRAEL, EMPEZANDO POR GALILEA </a:t>
            </a:r>
            <a:br>
              <a:rPr lang="es-ES" b="1" dirty="0">
                <a:solidFill>
                  <a:schemeClr val="accent1">
                    <a:lumMod val="50000"/>
                  </a:schemeClr>
                </a:solidFill>
                <a:effectLst>
                  <a:outerShdw blurRad="38100" dist="38100" dir="2700000" algn="tl">
                    <a:srgbClr val="000000">
                      <a:alpha val="43137"/>
                    </a:srgbClr>
                  </a:outerShdw>
                </a:effectLst>
              </a:rPr>
            </a:br>
            <a:r>
              <a:rPr lang="es-ES" b="1" dirty="0">
                <a:solidFill>
                  <a:schemeClr val="accent1">
                    <a:lumMod val="50000"/>
                  </a:schemeClr>
                </a:solidFill>
                <a:effectLst>
                  <a:outerShdw blurRad="38100" dist="38100" dir="2700000" algn="tl">
                    <a:srgbClr val="000000">
                      <a:alpha val="43137"/>
                    </a:srgbClr>
                  </a:outerShdw>
                </a:effectLst>
              </a:rPr>
              <a:t>(4,14-9,50)</a:t>
            </a:r>
            <a:br>
              <a:rPr lang="es-ES" b="1" dirty="0">
                <a:solidFill>
                  <a:schemeClr val="accent1">
                    <a:lumMod val="50000"/>
                  </a:schemeClr>
                </a:solidFill>
                <a:effectLst>
                  <a:outerShdw blurRad="38100" dist="38100" dir="2700000" algn="tl">
                    <a:srgbClr val="000000">
                      <a:alpha val="43137"/>
                    </a:srgbClr>
                  </a:outerShdw>
                </a:effectLst>
              </a:rPr>
            </a:br>
            <a:endParaRPr lang="es-ES" dirty="0"/>
          </a:p>
        </p:txBody>
      </p:sp>
      <p:sp>
        <p:nvSpPr>
          <p:cNvPr id="3" name="CuadroTexto 2"/>
          <p:cNvSpPr txBox="1"/>
          <p:nvPr/>
        </p:nvSpPr>
        <p:spPr>
          <a:xfrm>
            <a:off x="6516316" y="1065966"/>
            <a:ext cx="4295775" cy="1631216"/>
          </a:xfrm>
          <a:prstGeom prst="rect">
            <a:avLst/>
          </a:prstGeom>
          <a:noFill/>
        </p:spPr>
        <p:txBody>
          <a:bodyPr wrap="square" rtlCol="0">
            <a:spAutoFit/>
          </a:bodyPr>
          <a:lstStyle/>
          <a:p>
            <a:pPr algn="just"/>
            <a:r>
              <a:rPr lang="es-ES" sz="2000" b="1" dirty="0" smtClean="0">
                <a:solidFill>
                  <a:srgbClr val="FF0000"/>
                </a:solidFill>
              </a:rPr>
              <a:t>Jesús inicia su vida pública en la sinagoga de </a:t>
            </a:r>
            <a:r>
              <a:rPr lang="es-ES" sz="2000" b="1" dirty="0">
                <a:solidFill>
                  <a:srgbClr val="FF0000"/>
                </a:solidFill>
              </a:rPr>
              <a:t>C</a:t>
            </a:r>
            <a:r>
              <a:rPr lang="es-ES" sz="2000" b="1" dirty="0" smtClean="0">
                <a:solidFill>
                  <a:srgbClr val="FF0000"/>
                </a:solidFill>
              </a:rPr>
              <a:t>afarnaún. Allí comienza a predicar, realiza los primeros milagros y elige a los Doce.</a:t>
            </a:r>
            <a:endParaRPr lang="es-ES" sz="2000" b="1" dirty="0">
              <a:solidFill>
                <a:srgbClr val="FF0000"/>
              </a:solidFill>
            </a:endParaRPr>
          </a:p>
        </p:txBody>
      </p:sp>
      <p:sp>
        <p:nvSpPr>
          <p:cNvPr id="4" name="CuadroTexto 3"/>
          <p:cNvSpPr txBox="1"/>
          <p:nvPr/>
        </p:nvSpPr>
        <p:spPr>
          <a:xfrm>
            <a:off x="6408246" y="2809041"/>
            <a:ext cx="5095875" cy="707886"/>
          </a:xfrm>
          <a:prstGeom prst="rect">
            <a:avLst/>
          </a:prstGeom>
          <a:noFill/>
        </p:spPr>
        <p:txBody>
          <a:bodyPr wrap="square" rtlCol="0">
            <a:spAutoFit/>
          </a:bodyPr>
          <a:lstStyle/>
          <a:p>
            <a:r>
              <a:rPr lang="es-ES" sz="2000" b="1" dirty="0" smtClean="0">
                <a:solidFill>
                  <a:srgbClr val="FF0000"/>
                </a:solidFill>
              </a:rPr>
              <a:t>Empiezan las primeras confrontaciones con los fariseos.</a:t>
            </a:r>
            <a:endParaRPr lang="es-ES" sz="2000" b="1" dirty="0">
              <a:solidFill>
                <a:srgbClr val="FF0000"/>
              </a:solidFill>
            </a:endParaRPr>
          </a:p>
        </p:txBody>
      </p:sp>
      <p:sp>
        <p:nvSpPr>
          <p:cNvPr id="5" name="CuadroTexto 4"/>
          <p:cNvSpPr txBox="1"/>
          <p:nvPr/>
        </p:nvSpPr>
        <p:spPr>
          <a:xfrm>
            <a:off x="442124" y="3203389"/>
            <a:ext cx="3823478" cy="3477875"/>
          </a:xfrm>
          <a:prstGeom prst="rect">
            <a:avLst/>
          </a:prstGeom>
          <a:noFill/>
        </p:spPr>
        <p:txBody>
          <a:bodyPr wrap="square" rtlCol="0">
            <a:spAutoFit/>
          </a:bodyPr>
          <a:lstStyle/>
          <a:p>
            <a:r>
              <a:rPr lang="es-ES" sz="2000" b="1" dirty="0" smtClean="0">
                <a:solidFill>
                  <a:srgbClr val="FF0000"/>
                </a:solidFill>
              </a:rPr>
              <a:t>Los Doce reciben el encargo  de salir a los campos a predicar y expulsar a los demonios.</a:t>
            </a:r>
          </a:p>
          <a:p>
            <a:endParaRPr lang="es-ES" sz="2000" b="1" dirty="0">
              <a:solidFill>
                <a:srgbClr val="FF0000"/>
              </a:solidFill>
            </a:endParaRPr>
          </a:p>
          <a:p>
            <a:r>
              <a:rPr lang="es-ES" sz="2000" b="1" dirty="0" smtClean="0">
                <a:solidFill>
                  <a:srgbClr val="FF0000"/>
                </a:solidFill>
              </a:rPr>
              <a:t>Jesús se transfigura</a:t>
            </a:r>
          </a:p>
          <a:p>
            <a:endParaRPr lang="es-ES" sz="2000" b="1" dirty="0">
              <a:solidFill>
                <a:srgbClr val="FF0000"/>
              </a:solidFill>
            </a:endParaRPr>
          </a:p>
          <a:p>
            <a:r>
              <a:rPr lang="es-ES" sz="2000" b="1" dirty="0" smtClean="0">
                <a:solidFill>
                  <a:srgbClr val="FF0000"/>
                </a:solidFill>
              </a:rPr>
              <a:t>Seguirle es un camino duro, que llevará a Jerusalén, lugar de persecución y muerte</a:t>
            </a:r>
            <a:endParaRPr lang="es-ES" sz="2000" b="1" dirty="0">
              <a:solidFill>
                <a:srgbClr val="FF0000"/>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327061" y="1065966"/>
            <a:ext cx="2619375" cy="1743075"/>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83520" y="3948926"/>
            <a:ext cx="3482374" cy="2461602"/>
          </a:xfrm>
          <a:prstGeom prst="rect">
            <a:avLst/>
          </a:prstGeom>
        </p:spPr>
      </p:pic>
      <p:pic>
        <p:nvPicPr>
          <p:cNvPr id="8" name="Imagen 7"/>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9422960" y="3948926"/>
            <a:ext cx="1914525" cy="2381250"/>
          </a:xfrm>
          <a:prstGeom prst="rect">
            <a:avLst/>
          </a:prstGeom>
        </p:spPr>
      </p:pic>
    </p:spTree>
    <p:extLst>
      <p:ext uri="{BB962C8B-B14F-4D97-AF65-F5344CB8AC3E}">
        <p14:creationId xmlns:p14="http://schemas.microsoft.com/office/powerpoint/2010/main" xmlns="" val="98209612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6587" y="448732"/>
            <a:ext cx="10498138" cy="1507067"/>
          </a:xfrm>
        </p:spPr>
        <p:txBody>
          <a:bodyPr>
            <a:normAutofit fontScale="90000"/>
          </a:bodyPr>
          <a:lstStyle/>
          <a:p>
            <a:r>
              <a:rPr lang="es-ES" b="1" dirty="0">
                <a:solidFill>
                  <a:schemeClr val="accent1">
                    <a:lumMod val="50000"/>
                  </a:schemeClr>
                </a:solidFill>
                <a:effectLst>
                  <a:outerShdw blurRad="38100" dist="38100" dir="2700000" algn="tl">
                    <a:srgbClr val="000000">
                      <a:alpha val="43137"/>
                    </a:srgbClr>
                  </a:outerShdw>
                </a:effectLst>
              </a:rPr>
              <a:t>EL GRAN VIAJE DE JESÚS A JERUSALÉN </a:t>
            </a:r>
            <a:br>
              <a:rPr lang="es-ES" b="1" dirty="0">
                <a:solidFill>
                  <a:schemeClr val="accent1">
                    <a:lumMod val="50000"/>
                  </a:schemeClr>
                </a:solidFill>
                <a:effectLst>
                  <a:outerShdw blurRad="38100" dist="38100" dir="2700000" algn="tl">
                    <a:srgbClr val="000000">
                      <a:alpha val="43137"/>
                    </a:srgbClr>
                  </a:outerShdw>
                </a:effectLst>
              </a:rPr>
            </a:br>
            <a:r>
              <a:rPr lang="es-ES" b="1" dirty="0">
                <a:solidFill>
                  <a:schemeClr val="accent1">
                    <a:lumMod val="50000"/>
                  </a:schemeClr>
                </a:solidFill>
                <a:effectLst>
                  <a:outerShdw blurRad="38100" dist="38100" dir="2700000" algn="tl">
                    <a:srgbClr val="000000">
                      <a:alpha val="43137"/>
                    </a:srgbClr>
                  </a:outerShdw>
                </a:effectLst>
              </a:rPr>
              <a:t>(9,51-19,28)</a:t>
            </a:r>
            <a:br>
              <a:rPr lang="es-ES" b="1" dirty="0">
                <a:solidFill>
                  <a:schemeClr val="accent1">
                    <a:lumMod val="50000"/>
                  </a:schemeClr>
                </a:solidFill>
                <a:effectLst>
                  <a:outerShdw blurRad="38100" dist="38100" dir="2700000" algn="tl">
                    <a:srgbClr val="000000">
                      <a:alpha val="43137"/>
                    </a:srgbClr>
                  </a:outerShdw>
                </a:effectLst>
              </a:rPr>
            </a:br>
            <a:endParaRPr lang="es-ES" dirty="0"/>
          </a:p>
        </p:txBody>
      </p:sp>
      <p:sp>
        <p:nvSpPr>
          <p:cNvPr id="3" name="CuadroTexto 2"/>
          <p:cNvSpPr txBox="1"/>
          <p:nvPr/>
        </p:nvSpPr>
        <p:spPr>
          <a:xfrm>
            <a:off x="466724" y="1562100"/>
            <a:ext cx="11153775" cy="1323439"/>
          </a:xfrm>
          <a:prstGeom prst="rect">
            <a:avLst/>
          </a:prstGeom>
          <a:noFill/>
        </p:spPr>
        <p:txBody>
          <a:bodyPr wrap="square" rtlCol="0">
            <a:spAutoFit/>
          </a:bodyPr>
          <a:lstStyle/>
          <a:p>
            <a:pPr algn="just"/>
            <a:r>
              <a:rPr lang="es-ES" sz="2000" b="1" dirty="0" smtClean="0">
                <a:solidFill>
                  <a:schemeClr val="accent5">
                    <a:lumMod val="50000"/>
                  </a:schemeClr>
                </a:solidFill>
              </a:rPr>
              <a:t>Es  una catequesis de Jesús a sus discípulos.</a:t>
            </a:r>
          </a:p>
          <a:p>
            <a:pPr algn="just"/>
            <a:r>
              <a:rPr lang="es-ES" sz="2000" b="1" dirty="0" smtClean="0">
                <a:solidFill>
                  <a:schemeClr val="accent5">
                    <a:lumMod val="50000"/>
                  </a:schemeClr>
                </a:solidFill>
              </a:rPr>
              <a:t>Jesús se transforma en PALABRA, que va instruyendo profundamente  a sus seguidores, recordándoles las exigencias de la vocación apostólica y el premio de la tarea evangelizadora (10,20)</a:t>
            </a:r>
            <a:endParaRPr lang="es-ES" sz="2000" b="1" dirty="0">
              <a:solidFill>
                <a:schemeClr val="accent5">
                  <a:lumMod val="50000"/>
                </a:schemeClr>
              </a:solidFill>
            </a:endParaRPr>
          </a:p>
        </p:txBody>
      </p:sp>
      <p:sp>
        <p:nvSpPr>
          <p:cNvPr id="4" name="CuadroTexto 3"/>
          <p:cNvSpPr txBox="1"/>
          <p:nvPr/>
        </p:nvSpPr>
        <p:spPr>
          <a:xfrm>
            <a:off x="5629274" y="3171289"/>
            <a:ext cx="6296025" cy="1384995"/>
          </a:xfrm>
          <a:prstGeom prst="rect">
            <a:avLst/>
          </a:prstGeom>
          <a:noFill/>
        </p:spPr>
        <p:txBody>
          <a:bodyPr wrap="square" rtlCol="0">
            <a:spAutoFit/>
          </a:bodyPr>
          <a:lstStyle/>
          <a:p>
            <a:pPr algn="just"/>
            <a:r>
              <a:rPr lang="es-ES" sz="2000" b="1" dirty="0" smtClean="0">
                <a:solidFill>
                  <a:schemeClr val="accent5">
                    <a:lumMod val="50000"/>
                  </a:schemeClr>
                </a:solidFill>
              </a:rPr>
              <a:t>Esta enseñanza recorre: oración, sinceridad, pobreza, servicio, conversión, renuncia, misericordia, humildad, corrección fraterna, responsabilidad y sobre todo </a:t>
            </a:r>
            <a:r>
              <a:rPr lang="es-ES" sz="2400" b="1" dirty="0" smtClean="0">
                <a:solidFill>
                  <a:schemeClr val="accent5">
                    <a:lumMod val="50000"/>
                  </a:schemeClr>
                </a:solidFill>
                <a:effectLst>
                  <a:outerShdw blurRad="38100" dist="38100" dir="2700000" algn="tl">
                    <a:srgbClr val="000000">
                      <a:alpha val="43137"/>
                    </a:srgbClr>
                  </a:outerShdw>
                </a:effectLst>
              </a:rPr>
              <a:t>AMOR</a:t>
            </a:r>
            <a:endParaRPr lang="es-ES" sz="2400" b="1" dirty="0">
              <a:solidFill>
                <a:schemeClr val="accent5">
                  <a:lumMod val="50000"/>
                </a:schemeClr>
              </a:solidFill>
              <a:effectLst>
                <a:outerShdw blurRad="38100" dist="38100" dir="2700000" algn="tl">
                  <a:srgbClr val="000000">
                    <a:alpha val="43137"/>
                  </a:srgbClr>
                </a:outerShdw>
              </a:effectLst>
            </a:endParaRPr>
          </a:p>
        </p:txBody>
      </p:sp>
      <p:sp>
        <p:nvSpPr>
          <p:cNvPr id="5" name="CuadroTexto 4"/>
          <p:cNvSpPr txBox="1"/>
          <p:nvPr/>
        </p:nvSpPr>
        <p:spPr>
          <a:xfrm>
            <a:off x="636587" y="5193242"/>
            <a:ext cx="2952750" cy="1323439"/>
          </a:xfrm>
          <a:prstGeom prst="rect">
            <a:avLst/>
          </a:prstGeom>
          <a:noFill/>
        </p:spPr>
        <p:txBody>
          <a:bodyPr wrap="square" rtlCol="0">
            <a:spAutoFit/>
          </a:bodyPr>
          <a:lstStyle/>
          <a:p>
            <a:pPr algn="just"/>
            <a:r>
              <a:rPr lang="es-ES" sz="2000" b="1" dirty="0" smtClean="0">
                <a:solidFill>
                  <a:schemeClr val="accent5">
                    <a:lumMod val="50000"/>
                  </a:schemeClr>
                </a:solidFill>
              </a:rPr>
              <a:t>La expone mediante discursos, parábolas y la pone en práctica con algún milagro</a:t>
            </a:r>
            <a:endParaRPr lang="es-ES" sz="2000" b="1" dirty="0">
              <a:solidFill>
                <a:schemeClr val="accent5">
                  <a:lumMod val="50000"/>
                </a:schemeClr>
              </a:solidFill>
            </a:endParaRPr>
          </a:p>
        </p:txBody>
      </p:sp>
      <p:sp>
        <p:nvSpPr>
          <p:cNvPr id="6" name="CuadroTexto 5"/>
          <p:cNvSpPr txBox="1"/>
          <p:nvPr/>
        </p:nvSpPr>
        <p:spPr>
          <a:xfrm>
            <a:off x="5629274" y="5193242"/>
            <a:ext cx="6296025" cy="1015663"/>
          </a:xfrm>
          <a:prstGeom prst="rect">
            <a:avLst/>
          </a:prstGeom>
          <a:noFill/>
        </p:spPr>
        <p:txBody>
          <a:bodyPr wrap="square" rtlCol="0">
            <a:spAutoFit/>
          </a:bodyPr>
          <a:lstStyle/>
          <a:p>
            <a:pPr algn="just"/>
            <a:r>
              <a:rPr lang="es-ES" sz="2000" b="1" dirty="0" smtClean="0">
                <a:solidFill>
                  <a:schemeClr val="accent5">
                    <a:lumMod val="50000"/>
                  </a:schemeClr>
                </a:solidFill>
              </a:rPr>
              <a:t>Por su Palabra, que no es nuestra crece la oposición por parte de los fariseos, los maestros de la Ley y los apegados a las riquezas</a:t>
            </a:r>
            <a:endParaRPr lang="es-ES" sz="2000" b="1" dirty="0">
              <a:solidFill>
                <a:schemeClr val="accent5">
                  <a:lumMod val="50000"/>
                </a:schemeClr>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6611" y="2885539"/>
            <a:ext cx="4640263" cy="2268678"/>
          </a:xfrm>
          <a:prstGeom prst="rect">
            <a:avLst/>
          </a:prstGeom>
        </p:spPr>
      </p:pic>
    </p:spTree>
    <p:extLst>
      <p:ext uri="{BB962C8B-B14F-4D97-AF65-F5344CB8AC3E}">
        <p14:creationId xmlns:p14="http://schemas.microsoft.com/office/powerpoint/2010/main" xmlns="" val="1034938539"/>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4162" y="277282"/>
            <a:ext cx="11412538" cy="1507067"/>
          </a:xfrm>
        </p:spPr>
        <p:txBody>
          <a:bodyPr>
            <a:normAutofit fontScale="90000"/>
          </a:bodyPr>
          <a:lstStyle/>
          <a:p>
            <a:r>
              <a:rPr lang="es-ES" b="1" dirty="0">
                <a:solidFill>
                  <a:schemeClr val="accent1">
                    <a:lumMod val="50000"/>
                  </a:schemeClr>
                </a:solidFill>
                <a:effectLst>
                  <a:outerShdw blurRad="38100" dist="38100" dir="2700000" algn="tl">
                    <a:srgbClr val="000000">
                      <a:alpha val="43137"/>
                    </a:srgbClr>
                  </a:outerShdw>
                </a:effectLst>
              </a:rPr>
              <a:t>LA NARRACIÓN DE LA PASIÓN Y RESURRECCIÓN DE JESÚS </a:t>
            </a:r>
            <a:br>
              <a:rPr lang="es-ES" b="1" dirty="0">
                <a:solidFill>
                  <a:schemeClr val="accent1">
                    <a:lumMod val="50000"/>
                  </a:schemeClr>
                </a:solidFill>
                <a:effectLst>
                  <a:outerShdw blurRad="38100" dist="38100" dir="2700000" algn="tl">
                    <a:srgbClr val="000000">
                      <a:alpha val="43137"/>
                    </a:srgbClr>
                  </a:outerShdw>
                </a:effectLst>
              </a:rPr>
            </a:br>
            <a:r>
              <a:rPr lang="es-ES" b="1" dirty="0">
                <a:solidFill>
                  <a:schemeClr val="accent1">
                    <a:lumMod val="50000"/>
                  </a:schemeClr>
                </a:solidFill>
                <a:effectLst>
                  <a:outerShdw blurRad="38100" dist="38100" dir="2700000" algn="tl">
                    <a:srgbClr val="000000">
                      <a:alpha val="43137"/>
                    </a:srgbClr>
                  </a:outerShdw>
                </a:effectLst>
              </a:rPr>
              <a:t>(19,29-24-53)</a:t>
            </a:r>
            <a:br>
              <a:rPr lang="es-ES" b="1" dirty="0">
                <a:solidFill>
                  <a:schemeClr val="accent1">
                    <a:lumMod val="50000"/>
                  </a:schemeClr>
                </a:solidFill>
                <a:effectLst>
                  <a:outerShdw blurRad="38100" dist="38100" dir="2700000" algn="tl">
                    <a:srgbClr val="000000">
                      <a:alpha val="43137"/>
                    </a:srgbClr>
                  </a:outerShdw>
                </a:effectLst>
              </a:rPr>
            </a:br>
            <a:endParaRPr lang="es-ES" dirty="0"/>
          </a:p>
        </p:txBody>
      </p:sp>
      <p:sp>
        <p:nvSpPr>
          <p:cNvPr id="3" name="CuadroTexto 2"/>
          <p:cNvSpPr txBox="1"/>
          <p:nvPr/>
        </p:nvSpPr>
        <p:spPr>
          <a:xfrm>
            <a:off x="800099" y="1571625"/>
            <a:ext cx="11096625" cy="707886"/>
          </a:xfrm>
          <a:prstGeom prst="rect">
            <a:avLst/>
          </a:prstGeom>
          <a:noFill/>
        </p:spPr>
        <p:txBody>
          <a:bodyPr wrap="square" rtlCol="0">
            <a:spAutoFit/>
          </a:bodyPr>
          <a:lstStyle/>
          <a:p>
            <a:pPr algn="just"/>
            <a:r>
              <a:rPr lang="es-ES" sz="2000" b="1" dirty="0" smtClean="0">
                <a:solidFill>
                  <a:srgbClr val="7030A0"/>
                </a:solidFill>
              </a:rPr>
              <a:t>Jesús entra triunfalmente en Jerusalén, pero enseguida empieza la confrontación con el Templo y sus instituciones.</a:t>
            </a:r>
            <a:endParaRPr lang="es-ES" sz="2000" b="1" dirty="0">
              <a:solidFill>
                <a:srgbClr val="7030A0"/>
              </a:solidFill>
            </a:endParaRPr>
          </a:p>
        </p:txBody>
      </p:sp>
      <p:sp>
        <p:nvSpPr>
          <p:cNvPr id="4" name="CuadroTexto 3"/>
          <p:cNvSpPr txBox="1"/>
          <p:nvPr/>
        </p:nvSpPr>
        <p:spPr>
          <a:xfrm>
            <a:off x="240616" y="2508081"/>
            <a:ext cx="3687762" cy="3785652"/>
          </a:xfrm>
          <a:prstGeom prst="rect">
            <a:avLst/>
          </a:prstGeom>
          <a:noFill/>
        </p:spPr>
        <p:txBody>
          <a:bodyPr wrap="square" rtlCol="0">
            <a:spAutoFit/>
          </a:bodyPr>
          <a:lstStyle/>
          <a:p>
            <a:pPr algn="just"/>
            <a:r>
              <a:rPr lang="es-ES" sz="2000" b="1" dirty="0" smtClean="0">
                <a:solidFill>
                  <a:srgbClr val="7030A0"/>
                </a:solidFill>
              </a:rPr>
              <a:t>Después de celebrar la Pascua con  sus discípulos, se dirige al Monte de los Olivos. Allí es detenido y conducido ante el sanedrín, después a Pilatos y Herodes. </a:t>
            </a:r>
          </a:p>
          <a:p>
            <a:pPr algn="just"/>
            <a:endParaRPr lang="es-ES" sz="2000" b="1" dirty="0">
              <a:solidFill>
                <a:srgbClr val="7030A0"/>
              </a:solidFill>
            </a:endParaRPr>
          </a:p>
          <a:p>
            <a:pPr algn="just"/>
            <a:r>
              <a:rPr lang="es-ES" sz="2000" b="1" dirty="0" smtClean="0">
                <a:solidFill>
                  <a:srgbClr val="7030A0"/>
                </a:solidFill>
              </a:rPr>
              <a:t>Es condenado a muerte, inicia el camino del Calvario, muere en la cruz y es enterrado</a:t>
            </a:r>
            <a:endParaRPr lang="es-ES" sz="2000" b="1" dirty="0">
              <a:solidFill>
                <a:srgbClr val="7030A0"/>
              </a:solidFill>
            </a:endParaRPr>
          </a:p>
        </p:txBody>
      </p:sp>
      <p:sp>
        <p:nvSpPr>
          <p:cNvPr id="5" name="CuadroTexto 4"/>
          <p:cNvSpPr txBox="1"/>
          <p:nvPr/>
        </p:nvSpPr>
        <p:spPr>
          <a:xfrm>
            <a:off x="9572625" y="2619375"/>
            <a:ext cx="2038350" cy="3477875"/>
          </a:xfrm>
          <a:prstGeom prst="rect">
            <a:avLst/>
          </a:prstGeom>
          <a:noFill/>
        </p:spPr>
        <p:txBody>
          <a:bodyPr wrap="square" rtlCol="0">
            <a:spAutoFit/>
          </a:bodyPr>
          <a:lstStyle/>
          <a:p>
            <a:pPr algn="just"/>
            <a:r>
              <a:rPr lang="es-ES" sz="2000" b="1" dirty="0" smtClean="0">
                <a:solidFill>
                  <a:srgbClr val="7030A0"/>
                </a:solidFill>
              </a:rPr>
              <a:t>El primer día de la semana resucita.</a:t>
            </a:r>
          </a:p>
          <a:p>
            <a:pPr algn="just"/>
            <a:endParaRPr lang="es-ES" sz="2000" b="1" dirty="0" smtClean="0">
              <a:solidFill>
                <a:srgbClr val="7030A0"/>
              </a:solidFill>
            </a:endParaRPr>
          </a:p>
          <a:p>
            <a:pPr algn="just"/>
            <a:r>
              <a:rPr lang="es-ES" sz="2000" b="1" dirty="0" smtClean="0">
                <a:solidFill>
                  <a:srgbClr val="7030A0"/>
                </a:solidFill>
              </a:rPr>
              <a:t>Después se aparece a los discípulos, les da las últimas instrucciones y asciende al Cielo</a:t>
            </a:r>
            <a:endParaRPr lang="es-ES" sz="2000" b="1" dirty="0">
              <a:solidFill>
                <a:srgbClr val="7030A0"/>
              </a:solidFill>
            </a:endParaRPr>
          </a:p>
        </p:txBody>
      </p:sp>
      <p:pic>
        <p:nvPicPr>
          <p:cNvPr id="6" name="Imagen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95065" y="2279511"/>
            <a:ext cx="5144185" cy="4242792"/>
          </a:xfrm>
          <a:prstGeom prst="rect">
            <a:avLst/>
          </a:prstGeom>
        </p:spPr>
      </p:pic>
    </p:spTree>
    <p:extLst>
      <p:ext uri="{BB962C8B-B14F-4D97-AF65-F5344CB8AC3E}">
        <p14:creationId xmlns:p14="http://schemas.microsoft.com/office/powerpoint/2010/main" xmlns="" val="21038177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269002" y="620722"/>
            <a:ext cx="5078954" cy="532903"/>
          </a:xfrm>
          <a:prstGeom prst="rect">
            <a:avLst/>
          </a:prstGeom>
        </p:spPr>
        <p:txBody>
          <a:bodyPr wrap="non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Jesús en el Evangelio de Lucas</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752475" y="1276350"/>
            <a:ext cx="9029700" cy="3477875"/>
          </a:xfrm>
          <a:prstGeom prst="rect">
            <a:avLst/>
          </a:prstGeom>
          <a:noFill/>
        </p:spPr>
        <p:txBody>
          <a:bodyPr wrap="square" rtlCol="0">
            <a:spAutoFit/>
          </a:bodyPr>
          <a:lstStyle/>
          <a:p>
            <a:pPr algn="just"/>
            <a:r>
              <a:rPr lang="es-ES" sz="2000" b="1" dirty="0" smtClean="0">
                <a:solidFill>
                  <a:schemeClr val="accent6">
                    <a:lumMod val="75000"/>
                  </a:schemeClr>
                </a:solidFill>
              </a:rPr>
              <a:t>Cada evangelista tiene un modo peculiar de presentar </a:t>
            </a:r>
          </a:p>
          <a:p>
            <a:pPr algn="just"/>
            <a:r>
              <a:rPr lang="es-ES" sz="2000" b="1" dirty="0" smtClean="0">
                <a:solidFill>
                  <a:schemeClr val="accent6">
                    <a:lumMod val="75000"/>
                  </a:schemeClr>
                </a:solidFill>
              </a:rPr>
              <a:t>a Jesús:</a:t>
            </a:r>
          </a:p>
          <a:p>
            <a:pPr algn="just"/>
            <a:endParaRPr lang="es-ES" sz="2000" b="1" dirty="0">
              <a:solidFill>
                <a:schemeClr val="accent6">
                  <a:lumMod val="75000"/>
                </a:schemeClr>
              </a:solidFill>
            </a:endParaRPr>
          </a:p>
          <a:p>
            <a:pPr algn="just"/>
            <a:r>
              <a:rPr lang="es-ES" sz="2000" b="1" dirty="0" smtClean="0">
                <a:solidFill>
                  <a:schemeClr val="accent6">
                    <a:lumMod val="75000"/>
                  </a:schemeClr>
                </a:solidFill>
              </a:rPr>
              <a:t>Mateo como el </a:t>
            </a:r>
            <a:r>
              <a:rPr lang="es-ES" sz="2400" b="1" dirty="0" smtClean="0">
                <a:solidFill>
                  <a:schemeClr val="accent6">
                    <a:lumMod val="75000"/>
                  </a:schemeClr>
                </a:solidFill>
                <a:effectLst>
                  <a:outerShdw blurRad="38100" dist="38100" dir="2700000" algn="tl">
                    <a:srgbClr val="000000">
                      <a:alpha val="43137"/>
                    </a:srgbClr>
                  </a:outerShdw>
                </a:effectLst>
              </a:rPr>
              <a:t>MESÍAS PROMETIDO</a:t>
            </a:r>
          </a:p>
          <a:p>
            <a:pPr algn="just"/>
            <a:endParaRPr lang="es-ES" sz="2000" b="1" dirty="0">
              <a:solidFill>
                <a:schemeClr val="accent6">
                  <a:lumMod val="75000"/>
                </a:schemeClr>
              </a:solidFill>
            </a:endParaRPr>
          </a:p>
          <a:p>
            <a:pPr algn="just"/>
            <a:r>
              <a:rPr lang="es-ES" sz="2000" b="1" dirty="0" smtClean="0">
                <a:solidFill>
                  <a:schemeClr val="accent6">
                    <a:lumMod val="75000"/>
                  </a:schemeClr>
                </a:solidFill>
              </a:rPr>
              <a:t>Marcos como el </a:t>
            </a:r>
            <a:r>
              <a:rPr lang="es-ES" sz="2400" b="1" dirty="0" smtClean="0">
                <a:solidFill>
                  <a:schemeClr val="accent6">
                    <a:lumMod val="75000"/>
                  </a:schemeClr>
                </a:solidFill>
                <a:effectLst>
                  <a:outerShdw blurRad="38100" dist="38100" dir="2700000" algn="tl">
                    <a:srgbClr val="000000">
                      <a:alpha val="43137"/>
                    </a:srgbClr>
                  </a:outerShdw>
                </a:effectLst>
              </a:rPr>
              <a:t>HIJO DE DIOS</a:t>
            </a:r>
          </a:p>
          <a:p>
            <a:pPr algn="just"/>
            <a:endParaRPr lang="es-ES" sz="2000" b="1" dirty="0">
              <a:solidFill>
                <a:schemeClr val="accent6">
                  <a:lumMod val="75000"/>
                </a:schemeClr>
              </a:solidFill>
            </a:endParaRPr>
          </a:p>
          <a:p>
            <a:pPr algn="just"/>
            <a:r>
              <a:rPr lang="es-ES" sz="2000" b="1" dirty="0" smtClean="0">
                <a:solidFill>
                  <a:schemeClr val="accent6">
                    <a:lumMod val="75000"/>
                  </a:schemeClr>
                </a:solidFill>
              </a:rPr>
              <a:t>Juan como la </a:t>
            </a:r>
            <a:r>
              <a:rPr lang="es-ES" sz="2400" b="1" dirty="0" smtClean="0">
                <a:solidFill>
                  <a:schemeClr val="accent6">
                    <a:lumMod val="75000"/>
                  </a:schemeClr>
                </a:solidFill>
                <a:effectLst>
                  <a:outerShdw blurRad="38100" dist="38100" dir="2700000" algn="tl">
                    <a:srgbClr val="000000">
                      <a:alpha val="43137"/>
                    </a:srgbClr>
                  </a:outerShdw>
                </a:effectLst>
              </a:rPr>
              <a:t>PALABRA</a:t>
            </a:r>
          </a:p>
          <a:p>
            <a:pPr algn="just"/>
            <a:endParaRPr lang="es-ES" sz="2400" b="1" dirty="0">
              <a:solidFill>
                <a:schemeClr val="accent6">
                  <a:lumMod val="75000"/>
                </a:schemeClr>
              </a:solidFill>
              <a:effectLst>
                <a:outerShdw blurRad="38100" dist="38100" dir="2700000" algn="tl">
                  <a:srgbClr val="000000">
                    <a:alpha val="43137"/>
                  </a:srgbClr>
                </a:outerShdw>
              </a:effectLst>
            </a:endParaRPr>
          </a:p>
          <a:p>
            <a:pPr algn="just"/>
            <a:r>
              <a:rPr lang="es-ES" sz="2000" b="1" dirty="0" smtClean="0">
                <a:solidFill>
                  <a:schemeClr val="accent6">
                    <a:lumMod val="75000"/>
                  </a:schemeClr>
                </a:solidFill>
              </a:rPr>
              <a:t>Lucas como el </a:t>
            </a:r>
            <a:r>
              <a:rPr lang="es-ES" sz="2400" b="1" dirty="0" smtClean="0">
                <a:solidFill>
                  <a:schemeClr val="accent6">
                    <a:lumMod val="75000"/>
                  </a:schemeClr>
                </a:solidFill>
                <a:effectLst>
                  <a:outerShdw blurRad="38100" dist="38100" dir="2700000" algn="tl">
                    <a:srgbClr val="000000">
                      <a:alpha val="43137"/>
                    </a:srgbClr>
                  </a:outerShdw>
                </a:effectLst>
              </a:rPr>
              <a:t>SEÑOR</a:t>
            </a:r>
            <a:endParaRPr lang="es-ES" sz="2400" b="1" dirty="0">
              <a:solidFill>
                <a:schemeClr val="accent6">
                  <a:lumMod val="75000"/>
                </a:schemeClr>
              </a:solidFill>
              <a:effectLst>
                <a:outerShdw blurRad="38100" dist="38100" dir="2700000" algn="tl">
                  <a:srgbClr val="000000">
                    <a:alpha val="43137"/>
                  </a:srgbClr>
                </a:outerShdw>
              </a:effectLst>
            </a:endParaRPr>
          </a:p>
        </p:txBody>
      </p:sp>
      <p:sp>
        <p:nvSpPr>
          <p:cNvPr id="4" name="CuadroTexto 3"/>
          <p:cNvSpPr txBox="1"/>
          <p:nvPr/>
        </p:nvSpPr>
        <p:spPr>
          <a:xfrm>
            <a:off x="4366949" y="3962496"/>
            <a:ext cx="7641695" cy="2862322"/>
          </a:xfrm>
          <a:prstGeom prst="rect">
            <a:avLst/>
          </a:prstGeom>
          <a:noFill/>
        </p:spPr>
        <p:txBody>
          <a:bodyPr wrap="square" rtlCol="0">
            <a:spAutoFit/>
          </a:bodyPr>
          <a:lstStyle/>
          <a:p>
            <a:pPr algn="just"/>
            <a:r>
              <a:rPr lang="es-ES" sz="2000" b="1" dirty="0" smtClean="0">
                <a:solidFill>
                  <a:schemeClr val="accent6">
                    <a:lumMod val="75000"/>
                  </a:schemeClr>
                </a:solidFill>
              </a:rPr>
              <a:t>En aquella época pequeños “señores” gobernaban esa zona del Sur de Grecia.  Lucas dirá que Jesús es el verdadero SEÑOR, el único en quien vale creer, el único que salva, el único que pude dar sentido a la vida, el único que libera.</a:t>
            </a:r>
          </a:p>
          <a:p>
            <a:pPr algn="just"/>
            <a:endParaRPr lang="es-ES" sz="2000" b="1" dirty="0">
              <a:solidFill>
                <a:schemeClr val="accent6">
                  <a:lumMod val="75000"/>
                </a:schemeClr>
              </a:solidFill>
            </a:endParaRPr>
          </a:p>
          <a:p>
            <a:pPr algn="just"/>
            <a:r>
              <a:rPr lang="es-ES" sz="2000" b="1" dirty="0" smtClean="0">
                <a:solidFill>
                  <a:schemeClr val="accent6">
                    <a:lumMod val="75000"/>
                  </a:schemeClr>
                </a:solidFill>
              </a:rPr>
              <a:t>Pero esa salvación se realizará no desde el poder sino desde la misericordia y la ternura con los pobres y los débiles</a:t>
            </a:r>
            <a:endParaRPr lang="es-ES" sz="2000" b="1" dirty="0">
              <a:solidFill>
                <a:schemeClr val="accent6">
                  <a:lumMod val="75000"/>
                </a:schemeClr>
              </a:solidFill>
            </a:endParaRPr>
          </a:p>
        </p:txBody>
      </p:sp>
      <p:pic>
        <p:nvPicPr>
          <p:cNvPr id="5" name="Imagen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650553" y="391705"/>
            <a:ext cx="2263244" cy="3401050"/>
          </a:xfrm>
          <a:prstGeom prst="rect">
            <a:avLst/>
          </a:prstGeom>
        </p:spPr>
      </p:pic>
    </p:spTree>
    <p:extLst>
      <p:ext uri="{BB962C8B-B14F-4D97-AF65-F5344CB8AC3E}">
        <p14:creationId xmlns:p14="http://schemas.microsoft.com/office/powerpoint/2010/main" xmlns="" val="10141155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0" y="466272"/>
            <a:ext cx="3915174" cy="532903"/>
          </a:xfrm>
          <a:prstGeom prst="rect">
            <a:avLst/>
          </a:prstGeom>
        </p:spPr>
        <p:txBody>
          <a:bodyPr wrap="non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El Dios misericordioso</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619125" y="1247775"/>
            <a:ext cx="11106150" cy="707886"/>
          </a:xfrm>
          <a:prstGeom prst="rect">
            <a:avLst/>
          </a:prstGeom>
          <a:noFill/>
        </p:spPr>
        <p:txBody>
          <a:bodyPr wrap="square" rtlCol="0">
            <a:spAutoFit/>
          </a:bodyPr>
          <a:lstStyle/>
          <a:p>
            <a:r>
              <a:rPr lang="es-ES" sz="2000" b="1" dirty="0" smtClean="0"/>
              <a:t>Es el tema principal  de este Evangelio: </a:t>
            </a:r>
          </a:p>
          <a:p>
            <a:r>
              <a:rPr lang="es-ES" sz="2000" b="1" dirty="0" smtClean="0"/>
              <a:t>Parábolas de la Misericordia (Lc 15) y escenas de perdón.</a:t>
            </a:r>
            <a:endParaRPr lang="es-ES" sz="2000" b="1" dirty="0"/>
          </a:p>
        </p:txBody>
      </p:sp>
      <p:sp>
        <p:nvSpPr>
          <p:cNvPr id="4" name="CuadroTexto 3"/>
          <p:cNvSpPr txBox="1"/>
          <p:nvPr/>
        </p:nvSpPr>
        <p:spPr>
          <a:xfrm>
            <a:off x="695325" y="2305050"/>
            <a:ext cx="5791200" cy="2616101"/>
          </a:xfrm>
          <a:prstGeom prst="rect">
            <a:avLst/>
          </a:prstGeom>
          <a:noFill/>
        </p:spPr>
        <p:txBody>
          <a:bodyPr wrap="square" rtlCol="0">
            <a:spAutoFit/>
          </a:bodyPr>
          <a:lstStyle/>
          <a:p>
            <a:pPr algn="just"/>
            <a:r>
              <a:rPr lang="es-ES" sz="2000" b="1" dirty="0" smtClean="0">
                <a:solidFill>
                  <a:srgbClr val="FFFF00"/>
                </a:solidFill>
              </a:rPr>
              <a:t>La palabra </a:t>
            </a:r>
            <a:r>
              <a:rPr lang="es-ES" sz="2000" b="1" dirty="0" smtClean="0">
                <a:solidFill>
                  <a:srgbClr val="FF0000"/>
                </a:solidFill>
                <a:effectLst>
                  <a:outerShdw blurRad="38100" dist="38100" dir="2700000" algn="tl">
                    <a:srgbClr val="000000">
                      <a:alpha val="43137"/>
                    </a:srgbClr>
                  </a:outerShdw>
                </a:effectLst>
              </a:rPr>
              <a:t>MISERICORDIA</a:t>
            </a:r>
            <a:r>
              <a:rPr lang="es-ES" sz="2000" b="1" dirty="0" smtClean="0">
                <a:solidFill>
                  <a:srgbClr val="FFFF00"/>
                </a:solidFill>
              </a:rPr>
              <a:t> se origina en la lengua latina y es el resultado de la unión de </a:t>
            </a:r>
            <a:r>
              <a:rPr lang="es-ES" sz="2000" b="1" dirty="0" smtClean="0">
                <a:solidFill>
                  <a:srgbClr val="FF0000"/>
                </a:solidFill>
                <a:effectLst>
                  <a:outerShdw blurRad="38100" dist="38100" dir="2700000" algn="tl">
                    <a:srgbClr val="000000">
                      <a:alpha val="43137"/>
                    </a:srgbClr>
                  </a:outerShdw>
                </a:effectLst>
              </a:rPr>
              <a:t>MISER</a:t>
            </a:r>
            <a:r>
              <a:rPr lang="es-ES" sz="2000" b="1" dirty="0" smtClean="0">
                <a:solidFill>
                  <a:srgbClr val="FFFF00"/>
                </a:solidFill>
              </a:rPr>
              <a:t>, que significa </a:t>
            </a:r>
            <a:r>
              <a:rPr lang="es-ES" sz="2000" b="1" dirty="0" smtClean="0">
                <a:solidFill>
                  <a:srgbClr val="FF0000"/>
                </a:solidFill>
                <a:effectLst>
                  <a:outerShdw blurRad="38100" dist="38100" dir="2700000" algn="tl">
                    <a:srgbClr val="000000">
                      <a:alpha val="43137"/>
                    </a:srgbClr>
                  </a:outerShdw>
                </a:effectLst>
              </a:rPr>
              <a:t>POBRE</a:t>
            </a:r>
            <a:r>
              <a:rPr lang="es-ES" sz="2000" b="1" dirty="0" smtClean="0">
                <a:solidFill>
                  <a:srgbClr val="FFFF00"/>
                </a:solidFill>
              </a:rPr>
              <a:t> y </a:t>
            </a:r>
            <a:r>
              <a:rPr lang="es-ES" sz="2000" b="1" dirty="0" smtClean="0">
                <a:solidFill>
                  <a:srgbClr val="FF0000"/>
                </a:solidFill>
                <a:effectLst>
                  <a:outerShdw blurRad="38100" dist="38100" dir="2700000" algn="tl">
                    <a:srgbClr val="000000">
                      <a:alpha val="43137"/>
                    </a:srgbClr>
                  </a:outerShdw>
                </a:effectLst>
              </a:rPr>
              <a:t>CORDA</a:t>
            </a:r>
            <a:r>
              <a:rPr lang="es-ES" sz="2000" b="1" dirty="0" smtClean="0">
                <a:solidFill>
                  <a:srgbClr val="FFFF00"/>
                </a:solidFill>
              </a:rPr>
              <a:t>, que traducimos por </a:t>
            </a:r>
            <a:r>
              <a:rPr lang="es-ES" sz="2000" b="1" dirty="0" smtClean="0">
                <a:solidFill>
                  <a:srgbClr val="FF0000"/>
                </a:solidFill>
                <a:effectLst>
                  <a:outerShdw blurRad="38100" dist="38100" dir="2700000" algn="tl">
                    <a:srgbClr val="000000">
                      <a:alpha val="43137"/>
                    </a:srgbClr>
                  </a:outerShdw>
                </a:effectLst>
              </a:rPr>
              <a:t>CORAZÓN</a:t>
            </a:r>
            <a:r>
              <a:rPr lang="es-ES" sz="2000" b="1" dirty="0" smtClean="0">
                <a:solidFill>
                  <a:srgbClr val="FFFF00"/>
                </a:solidFill>
              </a:rPr>
              <a:t>. </a:t>
            </a:r>
          </a:p>
          <a:p>
            <a:pPr algn="just"/>
            <a:endParaRPr lang="es-ES" sz="2000" b="1" dirty="0">
              <a:solidFill>
                <a:srgbClr val="FFFF00"/>
              </a:solidFill>
            </a:endParaRPr>
          </a:p>
          <a:p>
            <a:pPr algn="just"/>
            <a:r>
              <a:rPr lang="es-ES" sz="2000" b="1" dirty="0" smtClean="0">
                <a:solidFill>
                  <a:srgbClr val="FFFF00"/>
                </a:solidFill>
              </a:rPr>
              <a:t>-Por tanto la </a:t>
            </a:r>
            <a:r>
              <a:rPr lang="es-ES" sz="2400" b="1" dirty="0" smtClean="0">
                <a:solidFill>
                  <a:srgbClr val="FF0000"/>
                </a:solidFill>
                <a:effectLst>
                  <a:outerShdw blurRad="38100" dist="38100" dir="2700000" algn="tl">
                    <a:srgbClr val="000000">
                      <a:alpha val="43137"/>
                    </a:srgbClr>
                  </a:outerShdw>
                </a:effectLst>
              </a:rPr>
              <a:t>MISERICORDIA</a:t>
            </a:r>
            <a:r>
              <a:rPr lang="es-ES" sz="2000" b="1" dirty="0" smtClean="0">
                <a:solidFill>
                  <a:srgbClr val="FFFF00"/>
                </a:solidFill>
              </a:rPr>
              <a:t> es la capacidad de entregar algo de mi mismo a la pobreza del corazón de mi hermano</a:t>
            </a:r>
            <a:endParaRPr lang="es-ES" sz="2000" b="1" dirty="0">
              <a:solidFill>
                <a:srgbClr val="FFFF00"/>
              </a:solidFill>
            </a:endParaRPr>
          </a:p>
        </p:txBody>
      </p:sp>
      <p:sp>
        <p:nvSpPr>
          <p:cNvPr id="5" name="CuadroTexto 4"/>
          <p:cNvSpPr txBox="1"/>
          <p:nvPr/>
        </p:nvSpPr>
        <p:spPr>
          <a:xfrm>
            <a:off x="2133600" y="5464314"/>
            <a:ext cx="9420226" cy="707886"/>
          </a:xfrm>
          <a:prstGeom prst="rect">
            <a:avLst/>
          </a:prstGeom>
          <a:noFill/>
        </p:spPr>
        <p:txBody>
          <a:bodyPr wrap="square" rtlCol="0">
            <a:spAutoFit/>
          </a:bodyPr>
          <a:lstStyle/>
          <a:p>
            <a:r>
              <a:rPr lang="es-ES" sz="2000" b="1" dirty="0" smtClean="0">
                <a:solidFill>
                  <a:srgbClr val="FFFF00"/>
                </a:solidFill>
              </a:rPr>
              <a:t>Cristo que libera desde la MISERICORDIA, se caracteriza por una actitud constante de plegaria: el contacto permanente y fiel con el Padre. </a:t>
            </a:r>
            <a:endParaRPr lang="es-ES" sz="2000" b="1" dirty="0">
              <a:solidFill>
                <a:srgbClr val="FFFF00"/>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62577" y="2204261"/>
            <a:ext cx="4231467" cy="2780242"/>
          </a:xfrm>
          <a:prstGeom prst="rect">
            <a:avLst/>
          </a:prstGeom>
        </p:spPr>
      </p:pic>
    </p:spTree>
    <p:extLst>
      <p:ext uri="{BB962C8B-B14F-4D97-AF65-F5344CB8AC3E}">
        <p14:creationId xmlns:p14="http://schemas.microsoft.com/office/powerpoint/2010/main" xmlns="" val="24094147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447675" y="620722"/>
            <a:ext cx="6096000" cy="1195520"/>
          </a:xfrm>
          <a:prstGeom prst="rect">
            <a:avLst/>
          </a:prstGeom>
        </p:spPr>
        <p:txBody>
          <a:bodyPr>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Personajes del Evangelio de Lucas</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0"/>
              </a:spcAft>
              <a:buFont typeface="Wingdings" panose="05000000000000000000" pitchFamily="2" charset="2"/>
              <a:buChar char=""/>
            </a:pPr>
            <a:r>
              <a:rPr lang="es-ES" sz="2800" b="1" dirty="0">
                <a:latin typeface="Calibri" panose="020F0502020204030204" pitchFamily="34" charset="0"/>
                <a:ea typeface="Calibri" panose="020F0502020204030204" pitchFamily="34" charset="0"/>
                <a:cs typeface="Times New Roman" panose="02020603050405020304" pitchFamily="18" charset="0"/>
              </a:rPr>
              <a:t>Teófilo</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Aft>
                <a:spcPts val="800"/>
              </a:spcAft>
            </a:pP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604837" y="1765964"/>
            <a:ext cx="10668000" cy="1631216"/>
          </a:xfrm>
          <a:prstGeom prst="rect">
            <a:avLst/>
          </a:prstGeom>
          <a:noFill/>
        </p:spPr>
        <p:txBody>
          <a:bodyPr wrap="square" rtlCol="0">
            <a:spAutoFit/>
          </a:bodyPr>
          <a:lstStyle/>
          <a:p>
            <a:r>
              <a:rPr lang="es-ES" sz="2000" b="1" dirty="0" smtClean="0">
                <a:solidFill>
                  <a:srgbClr val="0070C0"/>
                </a:solidFill>
              </a:rPr>
              <a:t>El nombre de Teófilo significa en griego  AMIGO DE DIOS.</a:t>
            </a:r>
          </a:p>
          <a:p>
            <a:endParaRPr lang="es-ES" sz="2000" b="1" dirty="0">
              <a:solidFill>
                <a:srgbClr val="0070C0"/>
              </a:solidFill>
            </a:endParaRPr>
          </a:p>
          <a:p>
            <a:r>
              <a:rPr lang="es-ES" sz="2000" b="1" dirty="0" smtClean="0">
                <a:solidFill>
                  <a:srgbClr val="0070C0"/>
                </a:solidFill>
              </a:rPr>
              <a:t>Lucas lo sitúa tanto al principio del Evangelio como del Libro de los Hechos de los Apóstoles. Se podría decir que la obra de Lucas es una larga carta que remite a su compañero Teófilo.</a:t>
            </a:r>
            <a:endParaRPr lang="es-ES" sz="2000" b="1" dirty="0">
              <a:solidFill>
                <a:srgbClr val="0070C0"/>
              </a:solidFill>
            </a:endParaRPr>
          </a:p>
        </p:txBody>
      </p:sp>
      <p:sp>
        <p:nvSpPr>
          <p:cNvPr id="4" name="CuadroTexto 3"/>
          <p:cNvSpPr txBox="1"/>
          <p:nvPr/>
        </p:nvSpPr>
        <p:spPr>
          <a:xfrm>
            <a:off x="1314450" y="3816652"/>
            <a:ext cx="4362450" cy="2554545"/>
          </a:xfrm>
          <a:prstGeom prst="rect">
            <a:avLst/>
          </a:prstGeom>
          <a:noFill/>
        </p:spPr>
        <p:txBody>
          <a:bodyPr wrap="square" rtlCol="0">
            <a:spAutoFit/>
          </a:bodyPr>
          <a:lstStyle/>
          <a:p>
            <a:pPr algn="just"/>
            <a:r>
              <a:rPr lang="es-ES" sz="2000" b="1" dirty="0" smtClean="0">
                <a:solidFill>
                  <a:srgbClr val="0070C0"/>
                </a:solidFill>
              </a:rPr>
              <a:t>Para comprender el Evangelio es necesario ser amigo der Dios, que no es mas que seguir a Jesús cargando la cruz de cada día.</a:t>
            </a:r>
          </a:p>
          <a:p>
            <a:pPr algn="just"/>
            <a:endParaRPr lang="es-ES" sz="2000" b="1" dirty="0">
              <a:solidFill>
                <a:srgbClr val="0070C0"/>
              </a:solidFill>
            </a:endParaRPr>
          </a:p>
          <a:p>
            <a:pPr algn="just"/>
            <a:r>
              <a:rPr lang="es-ES" sz="2000" b="1" dirty="0" smtClean="0">
                <a:solidFill>
                  <a:srgbClr val="0070C0"/>
                </a:solidFill>
              </a:rPr>
              <a:t>La amistad es la forma más privilegiada de amor, porque brota de la libertad.</a:t>
            </a:r>
            <a:endParaRPr lang="es-ES" sz="2000" b="1" dirty="0">
              <a:solidFill>
                <a:srgbClr val="0070C0"/>
              </a:solidFill>
            </a:endParaRPr>
          </a:p>
        </p:txBody>
      </p:sp>
      <p:pic>
        <p:nvPicPr>
          <p:cNvPr id="5" name="Imagen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77854" y="3456186"/>
            <a:ext cx="4119565" cy="3211314"/>
          </a:xfrm>
          <a:prstGeom prst="rect">
            <a:avLst/>
          </a:prstGeom>
        </p:spPr>
      </p:pic>
    </p:spTree>
    <p:extLst>
      <p:ext uri="{BB962C8B-B14F-4D97-AF65-F5344CB8AC3E}">
        <p14:creationId xmlns:p14="http://schemas.microsoft.com/office/powerpoint/2010/main" xmlns="" val="1049969120"/>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0" name="Rectángulo 9"/>
          <p:cNvSpPr/>
          <p:nvPr/>
        </p:nvSpPr>
        <p:spPr>
          <a:xfrm>
            <a:off x="447675" y="620722"/>
            <a:ext cx="6096000" cy="1195520"/>
          </a:xfrm>
          <a:prstGeom prst="rect">
            <a:avLst/>
          </a:prstGeom>
        </p:spPr>
        <p:txBody>
          <a:bodyPr>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Personajes del Evangelio de Lucas</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Aft>
                <a:spcPts val="0"/>
              </a:spcAft>
            </a:pP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s-ES" sz="2800" b="1" dirty="0">
                <a:latin typeface="Calibri" panose="020F0502020204030204" pitchFamily="34" charset="0"/>
                <a:ea typeface="Calibri" panose="020F0502020204030204" pitchFamily="34" charset="0"/>
                <a:cs typeface="Times New Roman" panose="02020603050405020304" pitchFamily="18" charset="0"/>
              </a:rPr>
              <a:t>María</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p:cNvSpPr txBox="1"/>
          <p:nvPr/>
        </p:nvSpPr>
        <p:spPr>
          <a:xfrm>
            <a:off x="276226" y="2047875"/>
            <a:ext cx="11706224" cy="707886"/>
          </a:xfrm>
          <a:prstGeom prst="rect">
            <a:avLst/>
          </a:prstGeom>
          <a:noFill/>
        </p:spPr>
        <p:txBody>
          <a:bodyPr wrap="square" rtlCol="0">
            <a:spAutoFit/>
          </a:bodyPr>
          <a:lstStyle/>
          <a:p>
            <a:r>
              <a:rPr lang="es-ES" sz="2000" b="1" dirty="0" smtClean="0">
                <a:solidFill>
                  <a:srgbClr val="002060"/>
                </a:solidFill>
              </a:rPr>
              <a:t>Es el ejemplo de la humildad y de la pobreza necesaria para captar el sentido profundo del Evangelio.</a:t>
            </a:r>
            <a:endParaRPr lang="es-ES" sz="2000" b="1" dirty="0">
              <a:solidFill>
                <a:srgbClr val="002060"/>
              </a:solidFill>
            </a:endParaRPr>
          </a:p>
        </p:txBody>
      </p:sp>
      <p:sp>
        <p:nvSpPr>
          <p:cNvPr id="3" name="CuadroTexto 2"/>
          <p:cNvSpPr txBox="1"/>
          <p:nvPr/>
        </p:nvSpPr>
        <p:spPr>
          <a:xfrm>
            <a:off x="781050" y="2963333"/>
            <a:ext cx="3790950" cy="1384995"/>
          </a:xfrm>
          <a:prstGeom prst="rect">
            <a:avLst/>
          </a:prstGeom>
          <a:noFill/>
        </p:spPr>
        <p:txBody>
          <a:bodyPr wrap="square" rtlCol="0">
            <a:spAutoFit/>
          </a:bodyPr>
          <a:lstStyle/>
          <a:p>
            <a:pPr algn="just"/>
            <a:r>
              <a:rPr lang="es-ES" sz="2000" b="1" dirty="0" smtClean="0">
                <a:solidFill>
                  <a:srgbClr val="002060"/>
                </a:solidFill>
              </a:rPr>
              <a:t>Una de la oraciones más bellas del Nuevo Testamento es el </a:t>
            </a:r>
            <a:r>
              <a:rPr lang="es-ES" sz="2400" b="1" dirty="0" smtClean="0">
                <a:solidFill>
                  <a:srgbClr val="002060"/>
                </a:solidFill>
                <a:effectLst>
                  <a:outerShdw blurRad="38100" dist="38100" dir="2700000" algn="tl">
                    <a:srgbClr val="000000">
                      <a:alpha val="43137"/>
                    </a:srgbClr>
                  </a:outerShdw>
                </a:effectLst>
              </a:rPr>
              <a:t>MAGNIFICAT</a:t>
            </a:r>
            <a:r>
              <a:rPr lang="es-ES" sz="2000" b="1" dirty="0" smtClean="0">
                <a:solidFill>
                  <a:srgbClr val="002060"/>
                </a:solidFill>
              </a:rPr>
              <a:t> </a:t>
            </a:r>
          </a:p>
          <a:p>
            <a:pPr algn="just"/>
            <a:r>
              <a:rPr lang="es-ES" sz="2000" b="1" dirty="0" smtClean="0">
                <a:solidFill>
                  <a:srgbClr val="002060"/>
                </a:solidFill>
              </a:rPr>
              <a:t>(1, 46-55)</a:t>
            </a:r>
            <a:endParaRPr lang="es-ES" sz="2000" b="1" dirty="0">
              <a:solidFill>
                <a:srgbClr val="002060"/>
              </a:solidFill>
            </a:endParaRPr>
          </a:p>
        </p:txBody>
      </p:sp>
      <p:sp>
        <p:nvSpPr>
          <p:cNvPr id="4" name="CuadroTexto 3"/>
          <p:cNvSpPr txBox="1"/>
          <p:nvPr/>
        </p:nvSpPr>
        <p:spPr>
          <a:xfrm>
            <a:off x="781050" y="5098372"/>
            <a:ext cx="10925175" cy="1384995"/>
          </a:xfrm>
          <a:prstGeom prst="rect">
            <a:avLst/>
          </a:prstGeom>
          <a:noFill/>
        </p:spPr>
        <p:txBody>
          <a:bodyPr wrap="square" rtlCol="0">
            <a:spAutoFit/>
          </a:bodyPr>
          <a:lstStyle/>
          <a:p>
            <a:pPr algn="just"/>
            <a:r>
              <a:rPr lang="es-ES" sz="2000" b="1" dirty="0" smtClean="0">
                <a:solidFill>
                  <a:srgbClr val="002060"/>
                </a:solidFill>
              </a:rPr>
              <a:t>El término </a:t>
            </a:r>
            <a:r>
              <a:rPr lang="es-ES" sz="2400" b="1" dirty="0" smtClean="0">
                <a:solidFill>
                  <a:srgbClr val="002060"/>
                </a:solidFill>
                <a:effectLst>
                  <a:outerShdw blurRad="38100" dist="38100" dir="2700000" algn="tl">
                    <a:srgbClr val="000000">
                      <a:alpha val="43137"/>
                    </a:srgbClr>
                  </a:outerShdw>
                </a:effectLst>
              </a:rPr>
              <a:t>HUMILDAD</a:t>
            </a:r>
            <a:r>
              <a:rPr lang="es-ES" sz="2000" b="1" dirty="0" smtClean="0">
                <a:solidFill>
                  <a:srgbClr val="002060"/>
                </a:solidFill>
              </a:rPr>
              <a:t> proviene del latín </a:t>
            </a:r>
            <a:r>
              <a:rPr lang="es-ES" sz="2400" b="1" dirty="0" smtClean="0">
                <a:solidFill>
                  <a:srgbClr val="002060"/>
                </a:solidFill>
                <a:effectLst>
                  <a:outerShdw blurRad="38100" dist="38100" dir="2700000" algn="tl">
                    <a:srgbClr val="000000">
                      <a:alpha val="43137"/>
                    </a:srgbClr>
                  </a:outerShdw>
                </a:effectLst>
              </a:rPr>
              <a:t>HUMUS, HUMILIS</a:t>
            </a:r>
            <a:r>
              <a:rPr lang="es-ES" sz="2000" b="1" dirty="0" smtClean="0">
                <a:solidFill>
                  <a:srgbClr val="002060"/>
                </a:solidFill>
              </a:rPr>
              <a:t>, que significa </a:t>
            </a:r>
            <a:r>
              <a:rPr lang="es-ES" sz="2400" b="1" dirty="0" smtClean="0">
                <a:solidFill>
                  <a:srgbClr val="002060"/>
                </a:solidFill>
              </a:rPr>
              <a:t>TIERRA</a:t>
            </a:r>
            <a:r>
              <a:rPr lang="es-ES" sz="2000" b="1" dirty="0" smtClean="0">
                <a:solidFill>
                  <a:srgbClr val="002060"/>
                </a:solidFill>
              </a:rPr>
              <a:t>. </a:t>
            </a:r>
          </a:p>
          <a:p>
            <a:pPr algn="just"/>
            <a:r>
              <a:rPr lang="es-ES" sz="2000" b="1" dirty="0" smtClean="0">
                <a:solidFill>
                  <a:srgbClr val="002060"/>
                </a:solidFill>
              </a:rPr>
              <a:t>Es humilde el que sabe mirarse a sí mismo, a los demás y a las cosas como son y no como le gustaría que fueran. La Humildad permite el desapego de las riquezas  y la determinante opción por los pobres.</a:t>
            </a:r>
            <a:endParaRPr lang="es-ES" sz="2000" b="1" dirty="0">
              <a:solidFill>
                <a:srgbClr val="002060"/>
              </a:solidFill>
            </a:endParaRPr>
          </a:p>
        </p:txBody>
      </p:sp>
      <p:pic>
        <p:nvPicPr>
          <p:cNvPr id="5" name="Imagen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86077" y="2566286"/>
            <a:ext cx="5252073" cy="2483931"/>
          </a:xfrm>
          <a:prstGeom prst="rect">
            <a:avLst/>
          </a:prstGeom>
        </p:spPr>
      </p:pic>
    </p:spTree>
    <p:extLst>
      <p:ext uri="{BB962C8B-B14F-4D97-AF65-F5344CB8AC3E}">
        <p14:creationId xmlns:p14="http://schemas.microsoft.com/office/powerpoint/2010/main" xmlns="" val="36638473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500" y="264267"/>
            <a:ext cx="6096000" cy="734496"/>
          </a:xfrm>
          <a:prstGeom prst="rect">
            <a:avLst/>
          </a:prstGeom>
        </p:spPr>
        <p:txBody>
          <a:bodyPr>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 Qué </a:t>
            </a:r>
            <a:r>
              <a:rPr lang="es-ES" sz="2800" b="1" dirty="0">
                <a:latin typeface="Calibri" panose="020F0502020204030204" pitchFamily="34" charset="0"/>
                <a:ea typeface="Calibri" panose="020F0502020204030204" pitchFamily="34" charset="0"/>
                <a:cs typeface="Times New Roman" panose="02020603050405020304" pitchFamily="18" charset="0"/>
              </a:rPr>
              <a:t>es un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Evangelio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790574" y="998763"/>
            <a:ext cx="10706100" cy="1077218"/>
          </a:xfrm>
          <a:prstGeom prst="rect">
            <a:avLst/>
          </a:prstGeom>
          <a:noFill/>
        </p:spPr>
        <p:txBody>
          <a:bodyPr wrap="square" rtlCol="0">
            <a:spAutoFit/>
          </a:bodyPr>
          <a:lstStyle/>
          <a:p>
            <a:r>
              <a:rPr lang="es-ES" b="1" dirty="0" smtClean="0">
                <a:solidFill>
                  <a:srgbClr val="FFFF00"/>
                </a:solidFill>
              </a:rPr>
              <a:t>Evangelio procede del griego y significa </a:t>
            </a:r>
            <a:r>
              <a:rPr lang="es-ES" sz="2800" b="1" dirty="0" smtClean="0">
                <a:solidFill>
                  <a:srgbClr val="FFFF00"/>
                </a:solidFill>
              </a:rPr>
              <a:t>BUENA NOTICIA. </a:t>
            </a:r>
          </a:p>
          <a:p>
            <a:r>
              <a:rPr lang="es-ES" b="1" dirty="0" smtClean="0">
                <a:solidFill>
                  <a:srgbClr val="FFFF00"/>
                </a:solidFill>
              </a:rPr>
              <a:t>Es un acontecimiento que por su propia naturaleza tiene fuerza suficiente para transformar la vida de quien lo percibe.</a:t>
            </a:r>
            <a:endParaRPr lang="es-ES" b="1" dirty="0">
              <a:solidFill>
                <a:srgbClr val="FFFF00"/>
              </a:solidFill>
            </a:endParaRPr>
          </a:p>
        </p:txBody>
      </p:sp>
      <p:sp>
        <p:nvSpPr>
          <p:cNvPr id="4" name="CuadroTexto 3"/>
          <p:cNvSpPr txBox="1"/>
          <p:nvPr/>
        </p:nvSpPr>
        <p:spPr>
          <a:xfrm>
            <a:off x="3905249" y="2106304"/>
            <a:ext cx="8143876" cy="646331"/>
          </a:xfrm>
          <a:prstGeom prst="rect">
            <a:avLst/>
          </a:prstGeom>
          <a:noFill/>
        </p:spPr>
        <p:txBody>
          <a:bodyPr wrap="square" rtlCol="0">
            <a:spAutoFit/>
          </a:bodyPr>
          <a:lstStyle/>
          <a:p>
            <a:r>
              <a:rPr lang="es-ES" b="1" dirty="0" smtClean="0">
                <a:solidFill>
                  <a:srgbClr val="FFFF00"/>
                </a:solidFill>
              </a:rPr>
              <a:t>En la literatura profana es el sacrificio ofrecido con ocasión de un gran acontecimiento, también era el anuncio de una victoria militar</a:t>
            </a:r>
            <a:endParaRPr lang="es-ES" b="1" dirty="0">
              <a:solidFill>
                <a:srgbClr val="FFFF00"/>
              </a:solidFill>
            </a:endParaRPr>
          </a:p>
        </p:txBody>
      </p:sp>
      <p:sp>
        <p:nvSpPr>
          <p:cNvPr id="5" name="CuadroTexto 4"/>
          <p:cNvSpPr txBox="1"/>
          <p:nvPr/>
        </p:nvSpPr>
        <p:spPr>
          <a:xfrm>
            <a:off x="790574" y="3352800"/>
            <a:ext cx="5133975" cy="3139321"/>
          </a:xfrm>
          <a:prstGeom prst="rect">
            <a:avLst/>
          </a:prstGeom>
          <a:noFill/>
        </p:spPr>
        <p:txBody>
          <a:bodyPr wrap="square" rtlCol="0">
            <a:spAutoFit/>
          </a:bodyPr>
          <a:lstStyle/>
          <a:p>
            <a:pPr algn="just"/>
            <a:r>
              <a:rPr lang="es-ES" b="1" dirty="0" smtClean="0">
                <a:solidFill>
                  <a:srgbClr val="FFFF00"/>
                </a:solidFill>
              </a:rPr>
              <a:t>La mayor parte del Antiguo Testamento está redactado en hebreo , pero al inicio del siglo II a.C. la lengua más conocida es el griego y por ello se decide traducir el Antiguo Testamento al griego. Esta traducción se conoce como la TRADUCCIÓN DE LOS SETENTA. </a:t>
            </a:r>
          </a:p>
          <a:p>
            <a:pPr algn="just"/>
            <a:endParaRPr lang="es-ES" b="1" dirty="0" smtClean="0">
              <a:solidFill>
                <a:srgbClr val="FFFF00"/>
              </a:solidFill>
            </a:endParaRPr>
          </a:p>
          <a:p>
            <a:pPr algn="just"/>
            <a:r>
              <a:rPr lang="es-ES" b="1" dirty="0" smtClean="0">
                <a:solidFill>
                  <a:srgbClr val="FFFF00"/>
                </a:solidFill>
              </a:rPr>
              <a:t>En esta versión aparece la buena noticia que se anuncia  es la llegada del REINO DE DIOS </a:t>
            </a:r>
          </a:p>
        </p:txBody>
      </p:sp>
      <p:pic>
        <p:nvPicPr>
          <p:cNvPr id="6" name="Imagen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96087" y="3267074"/>
            <a:ext cx="4378527" cy="3139321"/>
          </a:xfrm>
          <a:prstGeom prst="rect">
            <a:avLst/>
          </a:prstGeom>
        </p:spPr>
      </p:pic>
    </p:spTree>
    <p:extLst>
      <p:ext uri="{BB962C8B-B14F-4D97-AF65-F5344CB8AC3E}">
        <p14:creationId xmlns:p14="http://schemas.microsoft.com/office/powerpoint/2010/main" xmlns="" val="308464575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7645" y="418647"/>
            <a:ext cx="4077719" cy="532903"/>
          </a:xfrm>
          <a:prstGeom prst="rect">
            <a:avLst/>
          </a:prstGeom>
        </p:spPr>
        <p:txBody>
          <a:bodyPr wrap="non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La comunidad de Lucas</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847725" y="1066800"/>
            <a:ext cx="7515226" cy="2308324"/>
          </a:xfrm>
          <a:prstGeom prst="rect">
            <a:avLst/>
          </a:prstGeom>
          <a:noFill/>
        </p:spPr>
        <p:txBody>
          <a:bodyPr wrap="square" rtlCol="0">
            <a:spAutoFit/>
          </a:bodyPr>
          <a:lstStyle/>
          <a:p>
            <a:pPr algn="just"/>
            <a:r>
              <a:rPr lang="es-ES" b="1" dirty="0" smtClean="0">
                <a:solidFill>
                  <a:schemeClr val="accent1">
                    <a:lumMod val="50000"/>
                  </a:schemeClr>
                </a:solidFill>
              </a:rPr>
              <a:t>La redacción de su Evangelio se sitúa entre los años 80-90 en la provincia romana de Acaya, situada en el sur de Grecia.</a:t>
            </a:r>
          </a:p>
          <a:p>
            <a:pPr algn="just"/>
            <a:endParaRPr lang="es-ES" b="1" dirty="0">
              <a:solidFill>
                <a:schemeClr val="accent1">
                  <a:lumMod val="50000"/>
                </a:schemeClr>
              </a:solidFill>
            </a:endParaRPr>
          </a:p>
          <a:p>
            <a:pPr algn="just"/>
            <a:r>
              <a:rPr lang="es-ES" b="1" dirty="0" smtClean="0">
                <a:solidFill>
                  <a:schemeClr val="accent1">
                    <a:lumMod val="50000"/>
                  </a:schemeClr>
                </a:solidFill>
              </a:rPr>
              <a:t>Esta datación se fundamenta en:</a:t>
            </a:r>
          </a:p>
          <a:p>
            <a:pPr algn="just"/>
            <a:endParaRPr lang="es-ES" b="1" dirty="0" smtClean="0">
              <a:solidFill>
                <a:schemeClr val="accent1">
                  <a:lumMod val="50000"/>
                </a:schemeClr>
              </a:solidFill>
            </a:endParaRPr>
          </a:p>
          <a:p>
            <a:pPr marL="285750" indent="-285750" algn="just">
              <a:buFont typeface="Wingdings" panose="05000000000000000000" pitchFamily="2" charset="2"/>
              <a:buChar char="q"/>
            </a:pPr>
            <a:r>
              <a:rPr lang="es-ES" b="1" dirty="0" smtClean="0">
                <a:solidFill>
                  <a:schemeClr val="accent1">
                    <a:lumMod val="50000"/>
                  </a:schemeClr>
                </a:solidFill>
              </a:rPr>
              <a:t>El estilo literario y el vocabulario es el de esta zona de Grecia.</a:t>
            </a:r>
          </a:p>
          <a:p>
            <a:pPr marL="285750" indent="-285750" algn="just">
              <a:buFont typeface="Wingdings" panose="05000000000000000000" pitchFamily="2" charset="2"/>
              <a:buChar char="q"/>
            </a:pPr>
            <a:r>
              <a:rPr lang="es-ES" b="1" dirty="0" smtClean="0">
                <a:solidFill>
                  <a:schemeClr val="accent1">
                    <a:lumMod val="50000"/>
                  </a:schemeClr>
                </a:solidFill>
              </a:rPr>
              <a:t>El testimonio de Ireneo de Lyon, el “Prólogo antimarcionita” y el “Fragmento muratoriano”.</a:t>
            </a:r>
            <a:endParaRPr lang="es-ES" b="1" dirty="0">
              <a:solidFill>
                <a:schemeClr val="accent1">
                  <a:lumMod val="50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863012" y="951550"/>
            <a:ext cx="2643188" cy="2333526"/>
          </a:xfrm>
          <a:prstGeom prst="rect">
            <a:avLst/>
          </a:prstGeom>
        </p:spPr>
      </p:pic>
      <p:sp>
        <p:nvSpPr>
          <p:cNvPr id="5" name="CuadroTexto 4"/>
          <p:cNvSpPr txBox="1"/>
          <p:nvPr/>
        </p:nvSpPr>
        <p:spPr>
          <a:xfrm>
            <a:off x="5334000" y="3590925"/>
            <a:ext cx="6477000" cy="2862322"/>
          </a:xfrm>
          <a:prstGeom prst="rect">
            <a:avLst/>
          </a:prstGeom>
          <a:noFill/>
        </p:spPr>
        <p:txBody>
          <a:bodyPr wrap="square" rtlCol="0">
            <a:spAutoFit/>
          </a:bodyPr>
          <a:lstStyle/>
          <a:p>
            <a:pPr algn="just"/>
            <a:r>
              <a:rPr lang="es-ES" b="1" dirty="0" smtClean="0">
                <a:solidFill>
                  <a:schemeClr val="accent1">
                    <a:lumMod val="50000"/>
                  </a:schemeClr>
                </a:solidFill>
              </a:rPr>
              <a:t>En esta región se sitúan las ciudades de Corinto y Atenas , centros de la cultura clásica.</a:t>
            </a:r>
          </a:p>
          <a:p>
            <a:endParaRPr lang="es-ES" b="1" dirty="0">
              <a:solidFill>
                <a:schemeClr val="accent1">
                  <a:lumMod val="50000"/>
                </a:schemeClr>
              </a:solidFill>
            </a:endParaRPr>
          </a:p>
          <a:p>
            <a:pPr algn="just"/>
            <a:r>
              <a:rPr lang="es-ES" b="1" dirty="0" smtClean="0">
                <a:solidFill>
                  <a:schemeClr val="accent1">
                    <a:lumMod val="50000"/>
                  </a:schemeClr>
                </a:solidFill>
              </a:rPr>
              <a:t>Pero en el siglo I se había perdido ese esplendor cultural  y se había instalado la desesperanza, la angustia y el miedo.</a:t>
            </a:r>
          </a:p>
          <a:p>
            <a:pPr algn="just"/>
            <a:endParaRPr lang="es-ES" b="1" dirty="0">
              <a:solidFill>
                <a:schemeClr val="accent1">
                  <a:lumMod val="50000"/>
                </a:schemeClr>
              </a:solidFill>
            </a:endParaRPr>
          </a:p>
          <a:p>
            <a:pPr algn="just"/>
            <a:r>
              <a:rPr lang="es-ES" b="1" dirty="0" smtClean="0">
                <a:solidFill>
                  <a:schemeClr val="accent1">
                    <a:lumMod val="50000"/>
                  </a:schemeClr>
                </a:solidFill>
              </a:rPr>
              <a:t>En esta situación nació la comunidad cristiana de Acaya por la predicación de San Pablo, que les va a trasmitir la BUENA NUEVA </a:t>
            </a:r>
            <a:endParaRPr lang="es-ES" b="1" dirty="0">
              <a:solidFill>
                <a:schemeClr val="accent1">
                  <a:lumMod val="50000"/>
                </a:schemeClr>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19174" y="3490374"/>
            <a:ext cx="3838575" cy="3256496"/>
          </a:xfrm>
          <a:prstGeom prst="rect">
            <a:avLst/>
          </a:prstGeom>
        </p:spPr>
      </p:pic>
    </p:spTree>
    <p:extLst>
      <p:ext uri="{BB962C8B-B14F-4D97-AF65-F5344CB8AC3E}">
        <p14:creationId xmlns:p14="http://schemas.microsoft.com/office/powerpoint/2010/main" xmlns="" val="299404409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212733" y="639241"/>
            <a:ext cx="3345275" cy="553357"/>
          </a:xfrm>
          <a:prstGeom prst="rect">
            <a:avLst/>
          </a:prstGeom>
        </p:spPr>
        <p:txBody>
          <a:bodyPr wrap="non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 Quién </a:t>
            </a:r>
            <a:r>
              <a:rPr lang="es-ES" sz="2800" b="1" dirty="0">
                <a:latin typeface="Calibri" panose="020F0502020204030204" pitchFamily="34" charset="0"/>
                <a:ea typeface="Calibri" panose="020F0502020204030204" pitchFamily="34" charset="0"/>
                <a:cs typeface="Times New Roman" panose="02020603050405020304" pitchFamily="18" charset="0"/>
              </a:rPr>
              <a:t>es </a:t>
            </a:r>
            <a:r>
              <a:rPr lang="es-ES" sz="2800" b="1" dirty="0" smtClean="0">
                <a:latin typeface="Calibri" panose="020F0502020204030204" pitchFamily="34" charset="0"/>
                <a:ea typeface="Calibri" panose="020F0502020204030204" pitchFamily="34" charset="0"/>
                <a:cs typeface="Times New Roman" panose="02020603050405020304" pitchFamily="18" charset="0"/>
              </a:rPr>
              <a:t>Lucas ?</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857250" y="1552575"/>
            <a:ext cx="6019800" cy="3416320"/>
          </a:xfrm>
          <a:prstGeom prst="rect">
            <a:avLst/>
          </a:prstGeom>
          <a:noFill/>
        </p:spPr>
        <p:txBody>
          <a:bodyPr wrap="square" rtlCol="0">
            <a:spAutoFit/>
          </a:bodyPr>
          <a:lstStyle/>
          <a:p>
            <a:r>
              <a:rPr lang="es-ES" b="1" dirty="0" smtClean="0">
                <a:solidFill>
                  <a:srgbClr val="0000FF"/>
                </a:solidFill>
              </a:rPr>
              <a:t>La tradición cristiana cuenta que Lucas era médico y compañero de Pablo.</a:t>
            </a:r>
          </a:p>
          <a:p>
            <a:endParaRPr lang="es-ES" b="1" dirty="0">
              <a:solidFill>
                <a:srgbClr val="0000FF"/>
              </a:solidFill>
            </a:endParaRPr>
          </a:p>
          <a:p>
            <a:r>
              <a:rPr lang="es-ES" b="1" dirty="0" smtClean="0">
                <a:solidFill>
                  <a:srgbClr val="0000FF"/>
                </a:solidFill>
              </a:rPr>
              <a:t>Era un escritor erudito, buen conocedor del griego y un excelente estilista.</a:t>
            </a:r>
          </a:p>
          <a:p>
            <a:endParaRPr lang="es-ES" b="1" dirty="0">
              <a:solidFill>
                <a:srgbClr val="0000FF"/>
              </a:solidFill>
            </a:endParaRPr>
          </a:p>
          <a:p>
            <a:pPr algn="just"/>
            <a:r>
              <a:rPr lang="es-ES" b="1" dirty="0" smtClean="0">
                <a:solidFill>
                  <a:srgbClr val="0000FF"/>
                </a:solidFill>
              </a:rPr>
              <a:t>Lucas no pretende  realizar ni una descripción ni una biografía de Jesús, cuenta una experiencia de FE: </a:t>
            </a:r>
          </a:p>
          <a:p>
            <a:pPr algn="just"/>
            <a:endParaRPr lang="es-ES" b="1" dirty="0">
              <a:solidFill>
                <a:srgbClr val="0000FF"/>
              </a:solidFill>
            </a:endParaRPr>
          </a:p>
          <a:p>
            <a:pPr algn="just"/>
            <a:r>
              <a:rPr lang="es-ES" b="1" dirty="0" smtClean="0">
                <a:solidFill>
                  <a:srgbClr val="0000FF"/>
                </a:solidFill>
              </a:rPr>
              <a:t>“</a:t>
            </a:r>
            <a:r>
              <a:rPr lang="es-ES" b="1" i="1" dirty="0" smtClean="0">
                <a:solidFill>
                  <a:srgbClr val="0000FF"/>
                </a:solidFill>
              </a:rPr>
              <a:t> He descubierto que Cristo es el Señor y quiero anunciaros que tan solo ÉL libera”.</a:t>
            </a:r>
            <a:endParaRPr lang="es-ES" b="1" dirty="0">
              <a:solidFill>
                <a:srgbClr val="0000FF"/>
              </a:solidFill>
            </a:endParaRPr>
          </a:p>
        </p:txBody>
      </p:sp>
      <p:pic>
        <p:nvPicPr>
          <p:cNvPr id="4" name="Imagen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03584" y="1339586"/>
            <a:ext cx="4155131" cy="4686830"/>
          </a:xfrm>
          <a:prstGeom prst="rect">
            <a:avLst/>
          </a:prstGeom>
        </p:spPr>
      </p:pic>
    </p:spTree>
    <p:extLst>
      <p:ext uri="{BB962C8B-B14F-4D97-AF65-F5344CB8AC3E}">
        <p14:creationId xmlns:p14="http://schemas.microsoft.com/office/powerpoint/2010/main" xmlns="" val="22816448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197690" y="513897"/>
            <a:ext cx="6042360" cy="553357"/>
          </a:xfrm>
          <a:prstGeom prst="rect">
            <a:avLst/>
          </a:prstGeom>
        </p:spPr>
        <p:txBody>
          <a:bodyPr wrap="non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 Cómo </a:t>
            </a:r>
            <a:r>
              <a:rPr lang="es-ES" sz="2800" b="1" dirty="0">
                <a:latin typeface="Calibri" panose="020F0502020204030204" pitchFamily="34" charset="0"/>
                <a:ea typeface="Calibri" panose="020F0502020204030204" pitchFamily="34" charset="0"/>
                <a:cs typeface="Times New Roman" panose="02020603050405020304" pitchFamily="18" charset="0"/>
              </a:rPr>
              <a:t>redacta Lucas su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evangelio ?</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866775" y="1304925"/>
            <a:ext cx="11106150" cy="1754326"/>
          </a:xfrm>
          <a:prstGeom prst="rect">
            <a:avLst/>
          </a:prstGeom>
          <a:noFill/>
        </p:spPr>
        <p:txBody>
          <a:bodyPr wrap="square" rtlCol="0">
            <a:spAutoFit/>
          </a:bodyPr>
          <a:lstStyle/>
          <a:p>
            <a:pPr algn="just"/>
            <a:r>
              <a:rPr lang="es-ES" b="1" dirty="0" smtClean="0">
                <a:solidFill>
                  <a:srgbClr val="003300"/>
                </a:solidFill>
              </a:rPr>
              <a:t>Cuando Lucas escribe su Evangelio hace ya bastante tiempo que había trascurrido la vida pública de Jesús  y por eso necesitó informarse antes de redactarlo.</a:t>
            </a:r>
          </a:p>
          <a:p>
            <a:pPr algn="just"/>
            <a:endParaRPr lang="es-ES" b="1" dirty="0">
              <a:solidFill>
                <a:srgbClr val="003300"/>
              </a:solidFill>
            </a:endParaRPr>
          </a:p>
          <a:p>
            <a:pPr algn="just"/>
            <a:r>
              <a:rPr lang="es-ES" b="1" dirty="0" smtClean="0">
                <a:solidFill>
                  <a:srgbClr val="003300"/>
                </a:solidFill>
              </a:rPr>
              <a:t>“</a:t>
            </a:r>
            <a:r>
              <a:rPr lang="es-ES" b="1" i="1" dirty="0" smtClean="0">
                <a:solidFill>
                  <a:srgbClr val="003300"/>
                </a:solidFill>
              </a:rPr>
              <a:t>Puesto que muchos han intentado narrar ordenadamente las cosas que sean verificado entre nosotros… he decidido yo también, después de haber investigado  diligentemente todo desde los orígenes, escribírtelo por su orden, ilustre Teófilo” (Lc 1, 1-4)</a:t>
            </a:r>
            <a:endParaRPr lang="es-ES" b="1" dirty="0">
              <a:solidFill>
                <a:srgbClr val="003300"/>
              </a:solidFill>
            </a:endParaRPr>
          </a:p>
        </p:txBody>
      </p:sp>
      <p:sp>
        <p:nvSpPr>
          <p:cNvPr id="5" name="CuadroTexto 4"/>
          <p:cNvSpPr txBox="1"/>
          <p:nvPr/>
        </p:nvSpPr>
        <p:spPr>
          <a:xfrm>
            <a:off x="5248275" y="3285067"/>
            <a:ext cx="6648450" cy="3139321"/>
          </a:xfrm>
          <a:prstGeom prst="rect">
            <a:avLst/>
          </a:prstGeom>
          <a:noFill/>
        </p:spPr>
        <p:txBody>
          <a:bodyPr wrap="square" rtlCol="0">
            <a:spAutoFit/>
          </a:bodyPr>
          <a:lstStyle/>
          <a:p>
            <a:r>
              <a:rPr lang="es-ES" b="1" dirty="0" smtClean="0">
                <a:solidFill>
                  <a:srgbClr val="003300"/>
                </a:solidFill>
              </a:rPr>
              <a:t>Se va a basar en:</a:t>
            </a:r>
          </a:p>
          <a:p>
            <a:endParaRPr lang="es-ES" b="1" dirty="0">
              <a:solidFill>
                <a:srgbClr val="003300"/>
              </a:solidFill>
            </a:endParaRPr>
          </a:p>
          <a:p>
            <a:pPr marL="285750" indent="-285750">
              <a:buFont typeface="Wingdings" panose="05000000000000000000" pitchFamily="2" charset="2"/>
              <a:buChar char="Ø"/>
            </a:pPr>
            <a:r>
              <a:rPr lang="es-ES" b="1" dirty="0" smtClean="0">
                <a:solidFill>
                  <a:srgbClr val="003300"/>
                </a:solidFill>
                <a:effectLst>
                  <a:outerShdw blurRad="38100" dist="38100" dir="2700000" algn="tl">
                    <a:srgbClr val="000000">
                      <a:alpha val="43137"/>
                    </a:srgbClr>
                  </a:outerShdw>
                </a:effectLst>
              </a:rPr>
              <a:t>EVANGELIO DE MARCOS </a:t>
            </a:r>
            <a:r>
              <a:rPr lang="es-ES" b="1" dirty="0" smtClean="0">
                <a:solidFill>
                  <a:srgbClr val="003300"/>
                </a:solidFill>
              </a:rPr>
              <a:t>(año 70). Fundamentalmente transmite lo que Jesús hacía.</a:t>
            </a:r>
          </a:p>
          <a:p>
            <a:pPr marL="285750" indent="-285750">
              <a:buFont typeface="Wingdings" panose="05000000000000000000" pitchFamily="2" charset="2"/>
              <a:buChar char="Ø"/>
            </a:pPr>
            <a:endParaRPr lang="es-ES" b="1" dirty="0">
              <a:solidFill>
                <a:srgbClr val="003300"/>
              </a:solidFill>
            </a:endParaRPr>
          </a:p>
          <a:p>
            <a:pPr marL="285750" indent="-285750">
              <a:buFont typeface="Wingdings" panose="05000000000000000000" pitchFamily="2" charset="2"/>
              <a:buChar char="Ø"/>
            </a:pPr>
            <a:r>
              <a:rPr lang="es-ES" b="1" dirty="0" smtClean="0">
                <a:solidFill>
                  <a:srgbClr val="003300"/>
                </a:solidFill>
                <a:effectLst>
                  <a:outerShdw blurRad="38100" dist="38100" dir="2700000" algn="tl">
                    <a:srgbClr val="000000">
                      <a:alpha val="43137"/>
                    </a:srgbClr>
                  </a:outerShdw>
                </a:effectLst>
              </a:rPr>
              <a:t>FUENTE “Q”</a:t>
            </a:r>
            <a:r>
              <a:rPr lang="es-ES" b="1" dirty="0" smtClean="0">
                <a:solidFill>
                  <a:srgbClr val="003300"/>
                </a:solidFill>
              </a:rPr>
              <a:t>.  (Quelle= fuente, en alemán)</a:t>
            </a:r>
          </a:p>
          <a:p>
            <a:r>
              <a:rPr lang="es-ES" b="1" dirty="0" smtClean="0">
                <a:solidFill>
                  <a:srgbClr val="003300"/>
                </a:solidFill>
              </a:rPr>
              <a:t>     Es la información recogida por Mateo y Lucas, pero no por Marcos.  Lo que Jesús decía: discursos y sentencias.</a:t>
            </a:r>
          </a:p>
          <a:p>
            <a:pPr marL="285750" indent="-285750">
              <a:buFont typeface="Wingdings" panose="05000000000000000000" pitchFamily="2" charset="2"/>
              <a:buChar char="Ø"/>
            </a:pPr>
            <a:endParaRPr lang="es-ES" b="1" dirty="0">
              <a:solidFill>
                <a:srgbClr val="003300"/>
              </a:solidFill>
            </a:endParaRPr>
          </a:p>
          <a:p>
            <a:pPr marL="285750" indent="-285750" algn="just">
              <a:buFont typeface="Wingdings" panose="05000000000000000000" pitchFamily="2" charset="2"/>
              <a:buChar char="Ø"/>
            </a:pPr>
            <a:r>
              <a:rPr lang="es-ES" b="1" dirty="0" smtClean="0">
                <a:solidFill>
                  <a:srgbClr val="003300"/>
                </a:solidFill>
                <a:effectLst>
                  <a:outerShdw blurRad="38100" dist="38100" dir="2700000" algn="tl">
                    <a:srgbClr val="000000">
                      <a:alpha val="43137"/>
                    </a:srgbClr>
                  </a:outerShdw>
                </a:effectLst>
              </a:rPr>
              <a:t>TRADICIÓN DE SU COMUNIDAD</a:t>
            </a:r>
            <a:r>
              <a:rPr lang="es-ES" b="1" dirty="0" smtClean="0">
                <a:solidFill>
                  <a:srgbClr val="003300"/>
                </a:solidFill>
              </a:rPr>
              <a:t>. La misericordia y la ternura de Dios. </a:t>
            </a:r>
            <a:endParaRPr lang="es-ES" b="1" dirty="0">
              <a:solidFill>
                <a:srgbClr val="003300"/>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4749" y="3517435"/>
            <a:ext cx="4317379" cy="2800880"/>
          </a:xfrm>
          <a:prstGeom prst="rect">
            <a:avLst/>
          </a:prstGeom>
        </p:spPr>
      </p:pic>
    </p:spTree>
    <p:extLst>
      <p:ext uri="{BB962C8B-B14F-4D97-AF65-F5344CB8AC3E}">
        <p14:creationId xmlns:p14="http://schemas.microsoft.com/office/powerpoint/2010/main" xmlns="" val="26982432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0" y="354270"/>
            <a:ext cx="2729850" cy="532903"/>
          </a:xfrm>
          <a:prstGeom prst="rect">
            <a:avLst/>
          </a:prstGeom>
        </p:spPr>
        <p:txBody>
          <a:bodyPr wrap="non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Obra de Lucas</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923925" y="1266825"/>
            <a:ext cx="9519178" cy="2862322"/>
          </a:xfrm>
          <a:prstGeom prst="rect">
            <a:avLst/>
          </a:prstGeom>
          <a:noFill/>
        </p:spPr>
        <p:txBody>
          <a:bodyPr wrap="square" rtlCol="0">
            <a:spAutoFit/>
          </a:bodyPr>
          <a:lstStyle/>
          <a:p>
            <a:r>
              <a:rPr lang="es-ES" sz="2000" b="1" dirty="0" smtClean="0">
                <a:solidFill>
                  <a:schemeClr val="accent3">
                    <a:lumMod val="40000"/>
                    <a:lumOff val="60000"/>
                  </a:schemeClr>
                </a:solidFill>
              </a:rPr>
              <a:t>El texto de Lucas es muestra de una persona de gran cultura y erudición. </a:t>
            </a:r>
          </a:p>
          <a:p>
            <a:endParaRPr lang="es-ES" sz="2000" b="1" dirty="0" smtClean="0">
              <a:solidFill>
                <a:schemeClr val="accent3">
                  <a:lumMod val="40000"/>
                  <a:lumOff val="60000"/>
                </a:schemeClr>
              </a:solidFill>
            </a:endParaRPr>
          </a:p>
          <a:p>
            <a:r>
              <a:rPr lang="es-ES" sz="2000" b="1" dirty="0" smtClean="0">
                <a:solidFill>
                  <a:schemeClr val="accent3">
                    <a:lumMod val="40000"/>
                    <a:lumOff val="60000"/>
                  </a:schemeClr>
                </a:solidFill>
              </a:rPr>
              <a:t>El griego de su Evangelio es el más elegante de todo el Nuevo Testamento.</a:t>
            </a:r>
          </a:p>
          <a:p>
            <a:endParaRPr lang="es-ES" sz="2000" b="1" dirty="0">
              <a:solidFill>
                <a:schemeClr val="accent3">
                  <a:lumMod val="40000"/>
                  <a:lumOff val="60000"/>
                </a:schemeClr>
              </a:solidFill>
            </a:endParaRPr>
          </a:p>
          <a:p>
            <a:r>
              <a:rPr lang="es-ES" sz="2000" b="1" dirty="0" smtClean="0">
                <a:solidFill>
                  <a:schemeClr val="accent3">
                    <a:lumMod val="40000"/>
                    <a:lumOff val="60000"/>
                  </a:schemeClr>
                </a:solidFill>
              </a:rPr>
              <a:t>Sitúa los hechos dentro de la Historia Universal de su tiempo, el nacimiento de Jesús en la época de César Augusto y la predicación de Juan el Bautista en tiempos de Tiberio</a:t>
            </a:r>
          </a:p>
          <a:p>
            <a:endParaRPr lang="es-ES" sz="2000" b="1" dirty="0">
              <a:solidFill>
                <a:schemeClr val="accent3">
                  <a:lumMod val="40000"/>
                  <a:lumOff val="60000"/>
                </a:schemeClr>
              </a:solidFill>
            </a:endParaRPr>
          </a:p>
          <a:p>
            <a:r>
              <a:rPr lang="es-ES" sz="2000" b="1" dirty="0" smtClean="0">
                <a:solidFill>
                  <a:schemeClr val="accent3">
                    <a:lumMod val="40000"/>
                    <a:lumOff val="60000"/>
                  </a:schemeClr>
                </a:solidFill>
              </a:rPr>
              <a:t>Escribe desde un ámbito urbano.</a:t>
            </a:r>
            <a:endParaRPr lang="es-ES" sz="2000" b="1" dirty="0">
              <a:solidFill>
                <a:schemeClr val="accent3">
                  <a:lumMod val="40000"/>
                  <a:lumOff val="60000"/>
                </a:schemeClr>
              </a:solidFill>
            </a:endParaRPr>
          </a:p>
        </p:txBody>
      </p:sp>
      <p:sp>
        <p:nvSpPr>
          <p:cNvPr id="4" name="CuadroTexto 3"/>
          <p:cNvSpPr txBox="1"/>
          <p:nvPr/>
        </p:nvSpPr>
        <p:spPr>
          <a:xfrm>
            <a:off x="7259639" y="4469678"/>
            <a:ext cx="4294187" cy="1631216"/>
          </a:xfrm>
          <a:prstGeom prst="rect">
            <a:avLst/>
          </a:prstGeom>
          <a:noFill/>
        </p:spPr>
        <p:txBody>
          <a:bodyPr wrap="square" rtlCol="0">
            <a:spAutoFit/>
          </a:bodyPr>
          <a:lstStyle/>
          <a:p>
            <a:pPr algn="just"/>
            <a:r>
              <a:rPr lang="es-ES" sz="2000" b="1" dirty="0" smtClean="0">
                <a:solidFill>
                  <a:schemeClr val="accent3">
                    <a:lumMod val="40000"/>
                    <a:lumOff val="60000"/>
                  </a:schemeClr>
                </a:solidFill>
              </a:rPr>
              <a:t>Escribe una obra teológica, en  la que explica la Salvación que Dios, a lo largo de la Historia, ha ido revelando a todos los hombres</a:t>
            </a:r>
            <a:endParaRPr lang="es-ES" sz="2000" b="1" dirty="0">
              <a:solidFill>
                <a:schemeClr val="accent3">
                  <a:lumMod val="40000"/>
                  <a:lumOff val="60000"/>
                </a:schemeClr>
              </a:solidFill>
            </a:endParaRPr>
          </a:p>
        </p:txBody>
      </p:sp>
      <p:pic>
        <p:nvPicPr>
          <p:cNvPr id="5" name="Imagen 4"/>
          <p:cNvPicPr>
            <a:picLocks noChangeAspect="1"/>
          </p:cNvPicPr>
          <p:nvPr/>
        </p:nvPicPr>
        <p:blipFill rotWithShape="1">
          <a:blip r:embed="rId3">
            <a:extLst>
              <a:ext uri="{28A0092B-C50C-407E-A947-70E740481C1C}">
                <a14:useLocalDpi xmlns:a14="http://schemas.microsoft.com/office/drawing/2010/main" xmlns="" val="0"/>
              </a:ext>
            </a:extLst>
          </a:blip>
          <a:srcRect b="5749"/>
          <a:stretch/>
        </p:blipFill>
        <p:spPr>
          <a:xfrm>
            <a:off x="1641486" y="4445348"/>
            <a:ext cx="4042028" cy="2033528"/>
          </a:xfrm>
          <a:prstGeom prst="rect">
            <a:avLst/>
          </a:prstGeom>
        </p:spPr>
      </p:pic>
    </p:spTree>
    <p:extLst>
      <p:ext uri="{BB962C8B-B14F-4D97-AF65-F5344CB8AC3E}">
        <p14:creationId xmlns:p14="http://schemas.microsoft.com/office/powerpoint/2010/main" xmlns="" val="167519573"/>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 xmlns:a16="http://schemas.microsoft.com/office/drawing/2014/main" id="{7AE45261-7584-4688-A4A3-724AC140F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rtl="0"/>
            <a:endParaRPr lang="es-ES" dirty="0"/>
          </a:p>
        </p:txBody>
      </p:sp>
      <p:sp>
        <p:nvSpPr>
          <p:cNvPr id="21" name="Rectángulo con las esquinas opuestas recortadas 21">
            <a:extLst>
              <a:ext uri="{FF2B5EF4-FFF2-40B4-BE49-F238E27FC236}">
                <a16:creationId xmlns="" xmlns:a16="http://schemas.microsoft.com/office/drawing/2014/main" id="{6A3DF0D0-07D5-4FAC-A12C-923E178CCB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23" name="Grupo 22">
            <a:extLst>
              <a:ext uri="{FF2B5EF4-FFF2-40B4-BE49-F238E27FC236}">
                <a16:creationId xmlns="" xmlns:a16="http://schemas.microsoft.com/office/drawing/2014/main" id="{1EEF4727-6B5C-4FA7-968D-912F35A4CAE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24" name="Conector recto 23">
              <a:extLst>
                <a:ext uri="{FF2B5EF4-FFF2-40B4-BE49-F238E27FC236}">
                  <a16:creationId xmlns="" xmlns:a16="http://schemas.microsoft.com/office/drawing/2014/main" id="{52FE142A-A0FD-4557-92D4-A7A7F27CBF0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Conector recto 24">
              <a:extLst>
                <a:ext uri="{FF2B5EF4-FFF2-40B4-BE49-F238E27FC236}">
                  <a16:creationId xmlns="" xmlns:a16="http://schemas.microsoft.com/office/drawing/2014/main" id="{7F84B8B9-9710-47C6-A3BC-99C562894DE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Conector recto 25">
              <a:extLst>
                <a:ext uri="{FF2B5EF4-FFF2-40B4-BE49-F238E27FC236}">
                  <a16:creationId xmlns="" xmlns:a16="http://schemas.microsoft.com/office/drawing/2014/main" id="{693ADAE5-007B-4BBF-8DA6-2EB91A0BE76A}"/>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Conector recto 26">
              <a:extLst>
                <a:ext uri="{FF2B5EF4-FFF2-40B4-BE49-F238E27FC236}">
                  <a16:creationId xmlns="" xmlns:a16="http://schemas.microsoft.com/office/drawing/2014/main" id="{F3DB8E36-978B-4F5D-B278-B1F45C58554D}"/>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Conector recto 27">
              <a:extLst>
                <a:ext uri="{FF2B5EF4-FFF2-40B4-BE49-F238E27FC236}">
                  <a16:creationId xmlns="" xmlns:a16="http://schemas.microsoft.com/office/drawing/2014/main" id="{37484C8B-8B05-442F-A4F5-4192C7D0C9E1}"/>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Rectángulo 1"/>
          <p:cNvSpPr/>
          <p:nvPr/>
        </p:nvSpPr>
        <p:spPr>
          <a:xfrm>
            <a:off x="504416" y="620722"/>
            <a:ext cx="5102294" cy="523220"/>
          </a:xfrm>
          <a:prstGeom prst="rect">
            <a:avLst/>
          </a:prstGeom>
        </p:spPr>
        <p:txBody>
          <a:bodyPr wrap="none">
            <a:spAutoFit/>
          </a:bodyPr>
          <a:lstStyle/>
          <a:p>
            <a:r>
              <a:rPr lang="es-ES" sz="2800" b="1" dirty="0">
                <a:latin typeface="Calibri" panose="020F0502020204030204" pitchFamily="34" charset="0"/>
                <a:ea typeface="Calibri" panose="020F0502020204030204" pitchFamily="34" charset="0"/>
                <a:cs typeface="Times New Roman" panose="02020603050405020304" pitchFamily="18" charset="0"/>
              </a:rPr>
              <a:t>Estructura del Evangelio de Lucas</a:t>
            </a:r>
            <a:endParaRPr lang="es-ES" sz="2800" dirty="0"/>
          </a:p>
        </p:txBody>
      </p:sp>
      <p:sp>
        <p:nvSpPr>
          <p:cNvPr id="3" name="CuadroTexto 2"/>
          <p:cNvSpPr txBox="1"/>
          <p:nvPr/>
        </p:nvSpPr>
        <p:spPr>
          <a:xfrm>
            <a:off x="571500" y="1152858"/>
            <a:ext cx="11492178" cy="5109091"/>
          </a:xfrm>
          <a:prstGeom prst="rect">
            <a:avLst/>
          </a:prstGeom>
          <a:noFill/>
        </p:spPr>
        <p:txBody>
          <a:bodyPr wrap="square" rtlCol="0">
            <a:spAutoFit/>
          </a:bodyPr>
          <a:lstStyle/>
          <a:p>
            <a:endParaRPr lang="es-ES" dirty="0" smtClean="0"/>
          </a:p>
          <a:p>
            <a:r>
              <a:rPr lang="es-ES" sz="2200" b="1" dirty="0" smtClean="0">
                <a:solidFill>
                  <a:schemeClr val="accent1">
                    <a:lumMod val="50000"/>
                  </a:schemeClr>
                </a:solidFill>
                <a:effectLst>
                  <a:outerShdw blurRad="38100" dist="38100" dir="2700000" algn="tl">
                    <a:srgbClr val="000000">
                      <a:alpha val="43137"/>
                    </a:srgbClr>
                  </a:outerShdw>
                </a:effectLst>
              </a:rPr>
              <a:t>LOS RELATOS DE LA INFANCIA DE JESÚS  </a:t>
            </a:r>
          </a:p>
          <a:p>
            <a:r>
              <a:rPr lang="es-ES" sz="2200" b="1" dirty="0" smtClean="0">
                <a:solidFill>
                  <a:schemeClr val="accent1">
                    <a:lumMod val="50000"/>
                  </a:schemeClr>
                </a:solidFill>
                <a:effectLst>
                  <a:outerShdw blurRad="38100" dist="38100" dir="2700000" algn="tl">
                    <a:srgbClr val="000000">
                      <a:alpha val="43137"/>
                    </a:srgbClr>
                  </a:outerShdw>
                </a:effectLst>
              </a:rPr>
              <a:t>(1, 5-2,52)</a:t>
            </a:r>
          </a:p>
          <a:p>
            <a:pPr marL="342900" indent="-342900">
              <a:buAutoNum type="arabicPeriod"/>
            </a:pPr>
            <a:endParaRPr lang="es-ES" sz="2200" b="1" dirty="0">
              <a:solidFill>
                <a:schemeClr val="accent1">
                  <a:lumMod val="50000"/>
                </a:schemeClr>
              </a:solidFill>
              <a:effectLst>
                <a:outerShdw blurRad="38100" dist="38100" dir="2700000" algn="tl">
                  <a:srgbClr val="000000">
                    <a:alpha val="43137"/>
                  </a:srgbClr>
                </a:outerShdw>
              </a:effectLst>
            </a:endParaRPr>
          </a:p>
          <a:p>
            <a:pPr algn="just"/>
            <a:r>
              <a:rPr lang="es-ES" sz="2200" b="1" dirty="0" smtClean="0">
                <a:solidFill>
                  <a:schemeClr val="accent1">
                    <a:lumMod val="50000"/>
                  </a:schemeClr>
                </a:solidFill>
                <a:effectLst>
                  <a:outerShdw blurRad="38100" dist="38100" dir="2700000" algn="tl">
                    <a:srgbClr val="000000">
                      <a:alpha val="43137"/>
                    </a:srgbClr>
                  </a:outerShdw>
                </a:effectLst>
              </a:rPr>
              <a:t>LA PREDICACIÓN DE JUAN EL BAUTISTA Y LAS TENTACIONES DE JESÚS EN EL DESIERTO</a:t>
            </a:r>
          </a:p>
          <a:p>
            <a:pPr algn="just"/>
            <a:r>
              <a:rPr lang="es-ES" sz="2200" b="1" dirty="0" smtClean="0">
                <a:solidFill>
                  <a:schemeClr val="accent1">
                    <a:lumMod val="50000"/>
                  </a:schemeClr>
                </a:solidFill>
                <a:effectLst>
                  <a:outerShdw blurRad="38100" dist="38100" dir="2700000" algn="tl">
                    <a:srgbClr val="000000">
                      <a:alpha val="43137"/>
                    </a:srgbClr>
                  </a:outerShdw>
                </a:effectLst>
              </a:rPr>
              <a:t>(3, 1-4, 13)</a:t>
            </a:r>
          </a:p>
          <a:p>
            <a:pPr algn="just"/>
            <a:endParaRPr lang="es-ES" sz="2200" b="1" dirty="0" smtClean="0">
              <a:solidFill>
                <a:schemeClr val="accent1">
                  <a:lumMod val="50000"/>
                </a:schemeClr>
              </a:solidFill>
              <a:effectLst>
                <a:outerShdw blurRad="38100" dist="38100" dir="2700000" algn="tl">
                  <a:srgbClr val="000000">
                    <a:alpha val="43137"/>
                  </a:srgbClr>
                </a:outerShdw>
              </a:effectLst>
            </a:endParaRPr>
          </a:p>
          <a:p>
            <a:pPr algn="just"/>
            <a:r>
              <a:rPr lang="es-ES" sz="2200" b="1" dirty="0" smtClean="0">
                <a:solidFill>
                  <a:schemeClr val="accent1">
                    <a:lumMod val="50000"/>
                  </a:schemeClr>
                </a:solidFill>
                <a:effectLst>
                  <a:outerShdw blurRad="38100" dist="38100" dir="2700000" algn="tl">
                    <a:srgbClr val="000000">
                      <a:alpha val="43137"/>
                    </a:srgbClr>
                  </a:outerShdw>
                </a:effectLst>
              </a:rPr>
              <a:t>ANUNCIO DEL REINO A TODO ISRAEL, EMPEZANDO POR GALILEA </a:t>
            </a:r>
          </a:p>
          <a:p>
            <a:pPr algn="just"/>
            <a:r>
              <a:rPr lang="es-ES" sz="2200" b="1" dirty="0" smtClean="0">
                <a:solidFill>
                  <a:schemeClr val="accent1">
                    <a:lumMod val="50000"/>
                  </a:schemeClr>
                </a:solidFill>
                <a:effectLst>
                  <a:outerShdw blurRad="38100" dist="38100" dir="2700000" algn="tl">
                    <a:srgbClr val="000000">
                      <a:alpha val="43137"/>
                    </a:srgbClr>
                  </a:outerShdw>
                </a:effectLst>
              </a:rPr>
              <a:t>(4,14-9,50)</a:t>
            </a:r>
          </a:p>
          <a:p>
            <a:pPr marL="342900" indent="-342900" algn="just">
              <a:buAutoNum type="arabicPeriod"/>
            </a:pPr>
            <a:endParaRPr lang="es-ES" sz="2200" b="1" dirty="0">
              <a:solidFill>
                <a:schemeClr val="accent1">
                  <a:lumMod val="50000"/>
                </a:schemeClr>
              </a:solidFill>
              <a:effectLst>
                <a:outerShdw blurRad="38100" dist="38100" dir="2700000" algn="tl">
                  <a:srgbClr val="000000">
                    <a:alpha val="43137"/>
                  </a:srgbClr>
                </a:outerShdw>
              </a:effectLst>
            </a:endParaRPr>
          </a:p>
          <a:p>
            <a:pPr algn="just"/>
            <a:r>
              <a:rPr lang="es-ES" sz="2200" b="1" dirty="0" smtClean="0">
                <a:solidFill>
                  <a:schemeClr val="accent1">
                    <a:lumMod val="50000"/>
                  </a:schemeClr>
                </a:solidFill>
                <a:effectLst>
                  <a:outerShdw blurRad="38100" dist="38100" dir="2700000" algn="tl">
                    <a:srgbClr val="000000">
                      <a:alpha val="43137"/>
                    </a:srgbClr>
                  </a:outerShdw>
                </a:effectLst>
              </a:rPr>
              <a:t>EL GRAN VIAJE DE JESÚS A JERUSALÉN </a:t>
            </a:r>
          </a:p>
          <a:p>
            <a:pPr algn="just"/>
            <a:r>
              <a:rPr lang="es-ES" sz="2200" b="1" dirty="0" smtClean="0">
                <a:solidFill>
                  <a:schemeClr val="accent1">
                    <a:lumMod val="50000"/>
                  </a:schemeClr>
                </a:solidFill>
                <a:effectLst>
                  <a:outerShdw blurRad="38100" dist="38100" dir="2700000" algn="tl">
                    <a:srgbClr val="000000">
                      <a:alpha val="43137"/>
                    </a:srgbClr>
                  </a:outerShdw>
                </a:effectLst>
              </a:rPr>
              <a:t>(9,51-19,28)</a:t>
            </a:r>
          </a:p>
          <a:p>
            <a:pPr marL="342900" indent="-342900" algn="just">
              <a:buAutoNum type="arabicPeriod"/>
            </a:pPr>
            <a:endParaRPr lang="es-ES" sz="2200" b="1" dirty="0">
              <a:solidFill>
                <a:schemeClr val="accent1">
                  <a:lumMod val="50000"/>
                </a:schemeClr>
              </a:solidFill>
              <a:effectLst>
                <a:outerShdw blurRad="38100" dist="38100" dir="2700000" algn="tl">
                  <a:srgbClr val="000000">
                    <a:alpha val="43137"/>
                  </a:srgbClr>
                </a:outerShdw>
              </a:effectLst>
            </a:endParaRPr>
          </a:p>
          <a:p>
            <a:pPr algn="just"/>
            <a:r>
              <a:rPr lang="es-ES" sz="2200" b="1" dirty="0" smtClean="0">
                <a:solidFill>
                  <a:schemeClr val="accent1">
                    <a:lumMod val="50000"/>
                  </a:schemeClr>
                </a:solidFill>
                <a:effectLst>
                  <a:outerShdw blurRad="38100" dist="38100" dir="2700000" algn="tl">
                    <a:srgbClr val="000000">
                      <a:alpha val="43137"/>
                    </a:srgbClr>
                  </a:outerShdw>
                </a:effectLst>
              </a:rPr>
              <a:t>LA NARRACIÓN DE LA PASIÓN Y RESURRECCIÓN DE JESÚS </a:t>
            </a:r>
          </a:p>
          <a:p>
            <a:pPr algn="just"/>
            <a:r>
              <a:rPr lang="es-ES" sz="2200" b="1" dirty="0" smtClean="0">
                <a:solidFill>
                  <a:schemeClr val="accent1">
                    <a:lumMod val="50000"/>
                  </a:schemeClr>
                </a:solidFill>
                <a:effectLst>
                  <a:outerShdw blurRad="38100" dist="38100" dir="2700000" algn="tl">
                    <a:srgbClr val="000000">
                      <a:alpha val="43137"/>
                    </a:srgbClr>
                  </a:outerShdw>
                </a:effectLst>
              </a:rPr>
              <a:t>(19,29-24-53)</a:t>
            </a:r>
            <a:endParaRPr lang="es-ES" sz="2200"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659224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8487" y="267757"/>
            <a:ext cx="8534400" cy="1507067"/>
          </a:xfrm>
        </p:spPr>
        <p:txBody>
          <a:bodyPr>
            <a:normAutofit fontScale="90000"/>
          </a:bodyPr>
          <a:lstStyle/>
          <a:p>
            <a:r>
              <a:rPr lang="es-ES" b="1" dirty="0">
                <a:solidFill>
                  <a:schemeClr val="accent1">
                    <a:lumMod val="50000"/>
                  </a:schemeClr>
                </a:solidFill>
                <a:effectLst>
                  <a:outerShdw blurRad="38100" dist="38100" dir="2700000" algn="tl">
                    <a:srgbClr val="000000">
                      <a:alpha val="43137"/>
                    </a:srgbClr>
                  </a:outerShdw>
                </a:effectLst>
              </a:rPr>
              <a:t>LOS RELATOS DE LA INFANCIA DE JESÚS  </a:t>
            </a:r>
            <a:br>
              <a:rPr lang="es-ES" b="1" dirty="0">
                <a:solidFill>
                  <a:schemeClr val="accent1">
                    <a:lumMod val="50000"/>
                  </a:schemeClr>
                </a:solidFill>
                <a:effectLst>
                  <a:outerShdw blurRad="38100" dist="38100" dir="2700000" algn="tl">
                    <a:srgbClr val="000000">
                      <a:alpha val="43137"/>
                    </a:srgbClr>
                  </a:outerShdw>
                </a:effectLst>
              </a:rPr>
            </a:br>
            <a:r>
              <a:rPr lang="es-ES" b="1" dirty="0">
                <a:solidFill>
                  <a:schemeClr val="accent1">
                    <a:lumMod val="50000"/>
                  </a:schemeClr>
                </a:solidFill>
                <a:effectLst>
                  <a:outerShdw blurRad="38100" dist="38100" dir="2700000" algn="tl">
                    <a:srgbClr val="000000">
                      <a:alpha val="43137"/>
                    </a:srgbClr>
                  </a:outerShdw>
                </a:effectLst>
              </a:rPr>
              <a:t>(1, 5-2,52)</a:t>
            </a:r>
            <a:br>
              <a:rPr lang="es-ES" b="1" dirty="0">
                <a:solidFill>
                  <a:schemeClr val="accent1">
                    <a:lumMod val="50000"/>
                  </a:schemeClr>
                </a:solidFill>
                <a:effectLst>
                  <a:outerShdw blurRad="38100" dist="38100" dir="2700000" algn="tl">
                    <a:srgbClr val="000000">
                      <a:alpha val="43137"/>
                    </a:srgbClr>
                  </a:outerShdw>
                </a:effectLst>
              </a:rPr>
            </a:br>
            <a:endParaRPr lang="es-ES" dirty="0"/>
          </a:p>
        </p:txBody>
      </p:sp>
      <p:sp>
        <p:nvSpPr>
          <p:cNvPr id="4" name="CuadroTexto 3"/>
          <p:cNvSpPr txBox="1"/>
          <p:nvPr/>
        </p:nvSpPr>
        <p:spPr>
          <a:xfrm>
            <a:off x="885825" y="1420881"/>
            <a:ext cx="8534400" cy="707886"/>
          </a:xfrm>
          <a:prstGeom prst="rect">
            <a:avLst/>
          </a:prstGeom>
          <a:noFill/>
        </p:spPr>
        <p:txBody>
          <a:bodyPr wrap="square" rtlCol="0">
            <a:spAutoFit/>
          </a:bodyPr>
          <a:lstStyle/>
          <a:p>
            <a:r>
              <a:rPr lang="es-ES" sz="2000" b="1" dirty="0" smtClean="0">
                <a:solidFill>
                  <a:srgbClr val="7030A0"/>
                </a:solidFill>
              </a:rPr>
              <a:t>Los dos primeros capítulos son un prólogo a todo el Evangelio.</a:t>
            </a:r>
          </a:p>
          <a:p>
            <a:r>
              <a:rPr lang="es-ES" sz="2000" b="1" dirty="0" smtClean="0">
                <a:solidFill>
                  <a:srgbClr val="7030A0"/>
                </a:solidFill>
              </a:rPr>
              <a:t>Hace un resumen de las características personales de Jesús</a:t>
            </a:r>
            <a:endParaRPr lang="es-ES" sz="2000" b="1" dirty="0">
              <a:solidFill>
                <a:srgbClr val="7030A0"/>
              </a:solidFill>
            </a:endParaRPr>
          </a:p>
        </p:txBody>
      </p:sp>
      <p:sp>
        <p:nvSpPr>
          <p:cNvPr id="5" name="CuadroTexto 4"/>
          <p:cNvSpPr txBox="1"/>
          <p:nvPr/>
        </p:nvSpPr>
        <p:spPr>
          <a:xfrm>
            <a:off x="323850" y="2344750"/>
            <a:ext cx="4743450" cy="1015663"/>
          </a:xfrm>
          <a:prstGeom prst="rect">
            <a:avLst/>
          </a:prstGeom>
          <a:noFill/>
        </p:spPr>
        <p:txBody>
          <a:bodyPr wrap="square" rtlCol="0">
            <a:spAutoFit/>
          </a:bodyPr>
          <a:lstStyle/>
          <a:p>
            <a:pPr algn="just"/>
            <a:r>
              <a:rPr lang="es-ES" dirty="0" smtClean="0"/>
              <a:t> </a:t>
            </a:r>
            <a:r>
              <a:rPr lang="es-ES" sz="2000" b="1" dirty="0" smtClean="0">
                <a:solidFill>
                  <a:srgbClr val="7030A0"/>
                </a:solidFill>
              </a:rPr>
              <a:t>Las profecías de Simeón y Ana  prefiguran el sufrimiento que le aguarda para proclamar el Reino</a:t>
            </a:r>
            <a:endParaRPr lang="es-ES" sz="2000" b="1" dirty="0">
              <a:solidFill>
                <a:srgbClr val="7030A0"/>
              </a:solidFill>
            </a:endParaRPr>
          </a:p>
        </p:txBody>
      </p:sp>
      <p:sp>
        <p:nvSpPr>
          <p:cNvPr id="6" name="CuadroTexto 5"/>
          <p:cNvSpPr txBox="1"/>
          <p:nvPr/>
        </p:nvSpPr>
        <p:spPr>
          <a:xfrm>
            <a:off x="6486525" y="2438400"/>
            <a:ext cx="5124450" cy="400110"/>
          </a:xfrm>
          <a:prstGeom prst="rect">
            <a:avLst/>
          </a:prstGeom>
          <a:noFill/>
        </p:spPr>
        <p:txBody>
          <a:bodyPr wrap="square" rtlCol="0">
            <a:spAutoFit/>
          </a:bodyPr>
          <a:lstStyle/>
          <a:p>
            <a:r>
              <a:rPr lang="es-ES" sz="2000" b="1" dirty="0" smtClean="0">
                <a:solidFill>
                  <a:srgbClr val="7030A0"/>
                </a:solidFill>
              </a:rPr>
              <a:t>El personaje más significativo es María</a:t>
            </a:r>
            <a:endParaRPr lang="es-ES" sz="2000" b="1" dirty="0">
              <a:solidFill>
                <a:srgbClr val="7030A0"/>
              </a:solidFill>
            </a:endParaRPr>
          </a:p>
        </p:txBody>
      </p:sp>
      <p:sp>
        <p:nvSpPr>
          <p:cNvPr id="7" name="CuadroTexto 6"/>
          <p:cNvSpPr txBox="1"/>
          <p:nvPr/>
        </p:nvSpPr>
        <p:spPr>
          <a:xfrm>
            <a:off x="6096000" y="3148143"/>
            <a:ext cx="2676525" cy="3477875"/>
          </a:xfrm>
          <a:prstGeom prst="rect">
            <a:avLst/>
          </a:prstGeom>
          <a:noFill/>
        </p:spPr>
        <p:txBody>
          <a:bodyPr wrap="square" rtlCol="0">
            <a:spAutoFit/>
          </a:bodyPr>
          <a:lstStyle/>
          <a:p>
            <a:pPr algn="just"/>
            <a:r>
              <a:rPr lang="es-ES" sz="2000" b="1" dirty="0" smtClean="0">
                <a:solidFill>
                  <a:srgbClr val="7030A0"/>
                </a:solidFill>
              </a:rPr>
              <a:t>Al narrar los acontecimientos de la Infancia de Jesús los contrapone con la vida de Juan el Bautista.</a:t>
            </a:r>
          </a:p>
          <a:p>
            <a:pPr algn="just"/>
            <a:endParaRPr lang="es-ES" sz="2000" b="1" dirty="0" smtClean="0">
              <a:solidFill>
                <a:srgbClr val="7030A0"/>
              </a:solidFill>
            </a:endParaRPr>
          </a:p>
          <a:p>
            <a:pPr algn="just"/>
            <a:r>
              <a:rPr lang="es-ES" sz="2000" b="1" dirty="0" smtClean="0">
                <a:solidFill>
                  <a:srgbClr val="7030A0"/>
                </a:solidFill>
              </a:rPr>
              <a:t>Juan es el precursor</a:t>
            </a:r>
          </a:p>
          <a:p>
            <a:pPr algn="just"/>
            <a:r>
              <a:rPr lang="es-ES" sz="2000" b="1" dirty="0" smtClean="0">
                <a:solidFill>
                  <a:srgbClr val="7030A0"/>
                </a:solidFill>
              </a:rPr>
              <a:t>Jesús lleva a término la voluntad de Dios</a:t>
            </a:r>
            <a:endParaRPr lang="es-ES" sz="2000" b="1" dirty="0">
              <a:solidFill>
                <a:srgbClr val="7030A0"/>
              </a:solidFill>
            </a:endParaRPr>
          </a:p>
        </p:txBody>
      </p:sp>
      <p:pic>
        <p:nvPicPr>
          <p:cNvPr id="8" name="Imagen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239249" y="3071812"/>
            <a:ext cx="2524125" cy="3520490"/>
          </a:xfrm>
          <a:prstGeom prst="rect">
            <a:avLst/>
          </a:prstGeom>
        </p:spPr>
      </p:pic>
      <p:pic>
        <p:nvPicPr>
          <p:cNvPr id="9" name="Imagen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072688" y="572984"/>
            <a:ext cx="1100138" cy="1695793"/>
          </a:xfrm>
          <a:prstGeom prst="rect">
            <a:avLst/>
          </a:prstGeom>
        </p:spPr>
      </p:pic>
      <p:pic>
        <p:nvPicPr>
          <p:cNvPr id="10" name="Imagen 9"/>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133475" y="3623879"/>
            <a:ext cx="3524250" cy="3002139"/>
          </a:xfrm>
          <a:prstGeom prst="rect">
            <a:avLst/>
          </a:prstGeom>
        </p:spPr>
      </p:pic>
    </p:spTree>
    <p:extLst>
      <p:ext uri="{BB962C8B-B14F-4D97-AF65-F5344CB8AC3E}">
        <p14:creationId xmlns:p14="http://schemas.microsoft.com/office/powerpoint/2010/main" xmlns="" val="230804400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587" y="486832"/>
            <a:ext cx="11755438" cy="1507067"/>
          </a:xfrm>
        </p:spPr>
        <p:txBody>
          <a:bodyPr>
            <a:normAutofit fontScale="90000"/>
          </a:bodyPr>
          <a:lstStyle/>
          <a:p>
            <a:r>
              <a:rPr lang="es-ES" b="1" dirty="0">
                <a:solidFill>
                  <a:schemeClr val="accent1">
                    <a:lumMod val="50000"/>
                  </a:schemeClr>
                </a:solidFill>
                <a:effectLst>
                  <a:outerShdw blurRad="38100" dist="38100" dir="2700000" algn="tl">
                    <a:srgbClr val="000000">
                      <a:alpha val="43137"/>
                    </a:srgbClr>
                  </a:outerShdw>
                </a:effectLst>
              </a:rPr>
              <a:t>LA PREDICACIÓN DE JUAN EL BAUTISTA Y LAS TENTACIONES DE JESÚS EN EL DESIERTO</a:t>
            </a:r>
            <a:br>
              <a:rPr lang="es-ES" b="1" dirty="0">
                <a:solidFill>
                  <a:schemeClr val="accent1">
                    <a:lumMod val="50000"/>
                  </a:schemeClr>
                </a:solidFill>
                <a:effectLst>
                  <a:outerShdw blurRad="38100" dist="38100" dir="2700000" algn="tl">
                    <a:srgbClr val="000000">
                      <a:alpha val="43137"/>
                    </a:srgbClr>
                  </a:outerShdw>
                </a:effectLst>
              </a:rPr>
            </a:br>
            <a:r>
              <a:rPr lang="es-ES" b="1" dirty="0">
                <a:solidFill>
                  <a:schemeClr val="accent1">
                    <a:lumMod val="50000"/>
                  </a:schemeClr>
                </a:solidFill>
                <a:effectLst>
                  <a:outerShdw blurRad="38100" dist="38100" dir="2700000" algn="tl">
                    <a:srgbClr val="000000">
                      <a:alpha val="43137"/>
                    </a:srgbClr>
                  </a:outerShdw>
                </a:effectLst>
              </a:rPr>
              <a:t>(3, 1-4, </a:t>
            </a:r>
            <a:r>
              <a:rPr lang="es-ES" b="1" dirty="0" smtClean="0">
                <a:solidFill>
                  <a:schemeClr val="accent1">
                    <a:lumMod val="50000"/>
                  </a:schemeClr>
                </a:solidFill>
                <a:effectLst>
                  <a:outerShdw blurRad="38100" dist="38100" dir="2700000" algn="tl">
                    <a:srgbClr val="000000">
                      <a:alpha val="43137"/>
                    </a:srgbClr>
                  </a:outerShdw>
                </a:effectLst>
              </a:rPr>
              <a:t>13)</a:t>
            </a:r>
            <a:r>
              <a:rPr lang="es-ES" b="1" dirty="0">
                <a:solidFill>
                  <a:schemeClr val="accent1">
                    <a:lumMod val="50000"/>
                  </a:schemeClr>
                </a:solidFill>
                <a:effectLst>
                  <a:outerShdw blurRad="38100" dist="38100" dir="2700000" algn="tl">
                    <a:srgbClr val="000000">
                      <a:alpha val="43137"/>
                    </a:srgbClr>
                  </a:outerShdw>
                </a:effectLst>
              </a:rPr>
              <a:t/>
            </a:r>
            <a:br>
              <a:rPr lang="es-ES" b="1" dirty="0">
                <a:solidFill>
                  <a:schemeClr val="accent1">
                    <a:lumMod val="50000"/>
                  </a:schemeClr>
                </a:solidFill>
                <a:effectLst>
                  <a:outerShdw blurRad="38100" dist="38100" dir="2700000" algn="tl">
                    <a:srgbClr val="000000">
                      <a:alpha val="43137"/>
                    </a:srgbClr>
                  </a:outerShdw>
                </a:effectLst>
              </a:rPr>
            </a:br>
            <a:endParaRPr lang="es-ES" dirty="0"/>
          </a:p>
        </p:txBody>
      </p:sp>
      <p:sp>
        <p:nvSpPr>
          <p:cNvPr id="4" name="CuadroTexto 3"/>
          <p:cNvSpPr txBox="1"/>
          <p:nvPr/>
        </p:nvSpPr>
        <p:spPr>
          <a:xfrm>
            <a:off x="8515349" y="1038225"/>
            <a:ext cx="3341687" cy="1631216"/>
          </a:xfrm>
          <a:prstGeom prst="rect">
            <a:avLst/>
          </a:prstGeom>
          <a:noFill/>
        </p:spPr>
        <p:txBody>
          <a:bodyPr wrap="square" rtlCol="0">
            <a:spAutoFit/>
          </a:bodyPr>
          <a:lstStyle/>
          <a:p>
            <a:r>
              <a:rPr lang="es-ES" sz="2000" b="1" dirty="0" smtClean="0">
                <a:solidFill>
                  <a:schemeClr val="accent2">
                    <a:lumMod val="50000"/>
                  </a:schemeClr>
                </a:solidFill>
              </a:rPr>
              <a:t>Se presenta la figura de Juan el bautista (3, 1-22). El profeta que llama a la conversión  y prepara el ministerio de Jesús.</a:t>
            </a:r>
            <a:endParaRPr lang="es-ES" sz="2000" b="1" dirty="0">
              <a:solidFill>
                <a:schemeClr val="accent2">
                  <a:lumMod val="50000"/>
                </a:schemeClr>
              </a:solidFill>
            </a:endParaRPr>
          </a:p>
        </p:txBody>
      </p:sp>
      <p:sp>
        <p:nvSpPr>
          <p:cNvPr id="5" name="CuadroTexto 4"/>
          <p:cNvSpPr txBox="1"/>
          <p:nvPr/>
        </p:nvSpPr>
        <p:spPr>
          <a:xfrm>
            <a:off x="255587" y="1993899"/>
            <a:ext cx="3590925" cy="1938992"/>
          </a:xfrm>
          <a:prstGeom prst="rect">
            <a:avLst/>
          </a:prstGeom>
          <a:noFill/>
        </p:spPr>
        <p:txBody>
          <a:bodyPr wrap="square" rtlCol="0">
            <a:spAutoFit/>
          </a:bodyPr>
          <a:lstStyle/>
          <a:p>
            <a:pPr algn="just"/>
            <a:r>
              <a:rPr lang="es-ES" sz="2000" b="1" dirty="0" smtClean="0">
                <a:solidFill>
                  <a:schemeClr val="accent2">
                    <a:lumMod val="50000"/>
                  </a:schemeClr>
                </a:solidFill>
              </a:rPr>
              <a:t>Mediante una genealogía (3,23-38) cuenta la historia de Israel a lo largo del Antiguo Testamento y su espera anhelante del Mesías</a:t>
            </a:r>
            <a:endParaRPr lang="es-ES" sz="2000" b="1" dirty="0">
              <a:solidFill>
                <a:schemeClr val="accent2">
                  <a:lumMod val="50000"/>
                </a:schemeClr>
              </a:solidFill>
            </a:endParaRPr>
          </a:p>
        </p:txBody>
      </p:sp>
      <p:sp>
        <p:nvSpPr>
          <p:cNvPr id="6" name="CuadroTexto 5"/>
          <p:cNvSpPr txBox="1"/>
          <p:nvPr/>
        </p:nvSpPr>
        <p:spPr>
          <a:xfrm>
            <a:off x="4703760" y="2963395"/>
            <a:ext cx="7067551" cy="1938992"/>
          </a:xfrm>
          <a:prstGeom prst="rect">
            <a:avLst/>
          </a:prstGeom>
          <a:noFill/>
        </p:spPr>
        <p:txBody>
          <a:bodyPr wrap="square" rtlCol="0">
            <a:spAutoFit/>
          </a:bodyPr>
          <a:lstStyle/>
          <a:p>
            <a:pPr algn="just"/>
            <a:r>
              <a:rPr lang="es-ES" sz="2000" b="1" dirty="0" smtClean="0">
                <a:solidFill>
                  <a:schemeClr val="accent2">
                    <a:lumMod val="50000"/>
                  </a:schemeClr>
                </a:solidFill>
              </a:rPr>
              <a:t>Las tentaciones en el desierto ( 4, 1-13) tienen una significación programática. Jesús es el Mesías pero no va a actuar con las características que esperaba la sociedad de la época, al poder y la riqueza va a oponer la humildad, el servicio y una vida compartida con todos</a:t>
            </a:r>
            <a:endParaRPr lang="es-ES" sz="2000" b="1" dirty="0">
              <a:solidFill>
                <a:schemeClr val="accent2">
                  <a:lumMod val="50000"/>
                </a:schemeClr>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67500" y="1038225"/>
            <a:ext cx="1693860" cy="1641856"/>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8150" y="3932891"/>
            <a:ext cx="3505200" cy="2628900"/>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151684" y="4676775"/>
            <a:ext cx="3687765" cy="2065148"/>
          </a:xfrm>
          <a:prstGeom prst="rect">
            <a:avLst/>
          </a:prstGeom>
        </p:spPr>
      </p:pic>
    </p:spTree>
    <p:extLst>
      <p:ext uri="{BB962C8B-B14F-4D97-AF65-F5344CB8AC3E}">
        <p14:creationId xmlns:p14="http://schemas.microsoft.com/office/powerpoint/2010/main" xmlns="" val="936832857"/>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ecto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903AAAE-3EA5-424A-B142-CC51DC1F897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2.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E76448-B9B5-444F-ABF0-3E2949E5B924}">
  <ds:schemaRefs>
    <ds:schemaRef ds:uri="71af3243-3dd4-4a8d-8c0d-dd76da1f02a5"/>
    <ds:schemaRef ds:uri="16c05727-aa75-4e4a-9b5f-8a80a1165891"/>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1570</Words>
  <Application>Microsoft Office PowerPoint</Application>
  <PresentationFormat>Personalizado</PresentationFormat>
  <Paragraphs>149</Paragraphs>
  <Slides>16</Slides>
  <Notes>10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Sector</vt:lpstr>
      <vt:lpstr>LUCAS, EVANGELISTA DE LA TERNURA DE DIOS </vt:lpstr>
      <vt:lpstr>Diapositiva 2</vt:lpstr>
      <vt:lpstr>Diapositiva 3</vt:lpstr>
      <vt:lpstr>Diapositiva 4</vt:lpstr>
      <vt:lpstr>Diapositiva 5</vt:lpstr>
      <vt:lpstr>Diapositiva 6</vt:lpstr>
      <vt:lpstr>Diapositiva 7</vt:lpstr>
      <vt:lpstr>LOS RELATOS DE LA INFANCIA DE JESÚS   (1, 5-2,52) </vt:lpstr>
      <vt:lpstr>LA PREDICACIÓN DE JUAN EL BAUTISTA Y LAS TENTACIONES DE JESÚS EN EL DESIERTO (3, 1-4, 13) </vt:lpstr>
      <vt:lpstr>ANUNCIO DEL REINO A TODO ISRAEL, EMPEZANDO POR GALILEA  (4,14-9,50) </vt:lpstr>
      <vt:lpstr>EL GRAN VIAJE DE JESÚS A JERUSALÉN  (9,51-19,28) </vt:lpstr>
      <vt:lpstr>LA NARRACIÓN DE LA PASIÓN Y RESURRECCIÓN DE JESÚS  (19,29-24-53) </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2021-03-19T10:44:25Z</dcterms:created>
  <dcterms:modified xsi:type="dcterms:W3CDTF">2021-04-08T16:44:06Z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