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F3506A8-4D26-4114-A391-10B244D98F3A}" type="datetimeFigureOut">
              <a:rPr lang="es-ES" smtClean="0"/>
              <a:t>09/03/2021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42680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F3506A8-4D26-4114-A391-10B244D98F3A}" type="datetimeFigureOut">
              <a:rPr lang="es-ES" smtClean="0"/>
              <a:t>09/03/2021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379403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F3506A8-4D26-4114-A391-10B244D98F3A}" type="datetimeFigureOut">
              <a:rPr lang="es-ES" smtClean="0"/>
              <a:t>09/03/2021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355776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F3506A8-4D26-4114-A391-10B244D98F3A}" type="datetimeFigureOut">
              <a:rPr lang="es-ES" smtClean="0"/>
              <a:t>09/03/2021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370590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3506A8-4D26-4114-A391-10B244D98F3A}" type="datetimeFigureOut">
              <a:rPr lang="es-ES" smtClean="0"/>
              <a:t>09/03/2021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32162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F3506A8-4D26-4114-A391-10B244D98F3A}" type="datetimeFigureOut">
              <a:rPr lang="es-ES" smtClean="0"/>
              <a:t>09/03/2021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245114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F3506A8-4D26-4114-A391-10B244D98F3A}" type="datetimeFigureOut">
              <a:rPr lang="es-ES" smtClean="0"/>
              <a:t>09/03/2021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413495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F3506A8-4D26-4114-A391-10B244D98F3A}" type="datetimeFigureOut">
              <a:rPr lang="es-ES" smtClean="0"/>
              <a:t>09/03/2021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372817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3506A8-4D26-4114-A391-10B244D98F3A}" type="datetimeFigureOut">
              <a:rPr lang="es-ES" smtClean="0"/>
              <a:t>09/03/2021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153551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3506A8-4D26-4114-A391-10B244D98F3A}" type="datetimeFigureOut">
              <a:rPr lang="es-ES" smtClean="0"/>
              <a:t>09/03/2021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9289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3506A8-4D26-4114-A391-10B244D98F3A}" type="datetimeFigureOut">
              <a:rPr lang="es-ES" smtClean="0"/>
              <a:t>09/03/2021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8DE6F2-A1C7-4990-BC7D-3355455C3A78}" type="slidenum">
              <a:rPr lang="es-ES" smtClean="0"/>
              <a:t>‹Nº›</a:t>
            </a:fld>
            <a:endParaRPr lang="es-ES"/>
          </a:p>
        </p:txBody>
      </p:sp>
    </p:spTree>
    <p:extLst>
      <p:ext uri="{BB962C8B-B14F-4D97-AF65-F5344CB8AC3E}">
        <p14:creationId xmlns:p14="http://schemas.microsoft.com/office/powerpoint/2010/main" val="159301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06A8-4D26-4114-A391-10B244D98F3A}" type="datetimeFigureOut">
              <a:rPr lang="es-ES" smtClean="0"/>
              <a:t>09/03/2021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DE6F2-A1C7-4990-BC7D-3355455C3A78}" type="slidenum">
              <a:rPr lang="es-ES" smtClean="0"/>
              <a:t>‹Nº›</a:t>
            </a:fld>
            <a:endParaRPr lang="es-ES"/>
          </a:p>
        </p:txBody>
      </p:sp>
    </p:spTree>
    <p:extLst>
      <p:ext uri="{BB962C8B-B14F-4D97-AF65-F5344CB8AC3E}">
        <p14:creationId xmlns:p14="http://schemas.microsoft.com/office/powerpoint/2010/main" val="1771203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815124" y="1366221"/>
            <a:ext cx="8915399" cy="2830247"/>
          </a:xfrm>
        </p:spPr>
        <p:txBody>
          <a:bodyPr>
            <a:normAutofit fontScale="90000"/>
          </a:bodyPr>
          <a:lstStyle/>
          <a:p>
            <a:pPr algn="r"/>
            <a:r>
              <a:rPr lang="es-ES" sz="6000" b="1" dirty="0" smtClean="0">
                <a:solidFill>
                  <a:srgbClr val="FF0000"/>
                </a:solidFill>
              </a:rPr>
              <a:t>LA SALVACIÓN DE DIOS SE HACE PRESENTE EN LA PERSECUCIÓN</a:t>
            </a:r>
            <a:br>
              <a:rPr lang="es-ES" sz="6000" b="1" dirty="0" smtClean="0">
                <a:solidFill>
                  <a:srgbClr val="FF0000"/>
                </a:solidFill>
              </a:rPr>
            </a:br>
            <a:r>
              <a:rPr lang="es-ES" sz="6000" b="1" dirty="0" smtClean="0">
                <a:solidFill>
                  <a:srgbClr val="FF0000"/>
                </a:solidFill>
              </a:rPr>
              <a:t/>
            </a:r>
            <a:br>
              <a:rPr lang="es-ES" sz="6000" b="1" dirty="0" smtClean="0">
                <a:solidFill>
                  <a:srgbClr val="FF0000"/>
                </a:solidFill>
              </a:rPr>
            </a:br>
            <a:r>
              <a:rPr lang="es-ES" sz="3600" b="1" dirty="0" smtClean="0">
                <a:solidFill>
                  <a:srgbClr val="FF0000"/>
                </a:solidFill>
              </a:rPr>
              <a:t>PARTE 1</a:t>
            </a:r>
            <a:endParaRPr lang="es-ES" sz="3600" b="1" dirty="0">
              <a:solidFill>
                <a:srgbClr val="FF0000"/>
              </a:solidFill>
            </a:endParaRPr>
          </a:p>
        </p:txBody>
      </p:sp>
      <p:sp>
        <p:nvSpPr>
          <p:cNvPr id="3" name="Subtítulo 2"/>
          <p:cNvSpPr>
            <a:spLocks noGrp="1"/>
          </p:cNvSpPr>
          <p:nvPr>
            <p:ph type="subTitle" idx="1"/>
          </p:nvPr>
        </p:nvSpPr>
        <p:spPr>
          <a:xfrm>
            <a:off x="1428750" y="4828810"/>
            <a:ext cx="9144000" cy="1655762"/>
          </a:xfrm>
        </p:spPr>
        <p:txBody>
          <a:bodyPr>
            <a:noAutofit/>
          </a:bodyPr>
          <a:lstStyle/>
          <a:p>
            <a:r>
              <a:rPr lang="es-ES" sz="2000" b="1" dirty="0" smtClean="0">
                <a:solidFill>
                  <a:srgbClr val="0070C0"/>
                </a:solidFill>
              </a:rPr>
              <a:t>ESCUELA DE BIBLIA</a:t>
            </a:r>
          </a:p>
          <a:p>
            <a:r>
              <a:rPr lang="es-ES" sz="2000" b="1" dirty="0" smtClean="0">
                <a:solidFill>
                  <a:srgbClr val="0070C0"/>
                </a:solidFill>
              </a:rPr>
              <a:t>PARROQUIA ASUNCIÓN NTRA SRA. </a:t>
            </a:r>
          </a:p>
          <a:p>
            <a:r>
              <a:rPr lang="es-ES" sz="2000" b="1" dirty="0" smtClean="0">
                <a:solidFill>
                  <a:srgbClr val="0070C0"/>
                </a:solidFill>
              </a:rPr>
              <a:t>POZUELO DE ALARCÓN. MADRID</a:t>
            </a:r>
            <a:endParaRPr lang="es-ES" sz="2000" b="1" dirty="0">
              <a:solidFill>
                <a:srgbClr val="0070C0"/>
              </a:solidFill>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528" y="4359476"/>
            <a:ext cx="1998831" cy="1962088"/>
          </a:xfrm>
          <a:prstGeom prst="rect">
            <a:avLst/>
          </a:prstGeom>
        </p:spPr>
      </p:pic>
    </p:spTree>
    <p:extLst>
      <p:ext uri="{BB962C8B-B14F-4D97-AF65-F5344CB8AC3E}">
        <p14:creationId xmlns:p14="http://schemas.microsoft.com/office/powerpoint/2010/main" val="4291172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2487" y="339904"/>
            <a:ext cx="11059768" cy="1528540"/>
          </a:xfrm>
        </p:spPr>
        <p:txBody>
          <a:bodyPr>
            <a:normAutofit fontScale="90000"/>
          </a:bodyPr>
          <a:lstStyle/>
          <a:p>
            <a:pPr algn="ctr"/>
            <a:r>
              <a:rPr lang="es-ES" dirty="0" smtClean="0">
                <a:solidFill>
                  <a:srgbClr val="FF0000"/>
                </a:solidFill>
              </a:rPr>
              <a:t>Para profundizar 3/3</a:t>
            </a:r>
            <a:br>
              <a:rPr lang="es-ES" dirty="0" smtClean="0">
                <a:solidFill>
                  <a:srgbClr val="FF0000"/>
                </a:solidFill>
              </a:rPr>
            </a:br>
            <a:r>
              <a:rPr lang="es-ES" dirty="0" smtClean="0">
                <a:solidFill>
                  <a:srgbClr val="FF0000"/>
                </a:solidFill>
              </a:rPr>
              <a:t>Afianzados en la esperanza…y movidos por el amor</a:t>
            </a:r>
            <a:endParaRPr lang="es-ES" dirty="0"/>
          </a:p>
        </p:txBody>
      </p:sp>
      <p:sp>
        <p:nvSpPr>
          <p:cNvPr id="5" name="CuadroTexto 4"/>
          <p:cNvSpPr txBox="1"/>
          <p:nvPr/>
        </p:nvSpPr>
        <p:spPr>
          <a:xfrm>
            <a:off x="687602" y="1868444"/>
            <a:ext cx="11199598" cy="4278094"/>
          </a:xfrm>
          <a:prstGeom prst="rect">
            <a:avLst/>
          </a:prstGeom>
          <a:noFill/>
        </p:spPr>
        <p:txBody>
          <a:bodyPr wrap="square" rtlCol="0">
            <a:spAutoFit/>
          </a:bodyPr>
          <a:lstStyle/>
          <a:p>
            <a:pPr algn="just"/>
            <a:r>
              <a:rPr lang="es-ES" sz="2000" b="1" dirty="0" smtClean="0">
                <a:solidFill>
                  <a:schemeClr val="accent2">
                    <a:lumMod val="50000"/>
                  </a:schemeClr>
                </a:solidFill>
              </a:rPr>
              <a:t>Los mártires, que asumen su suerte por solidaridad con su pueblo. La persecución es una prueba de purificación.</a:t>
            </a:r>
          </a:p>
          <a:p>
            <a:pPr algn="just"/>
            <a:endParaRPr lang="es-ES" sz="2000" b="1" dirty="0">
              <a:solidFill>
                <a:schemeClr val="accent2">
                  <a:lumMod val="50000"/>
                </a:schemeClr>
              </a:solidFill>
            </a:endParaRPr>
          </a:p>
          <a:p>
            <a:pPr algn="just"/>
            <a:r>
              <a:rPr lang="es-ES" sz="2000" b="1" dirty="0" smtClean="0">
                <a:solidFill>
                  <a:schemeClr val="accent2">
                    <a:lumMod val="50000"/>
                  </a:schemeClr>
                </a:solidFill>
              </a:rPr>
              <a:t>En esta época ya se tiene clara la conciencia de que la muerte no es el final del camino. Por primera vez en la Biblia  se afirma la fe explicita en la “resurrección” de los muertos</a:t>
            </a:r>
          </a:p>
          <a:p>
            <a:pPr algn="just"/>
            <a:endParaRPr lang="es-ES" sz="2000" b="1" dirty="0">
              <a:solidFill>
                <a:schemeClr val="accent2">
                  <a:lumMod val="50000"/>
                </a:schemeClr>
              </a:solidFill>
            </a:endParaRPr>
          </a:p>
          <a:p>
            <a:pPr algn="just"/>
            <a:r>
              <a:rPr lang="es-ES" sz="2000" b="1" dirty="0" smtClean="0">
                <a:solidFill>
                  <a:schemeClr val="accent2">
                    <a:lumMod val="50000"/>
                  </a:schemeClr>
                </a:solidFill>
              </a:rPr>
              <a:t>La mayor motivación del mártir es EL AMOR PERSONAL AL SEÑOR DE LA ALIANZA.</a:t>
            </a:r>
          </a:p>
          <a:p>
            <a:pPr algn="just"/>
            <a:endParaRPr lang="es-ES" sz="2000" b="1" dirty="0">
              <a:solidFill>
                <a:schemeClr val="accent2">
                  <a:lumMod val="50000"/>
                </a:schemeClr>
              </a:solidFill>
            </a:endParaRPr>
          </a:p>
          <a:p>
            <a:pPr algn="just"/>
            <a:r>
              <a:rPr lang="es-ES" sz="2000" b="1" dirty="0" smtClean="0">
                <a:solidFill>
                  <a:schemeClr val="accent2">
                    <a:lumMod val="50000"/>
                  </a:schemeClr>
                </a:solidFill>
              </a:rPr>
              <a:t>Dios no abandona a su pueblo  ni en “el horno ardiente de la persecución”</a:t>
            </a:r>
          </a:p>
          <a:p>
            <a:pPr algn="just"/>
            <a:endParaRPr lang="es-ES" b="1" dirty="0" smtClean="0">
              <a:solidFill>
                <a:schemeClr val="accent2">
                  <a:lumMod val="50000"/>
                </a:schemeClr>
              </a:solidFill>
            </a:endParaRPr>
          </a:p>
          <a:p>
            <a:pPr algn="just"/>
            <a:endParaRPr lang="es-ES" b="1" dirty="0">
              <a:solidFill>
                <a:schemeClr val="accent2">
                  <a:lumMod val="50000"/>
                </a:schemeClr>
              </a:solidFill>
            </a:endParaRPr>
          </a:p>
          <a:p>
            <a:pPr algn="r"/>
            <a:r>
              <a:rPr lang="es-ES" sz="2800" b="1" dirty="0" smtClean="0">
                <a:solidFill>
                  <a:srgbClr val="FF0000"/>
                </a:solidFill>
              </a:rPr>
              <a:t>ESTABA PRÓXIMO EL TIEMPO EN QUE UN “PERSEGUIDO” </a:t>
            </a:r>
          </a:p>
          <a:p>
            <a:pPr algn="r"/>
            <a:r>
              <a:rPr lang="es-ES" sz="2800" b="1" dirty="0" smtClean="0">
                <a:solidFill>
                  <a:srgbClr val="FF0000"/>
                </a:solidFill>
              </a:rPr>
              <a:t>IBA A MORIR POR LA SALVACIÓN DEL PUEBLO</a:t>
            </a:r>
            <a:endParaRPr lang="es-ES" sz="2800" b="1" dirty="0">
              <a:solidFill>
                <a:srgbClr val="FF000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92" y="5096987"/>
            <a:ext cx="3062449" cy="1600376"/>
          </a:xfrm>
          <a:prstGeom prst="rect">
            <a:avLst/>
          </a:prstGeom>
        </p:spPr>
      </p:pic>
    </p:spTree>
    <p:extLst>
      <p:ext uri="{BB962C8B-B14F-4D97-AF65-F5344CB8AC3E}">
        <p14:creationId xmlns:p14="http://schemas.microsoft.com/office/powerpoint/2010/main" val="407540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solidFill>
                  <a:srgbClr val="FF0000"/>
                </a:solidFill>
              </a:rPr>
              <a:t>Lectura 1 Mac, 41 64  (1/2)</a:t>
            </a:r>
            <a:endParaRPr lang="es-ES" b="1" dirty="0">
              <a:solidFill>
                <a:srgbClr val="FF0000"/>
              </a:solidFill>
            </a:endParaRPr>
          </a:p>
        </p:txBody>
      </p:sp>
      <p:sp>
        <p:nvSpPr>
          <p:cNvPr id="4" name="CuadroTexto 3"/>
          <p:cNvSpPr txBox="1"/>
          <p:nvPr/>
        </p:nvSpPr>
        <p:spPr>
          <a:xfrm>
            <a:off x="3219855" y="1476375"/>
            <a:ext cx="8284756" cy="5632311"/>
          </a:xfrm>
          <a:prstGeom prst="rect">
            <a:avLst/>
          </a:prstGeom>
          <a:noFill/>
        </p:spPr>
        <p:txBody>
          <a:bodyPr wrap="square" rtlCol="0">
            <a:spAutoFit/>
          </a:bodyPr>
          <a:lstStyle/>
          <a:p>
            <a:pPr algn="ctr"/>
            <a:r>
              <a:rPr lang="es-ES" b="1" dirty="0" smtClean="0"/>
              <a:t>ANTÍOCO IV INTRODUCE CULTOS PAGANOS</a:t>
            </a:r>
          </a:p>
          <a:p>
            <a:pPr algn="ctr"/>
            <a:endParaRPr lang="es-ES" b="1" dirty="0" smtClean="0"/>
          </a:p>
          <a:p>
            <a:pPr algn="just"/>
            <a:r>
              <a:rPr lang="es-ES" b="1" dirty="0" smtClean="0"/>
              <a:t>41 </a:t>
            </a:r>
            <a:r>
              <a:rPr lang="es-ES" b="1" dirty="0"/>
              <a:t>El rey publicó entonces en todo su reino un decreto que ordenaba a todos formar un solo pueblo, 42 abandonando cada uno sus costumbres propias. Todas las otras naciones obedecieron la orden del rey, 43 y aun muchos israelitas aceptaron la religión del rey, ofrecieron sacrificios a los ídolos y profanaron el sábado. 44 Por medio de mensajeros, el rey envió a Jerusalén y demás ciudades de Judea decretos que obligaban a seguir costumbres extrañas en el país 45 y que prohibían ofrecer holocaustos, sacrificios y ofrendas en el santuario, que hacían profanar el sábado, las fiestas, 46 el santuario y todo lo que era sagrado; 47 que mandaban construir altares, templos y capillas para el culto idolátrico, así como sacrificar cerdos y otros animales impuros, 48 dejar sin circuncidar a los niños y mancharse con toda clase de cosas impuras y profanas, 49 olvidando la ley y cambiando todos los mandamientos. 50 Aquel que no obedeciera las órdenes del rey, sería condenado a muerte.</a:t>
            </a:r>
          </a:p>
          <a:p>
            <a:pPr algn="just"/>
            <a:r>
              <a:rPr lang="es-ES" b="1" dirty="0" smtClean="0"/>
              <a:t>51 </a:t>
            </a:r>
            <a:r>
              <a:rPr lang="es-ES" b="1" dirty="0"/>
              <a:t>Esta orden fue enviada por escrito a todo su reino; además, el rey nombró inspectores para todo el pueblo, y dio orden de que en cada una de las ciudades de Judea se ofrecieran sacrificios. 52 Muchos judíos, traicionando la ley, acudieron a cumplir estas órdenes; con su perversa manera de proceder 53 obligaron a los verdaderos israelitas a esconderse en toda clase de refugios.</a:t>
            </a:r>
          </a:p>
          <a:p>
            <a:pPr algn="just"/>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05" y="3160678"/>
            <a:ext cx="3067050" cy="1495425"/>
          </a:xfrm>
          <a:prstGeom prst="rect">
            <a:avLst/>
          </a:prstGeom>
        </p:spPr>
      </p:pic>
    </p:spTree>
    <p:extLst>
      <p:ext uri="{BB962C8B-B14F-4D97-AF65-F5344CB8AC3E}">
        <p14:creationId xmlns:p14="http://schemas.microsoft.com/office/powerpoint/2010/main" val="3507576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solidFill>
                  <a:srgbClr val="FF0000"/>
                </a:solidFill>
              </a:rPr>
              <a:t>Lectura 1 Mac, 41 64  (2/2)</a:t>
            </a:r>
            <a:endParaRPr lang="es-ES" b="1" dirty="0">
              <a:solidFill>
                <a:srgbClr val="FF0000"/>
              </a:solidFill>
            </a:endParaRPr>
          </a:p>
        </p:txBody>
      </p:sp>
      <p:sp>
        <p:nvSpPr>
          <p:cNvPr id="4" name="CuadroTexto 3"/>
          <p:cNvSpPr txBox="1"/>
          <p:nvPr/>
        </p:nvSpPr>
        <p:spPr>
          <a:xfrm>
            <a:off x="838200" y="1476375"/>
            <a:ext cx="10666411" cy="3693319"/>
          </a:xfrm>
          <a:prstGeom prst="rect">
            <a:avLst/>
          </a:prstGeom>
          <a:noFill/>
        </p:spPr>
        <p:txBody>
          <a:bodyPr wrap="square" rtlCol="0">
            <a:spAutoFit/>
          </a:bodyPr>
          <a:lstStyle/>
          <a:p>
            <a:pPr algn="just"/>
            <a:endParaRPr lang="es-ES" dirty="0"/>
          </a:p>
          <a:p>
            <a:pPr algn="just"/>
            <a:r>
              <a:rPr lang="es-ES" b="1" dirty="0"/>
              <a:t>54 El día quince del mes de </a:t>
            </a:r>
            <a:r>
              <a:rPr lang="es-ES" b="1" dirty="0" err="1"/>
              <a:t>Quisleu</a:t>
            </a:r>
            <a:r>
              <a:rPr lang="es-ES" b="1" dirty="0"/>
              <a:t> del año ciento cuarenta y cinco, el rey cometió un horrible sacrilegio, pues construyó un altar pagano encima del altar de los holocaustos. Igualmente, se construyeron altares en las demás ciudades de Judea. 55 En las puertas de las casas y en las calles se ofrecía incienso. 56 Destrozaron y quemaron los libros de la ley que encontraron, 57 y si a alguien se le encontraba un libro de la alianza de Dios, o alguno simpatizaba con la ley, se le condenaba a muerte, según el decreto del rey. 58 Así, usando de la fuerza, procedía esa gente mes tras mes contra los israelitas que encontraban en las diversas </a:t>
            </a:r>
            <a:r>
              <a:rPr lang="es-ES" b="1" dirty="0" smtClean="0"/>
              <a:t>ciudades.59 </a:t>
            </a:r>
            <a:r>
              <a:rPr lang="es-ES" b="1" dirty="0"/>
              <a:t>El día veinticinco de cada mes se ofrecían sacrificios en el altar pagano que estaba sobre el altar de los holocaustos. 60 De acuerdo con el decreto, a las mujeres que habían hecho circuncidar a sus hijos, las mataron 61 con sus niños colgados del cuello, y mataron también a sus familiares y a los que habían hecho la circuncisión. 62 Sin embargo, hubo muchos israelitas que tuvieron la fuerza y el valor para negarse a comer alimentos impuros. 63 Prefirieron morir antes que profanarse comiendo tales alimentos y violar la alianza sagrada; y, en efecto, murieron. 64 Fueron días de terribles calamidades para Israel.</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0" y="5033962"/>
            <a:ext cx="2000250" cy="1609725"/>
          </a:xfrm>
          <a:prstGeom prst="rect">
            <a:avLst/>
          </a:prstGeom>
        </p:spPr>
      </p:pic>
    </p:spTree>
    <p:extLst>
      <p:ext uri="{BB962C8B-B14F-4D97-AF65-F5344CB8AC3E}">
        <p14:creationId xmlns:p14="http://schemas.microsoft.com/office/powerpoint/2010/main" val="2888553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076467" y="409621"/>
            <a:ext cx="8911687" cy="1280890"/>
          </a:xfrm>
        </p:spPr>
        <p:txBody>
          <a:bodyPr/>
          <a:lstStyle/>
          <a:p>
            <a:pPr algn="ctr"/>
            <a:r>
              <a:rPr lang="es-ES" dirty="0" smtClean="0">
                <a:solidFill>
                  <a:srgbClr val="FF0000"/>
                </a:solidFill>
              </a:rPr>
              <a:t>Explicación pasaje 1/2</a:t>
            </a:r>
            <a:endParaRPr lang="es-ES" dirty="0">
              <a:solidFill>
                <a:srgbClr val="FF0000"/>
              </a:solidFill>
            </a:endParaRPr>
          </a:p>
        </p:txBody>
      </p:sp>
      <p:sp>
        <p:nvSpPr>
          <p:cNvPr id="6" name="CuadroTexto 5"/>
          <p:cNvSpPr txBox="1"/>
          <p:nvPr/>
        </p:nvSpPr>
        <p:spPr>
          <a:xfrm>
            <a:off x="6063729" y="1609725"/>
            <a:ext cx="4924425" cy="646331"/>
          </a:xfrm>
          <a:prstGeom prst="rect">
            <a:avLst/>
          </a:prstGeom>
          <a:noFill/>
        </p:spPr>
        <p:txBody>
          <a:bodyPr wrap="square" rtlCol="0">
            <a:spAutoFit/>
          </a:bodyPr>
          <a:lstStyle/>
          <a:p>
            <a:pPr algn="just"/>
            <a:endParaRPr lang="es-ES" dirty="0"/>
          </a:p>
          <a:p>
            <a:pPr algn="just"/>
            <a:endParaRPr lang="es-ES" dirty="0"/>
          </a:p>
        </p:txBody>
      </p:sp>
      <p:sp>
        <p:nvSpPr>
          <p:cNvPr id="3" name="CuadroTexto 2"/>
          <p:cNvSpPr txBox="1"/>
          <p:nvPr/>
        </p:nvSpPr>
        <p:spPr>
          <a:xfrm>
            <a:off x="2524125" y="2047876"/>
            <a:ext cx="9182100" cy="1477328"/>
          </a:xfrm>
          <a:prstGeom prst="rect">
            <a:avLst/>
          </a:prstGeom>
          <a:noFill/>
        </p:spPr>
        <p:txBody>
          <a:bodyPr wrap="square" rtlCol="0">
            <a:spAutoFit/>
          </a:bodyPr>
          <a:lstStyle/>
          <a:p>
            <a:pPr algn="just"/>
            <a:r>
              <a:rPr lang="es-ES" b="1" dirty="0" smtClean="0">
                <a:solidFill>
                  <a:srgbClr val="7030A0"/>
                </a:solidFill>
              </a:rPr>
              <a:t>La salvación de Dios parece quedar oculta desde la vuelta del destierro en el año 538 a.C. hasta la aparición de Jesús de Nazaret.</a:t>
            </a:r>
          </a:p>
          <a:p>
            <a:r>
              <a:rPr lang="es-ES" b="1" dirty="0" smtClean="0">
                <a:solidFill>
                  <a:srgbClr val="7030A0"/>
                </a:solidFill>
              </a:rPr>
              <a:t>En cambio la actividad literaria es muy fecunda: Crónicas, Salmos y los libros sapienciales.</a:t>
            </a:r>
          </a:p>
          <a:p>
            <a:pPr algn="just"/>
            <a:r>
              <a:rPr lang="es-ES" b="1" dirty="0" smtClean="0">
                <a:solidFill>
                  <a:srgbClr val="7030A0"/>
                </a:solidFill>
              </a:rPr>
              <a:t>Como elementos históricos resaltan las reformas de </a:t>
            </a:r>
            <a:r>
              <a:rPr lang="es-ES" b="1" dirty="0" err="1" smtClean="0">
                <a:solidFill>
                  <a:srgbClr val="7030A0"/>
                </a:solidFill>
              </a:rPr>
              <a:t>Esdrás</a:t>
            </a:r>
            <a:r>
              <a:rPr lang="es-ES" b="1" dirty="0" smtClean="0">
                <a:solidFill>
                  <a:srgbClr val="7030A0"/>
                </a:solidFill>
              </a:rPr>
              <a:t> y de </a:t>
            </a:r>
            <a:r>
              <a:rPr lang="es-ES" b="1" dirty="0" err="1" smtClean="0">
                <a:solidFill>
                  <a:srgbClr val="7030A0"/>
                </a:solidFill>
              </a:rPr>
              <a:t>Nehemias</a:t>
            </a:r>
            <a:r>
              <a:rPr lang="es-ES" b="1" dirty="0" smtClean="0">
                <a:solidFill>
                  <a:srgbClr val="7030A0"/>
                </a:solidFill>
              </a:rPr>
              <a:t> y la reconstrucción del templo de Jerusalén</a:t>
            </a:r>
            <a:endParaRPr lang="es-ES" b="1" dirty="0">
              <a:solidFill>
                <a:srgbClr val="7030A0"/>
              </a:solidFill>
            </a:endParaRPr>
          </a:p>
        </p:txBody>
      </p:sp>
      <p:sp>
        <p:nvSpPr>
          <p:cNvPr id="4" name="CuadroTexto 3"/>
          <p:cNvSpPr txBox="1"/>
          <p:nvPr/>
        </p:nvSpPr>
        <p:spPr>
          <a:xfrm>
            <a:off x="2524125" y="3848100"/>
            <a:ext cx="9296400" cy="2308324"/>
          </a:xfrm>
          <a:prstGeom prst="rect">
            <a:avLst/>
          </a:prstGeom>
          <a:noFill/>
        </p:spPr>
        <p:txBody>
          <a:bodyPr wrap="square" rtlCol="0">
            <a:spAutoFit/>
          </a:bodyPr>
          <a:lstStyle/>
          <a:p>
            <a:pPr algn="just"/>
            <a:r>
              <a:rPr lang="es-ES" b="1" dirty="0" smtClean="0">
                <a:solidFill>
                  <a:srgbClr val="7030A0"/>
                </a:solidFill>
              </a:rPr>
              <a:t>Destaca por su importancia el I Libro de los Macabeos, 134 a.C., que cuenta la resistencia y la lucha por la identidad religiosa y la independencia política del pueblo de Israel frente al Imperio sirio</a:t>
            </a:r>
          </a:p>
          <a:p>
            <a:pPr algn="just"/>
            <a:r>
              <a:rPr lang="es-ES" b="1" dirty="0" err="1" smtClean="0">
                <a:solidFill>
                  <a:srgbClr val="7030A0"/>
                </a:solidFill>
              </a:rPr>
              <a:t>Antioco</a:t>
            </a:r>
            <a:r>
              <a:rPr lang="es-ES" b="1" dirty="0" smtClean="0">
                <a:solidFill>
                  <a:srgbClr val="7030A0"/>
                </a:solidFill>
              </a:rPr>
              <a:t> IV </a:t>
            </a:r>
            <a:r>
              <a:rPr lang="es-ES" b="1" dirty="0" err="1" smtClean="0">
                <a:solidFill>
                  <a:srgbClr val="7030A0"/>
                </a:solidFill>
              </a:rPr>
              <a:t>Epífanes</a:t>
            </a:r>
            <a:r>
              <a:rPr lang="es-ES" b="1" dirty="0" smtClean="0">
                <a:solidFill>
                  <a:srgbClr val="7030A0"/>
                </a:solidFill>
              </a:rPr>
              <a:t>, ( Dios manifestado) cambia la política de tolerancia de sus antecesores e inicia un periodo de sometimiento y persecución.</a:t>
            </a:r>
          </a:p>
          <a:p>
            <a:pPr algn="just"/>
            <a:r>
              <a:rPr lang="es-ES" b="1" dirty="0" smtClean="0">
                <a:solidFill>
                  <a:srgbClr val="7030A0"/>
                </a:solidFill>
              </a:rPr>
              <a:t>Saquea el templo, conquista Jerusalén y junto al templo construye una fortaleza habitada por griegos con sus costumbres y dioses, suspende la “leyes patrias” que daban identidad al pueblo de Israel y finalmente profana el templo</a:t>
            </a:r>
            <a:endParaRPr lang="es-ES" b="1" dirty="0">
              <a:solidFill>
                <a:srgbClr val="7030A0"/>
              </a:solidFill>
            </a:endParaRP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12" y="1609724"/>
            <a:ext cx="1623755" cy="4432729"/>
          </a:xfrm>
          <a:prstGeom prst="rect">
            <a:avLst/>
          </a:prstGeom>
        </p:spPr>
      </p:pic>
    </p:spTree>
    <p:extLst>
      <p:ext uri="{BB962C8B-B14F-4D97-AF65-F5344CB8AC3E}">
        <p14:creationId xmlns:p14="http://schemas.microsoft.com/office/powerpoint/2010/main" val="360545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solidFill>
                  <a:srgbClr val="FF0000"/>
                </a:solidFill>
              </a:rPr>
              <a:t>Explicación pasaje </a:t>
            </a:r>
            <a:r>
              <a:rPr lang="es-ES" dirty="0" smtClean="0">
                <a:solidFill>
                  <a:srgbClr val="FF0000"/>
                </a:solidFill>
              </a:rPr>
              <a:t>2/2</a:t>
            </a:r>
            <a:endParaRPr lang="es-ES" dirty="0"/>
          </a:p>
        </p:txBody>
      </p:sp>
      <p:sp>
        <p:nvSpPr>
          <p:cNvPr id="5" name="CuadroTexto 4"/>
          <p:cNvSpPr txBox="1"/>
          <p:nvPr/>
        </p:nvSpPr>
        <p:spPr>
          <a:xfrm>
            <a:off x="408801" y="1533465"/>
            <a:ext cx="4397977" cy="5016758"/>
          </a:xfrm>
          <a:prstGeom prst="rect">
            <a:avLst/>
          </a:prstGeom>
          <a:noFill/>
        </p:spPr>
        <p:txBody>
          <a:bodyPr wrap="square" rtlCol="0">
            <a:spAutoFit/>
          </a:bodyPr>
          <a:lstStyle/>
          <a:p>
            <a:r>
              <a:rPr lang="es-ES" sz="2000" b="1" dirty="0" smtClean="0">
                <a:solidFill>
                  <a:srgbClr val="7030A0"/>
                </a:solidFill>
              </a:rPr>
              <a:t>Estas acciones la realiza para lograr la unidad de todos los pueblos del Imperio.</a:t>
            </a:r>
          </a:p>
          <a:p>
            <a:endParaRPr lang="es-ES" sz="2000" b="1" dirty="0" smtClean="0">
              <a:solidFill>
                <a:srgbClr val="7030A0"/>
              </a:solidFill>
            </a:endParaRPr>
          </a:p>
          <a:p>
            <a:r>
              <a:rPr lang="es-ES" sz="2000" b="1" dirty="0" smtClean="0">
                <a:solidFill>
                  <a:srgbClr val="7030A0"/>
                </a:solidFill>
              </a:rPr>
              <a:t>Pero además se quiere implantar la cultura griega eliminando todas las demás, especialmente las dependientes de creencias religiosas, lo que choca frontalmente con el pueblo judío.</a:t>
            </a:r>
          </a:p>
          <a:p>
            <a:endParaRPr lang="es-ES" sz="2000" b="1" dirty="0" smtClean="0">
              <a:solidFill>
                <a:srgbClr val="7030A0"/>
              </a:solidFill>
            </a:endParaRPr>
          </a:p>
          <a:p>
            <a:r>
              <a:rPr lang="es-ES" sz="2000" b="1" dirty="0" smtClean="0">
                <a:solidFill>
                  <a:srgbClr val="7030A0"/>
                </a:solidFill>
              </a:rPr>
              <a:t>Se prohíbe el descanso del sábado, se prohíbe la circuncisión, se cambia la alimentación, se suprime el culto al Dios único, se obliga a ofrecer sacrificios a los ídolos e incluso a Antíoco.</a:t>
            </a:r>
            <a:endParaRPr lang="es-ES" sz="2000" b="1" dirty="0">
              <a:solidFill>
                <a:srgbClr val="7030A0"/>
              </a:solidFill>
            </a:endParaRPr>
          </a:p>
        </p:txBody>
      </p:sp>
      <p:pic>
        <p:nvPicPr>
          <p:cNvPr id="4" name="Imagen 3"/>
          <p:cNvPicPr>
            <a:picLocks noChangeAspect="1"/>
          </p:cNvPicPr>
          <p:nvPr/>
        </p:nvPicPr>
        <p:blipFill>
          <a:blip r:embed="rId2"/>
          <a:stretch>
            <a:fillRect/>
          </a:stretch>
        </p:blipFill>
        <p:spPr>
          <a:xfrm>
            <a:off x="5220719" y="2065925"/>
            <a:ext cx="2145978" cy="4109060"/>
          </a:xfrm>
          <a:prstGeom prst="rect">
            <a:avLst/>
          </a:prstGeom>
        </p:spPr>
      </p:pic>
      <p:sp>
        <p:nvSpPr>
          <p:cNvPr id="8" name="CuadroTexto 7"/>
          <p:cNvSpPr txBox="1"/>
          <p:nvPr/>
        </p:nvSpPr>
        <p:spPr>
          <a:xfrm>
            <a:off x="8264611" y="2065925"/>
            <a:ext cx="3089189" cy="3785652"/>
          </a:xfrm>
          <a:prstGeom prst="rect">
            <a:avLst/>
          </a:prstGeom>
          <a:noFill/>
        </p:spPr>
        <p:txBody>
          <a:bodyPr wrap="square" rtlCol="0">
            <a:spAutoFit/>
          </a:bodyPr>
          <a:lstStyle/>
          <a:p>
            <a:endParaRPr lang="es-ES" sz="2000" b="1" dirty="0" smtClean="0">
              <a:solidFill>
                <a:srgbClr val="7030A0"/>
              </a:solidFill>
            </a:endParaRPr>
          </a:p>
          <a:p>
            <a:r>
              <a:rPr lang="es-ES" sz="2000" b="1" dirty="0" smtClean="0">
                <a:solidFill>
                  <a:srgbClr val="7030A0"/>
                </a:solidFill>
              </a:rPr>
              <a:t>El </a:t>
            </a:r>
            <a:r>
              <a:rPr lang="es-ES" sz="2000" b="1" dirty="0">
                <a:solidFill>
                  <a:srgbClr val="7030A0"/>
                </a:solidFill>
              </a:rPr>
              <a:t>culmen de las medidas fue la profanación del altar de los sacrificios colocando en él “el ídolo abominable” o “la abominación de la desolación”</a:t>
            </a:r>
          </a:p>
          <a:p>
            <a:endParaRPr lang="es-ES" sz="2000" b="1" dirty="0" smtClean="0">
              <a:solidFill>
                <a:srgbClr val="7030A0"/>
              </a:solidFill>
            </a:endParaRPr>
          </a:p>
          <a:p>
            <a:endParaRPr lang="es-ES" sz="2000" b="1" dirty="0">
              <a:solidFill>
                <a:srgbClr val="7030A0"/>
              </a:solidFill>
            </a:endParaRPr>
          </a:p>
          <a:p>
            <a:r>
              <a:rPr lang="es-ES" sz="2000" b="1" dirty="0">
                <a:solidFill>
                  <a:srgbClr val="7030A0"/>
                </a:solidFill>
              </a:rPr>
              <a:t>El templo se dedica a Zeus, dios supremo del panteón griego</a:t>
            </a:r>
          </a:p>
        </p:txBody>
      </p:sp>
    </p:spTree>
    <p:extLst>
      <p:ext uri="{BB962C8B-B14F-4D97-AF65-F5344CB8AC3E}">
        <p14:creationId xmlns:p14="http://schemas.microsoft.com/office/powerpoint/2010/main" val="3628801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solidFill>
                  <a:srgbClr val="FF0000"/>
                </a:solidFill>
              </a:rPr>
              <a:t>Explicación pasaje </a:t>
            </a:r>
            <a:r>
              <a:rPr lang="es-ES" dirty="0" smtClean="0">
                <a:solidFill>
                  <a:srgbClr val="FF0000"/>
                </a:solidFill>
              </a:rPr>
              <a:t>3/3</a:t>
            </a:r>
            <a:endParaRPr lang="es-ES" dirty="0"/>
          </a:p>
        </p:txBody>
      </p:sp>
      <p:sp>
        <p:nvSpPr>
          <p:cNvPr id="5" name="CuadroTexto 4"/>
          <p:cNvSpPr txBox="1"/>
          <p:nvPr/>
        </p:nvSpPr>
        <p:spPr>
          <a:xfrm>
            <a:off x="706910" y="1570853"/>
            <a:ext cx="2122787" cy="5016758"/>
          </a:xfrm>
          <a:prstGeom prst="rect">
            <a:avLst/>
          </a:prstGeom>
          <a:noFill/>
        </p:spPr>
        <p:txBody>
          <a:bodyPr wrap="square" rtlCol="0">
            <a:spAutoFit/>
          </a:bodyPr>
          <a:lstStyle/>
          <a:p>
            <a:pPr algn="just"/>
            <a:r>
              <a:rPr lang="es-ES" sz="2000" b="1" dirty="0" smtClean="0">
                <a:solidFill>
                  <a:srgbClr val="7030A0"/>
                </a:solidFill>
              </a:rPr>
              <a:t>El decreto se cumple con rigor:</a:t>
            </a:r>
          </a:p>
          <a:p>
            <a:pPr algn="just"/>
            <a:r>
              <a:rPr lang="es-ES" sz="2000" b="1" dirty="0" smtClean="0">
                <a:solidFill>
                  <a:srgbClr val="7030A0"/>
                </a:solidFill>
              </a:rPr>
              <a:t>Se multiplican los altares y templos griegos.</a:t>
            </a:r>
          </a:p>
          <a:p>
            <a:pPr algn="just"/>
            <a:r>
              <a:rPr lang="es-ES" sz="2000" b="1" dirty="0" smtClean="0">
                <a:solidFill>
                  <a:srgbClr val="7030A0"/>
                </a:solidFill>
              </a:rPr>
              <a:t>Se ofrecen sacrificios en todos los lugares</a:t>
            </a:r>
          </a:p>
          <a:p>
            <a:pPr algn="just"/>
            <a:r>
              <a:rPr lang="es-ES" sz="2000" b="1" dirty="0" smtClean="0">
                <a:solidFill>
                  <a:srgbClr val="7030A0"/>
                </a:solidFill>
              </a:rPr>
              <a:t>Se destruyen los libros sagrados</a:t>
            </a:r>
          </a:p>
          <a:p>
            <a:pPr algn="just"/>
            <a:r>
              <a:rPr lang="es-ES" sz="2000" b="1" dirty="0" smtClean="0">
                <a:solidFill>
                  <a:srgbClr val="7030A0"/>
                </a:solidFill>
              </a:rPr>
              <a:t>Se asesina a los que han practicado la circuncisión</a:t>
            </a:r>
          </a:p>
          <a:p>
            <a:pPr algn="just"/>
            <a:r>
              <a:rPr lang="es-ES" sz="2000" b="1" dirty="0" smtClean="0">
                <a:solidFill>
                  <a:srgbClr val="7030A0"/>
                </a:solidFill>
              </a:rPr>
              <a:t>Se multiplican las penas de muerte</a:t>
            </a:r>
            <a:endParaRPr lang="es-ES" sz="2000" b="1" dirty="0">
              <a:solidFill>
                <a:srgbClr val="7030A0"/>
              </a:solidFill>
            </a:endParaRPr>
          </a:p>
        </p:txBody>
      </p:sp>
      <p:sp>
        <p:nvSpPr>
          <p:cNvPr id="6" name="CuadroTexto 5"/>
          <p:cNvSpPr txBox="1"/>
          <p:nvPr/>
        </p:nvSpPr>
        <p:spPr>
          <a:xfrm>
            <a:off x="6924675" y="2110497"/>
            <a:ext cx="4429125" cy="2554545"/>
          </a:xfrm>
          <a:prstGeom prst="rect">
            <a:avLst/>
          </a:prstGeom>
          <a:noFill/>
        </p:spPr>
        <p:txBody>
          <a:bodyPr wrap="square" rtlCol="0">
            <a:spAutoFit/>
          </a:bodyPr>
          <a:lstStyle/>
          <a:p>
            <a:pPr algn="just"/>
            <a:r>
              <a:rPr lang="es-ES" sz="2000" b="1" dirty="0" smtClean="0">
                <a:solidFill>
                  <a:srgbClr val="7030A0"/>
                </a:solidFill>
              </a:rPr>
              <a:t>Ante esta situación muchos judíos huyen , otros se esconden, algunos se convierten en colaboradores del nuevo régimen, pero la mayoría, especialmente el pueblo sencillo  RESISTEN y prefieren la muerte a tener que renunciar a sus leyes y señas de identidad.</a:t>
            </a:r>
            <a:endParaRPr lang="es-ES" sz="2000" b="1" dirty="0">
              <a:solidFill>
                <a:srgbClr val="7030A0"/>
              </a:solidFill>
            </a:endParaRPr>
          </a:p>
        </p:txBody>
      </p:sp>
      <p:sp>
        <p:nvSpPr>
          <p:cNvPr id="3" name="CuadroTexto 2"/>
          <p:cNvSpPr txBox="1"/>
          <p:nvPr/>
        </p:nvSpPr>
        <p:spPr>
          <a:xfrm>
            <a:off x="3657600" y="5572898"/>
            <a:ext cx="7782697" cy="830997"/>
          </a:xfrm>
          <a:prstGeom prst="rect">
            <a:avLst/>
          </a:prstGeom>
          <a:noFill/>
        </p:spPr>
        <p:txBody>
          <a:bodyPr wrap="square" rtlCol="0">
            <a:spAutoFit/>
          </a:bodyPr>
          <a:lstStyle/>
          <a:p>
            <a:r>
              <a:rPr lang="es-ES" b="1" dirty="0" smtClean="0">
                <a:solidFill>
                  <a:srgbClr val="FF0000"/>
                </a:solidFill>
              </a:rPr>
              <a:t>“</a:t>
            </a:r>
            <a:r>
              <a:rPr lang="es-ES" sz="2800" b="1" dirty="0" smtClean="0">
                <a:solidFill>
                  <a:srgbClr val="FF0000"/>
                </a:solidFill>
              </a:rPr>
              <a:t>UNA CÓLERA TERRIBLE SE ABATIÓ SOBRE ISRAEL”</a:t>
            </a:r>
          </a:p>
          <a:p>
            <a:pPr algn="r"/>
            <a:r>
              <a:rPr lang="es-ES" sz="2000" b="1" dirty="0" smtClean="0">
                <a:solidFill>
                  <a:srgbClr val="FF0000"/>
                </a:solidFill>
              </a:rPr>
              <a:t>1 Mac 1,64</a:t>
            </a:r>
            <a:endParaRPr lang="es-ES" sz="2000" b="1" dirty="0">
              <a:solidFill>
                <a:srgbClr val="FF000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8802" y="2006299"/>
            <a:ext cx="3736767" cy="3250987"/>
          </a:xfrm>
          <a:prstGeom prst="rect">
            <a:avLst/>
          </a:prstGeom>
        </p:spPr>
      </p:pic>
    </p:spTree>
    <p:extLst>
      <p:ext uri="{BB962C8B-B14F-4D97-AF65-F5344CB8AC3E}">
        <p14:creationId xmlns:p14="http://schemas.microsoft.com/office/powerpoint/2010/main" val="553147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rgbClr val="FF0000"/>
                </a:solidFill>
              </a:rPr>
              <a:t>Miramos nuestra vida y reflexionamos</a:t>
            </a:r>
            <a:endParaRPr lang="es-ES" dirty="0"/>
          </a:p>
        </p:txBody>
      </p:sp>
      <p:sp>
        <p:nvSpPr>
          <p:cNvPr id="3" name="CuadroTexto 2"/>
          <p:cNvSpPr txBox="1"/>
          <p:nvPr/>
        </p:nvSpPr>
        <p:spPr>
          <a:xfrm>
            <a:off x="1800225" y="2085261"/>
            <a:ext cx="8828086" cy="3693319"/>
          </a:xfrm>
          <a:prstGeom prst="rect">
            <a:avLst/>
          </a:prstGeom>
          <a:noFill/>
        </p:spPr>
        <p:txBody>
          <a:bodyPr wrap="square" rtlCol="0">
            <a:spAutoFit/>
          </a:bodyPr>
          <a:lstStyle/>
          <a:p>
            <a:pPr algn="just"/>
            <a:r>
              <a:rPr lang="es-ES" b="1" dirty="0" smtClean="0">
                <a:solidFill>
                  <a:srgbClr val="0070C0"/>
                </a:solidFill>
              </a:rPr>
              <a:t>¿ Qué sentimientos despierta en mí, la actitud de los que arriesgan su vida por ser fieles a su conciencia?</a:t>
            </a:r>
          </a:p>
          <a:p>
            <a:pPr algn="just"/>
            <a:endParaRPr lang="es-ES" b="1" dirty="0">
              <a:solidFill>
                <a:srgbClr val="0070C0"/>
              </a:solidFill>
            </a:endParaRPr>
          </a:p>
          <a:p>
            <a:pPr algn="just"/>
            <a:r>
              <a:rPr lang="es-ES" b="1" dirty="0" smtClean="0">
                <a:solidFill>
                  <a:srgbClr val="0070C0"/>
                </a:solidFill>
              </a:rPr>
              <a:t>¿Qué me enseñan con su comportamiento?</a:t>
            </a:r>
          </a:p>
          <a:p>
            <a:pPr algn="just"/>
            <a:endParaRPr lang="es-ES" b="1" dirty="0">
              <a:solidFill>
                <a:srgbClr val="0070C0"/>
              </a:solidFill>
            </a:endParaRPr>
          </a:p>
          <a:p>
            <a:pPr algn="just"/>
            <a:r>
              <a:rPr lang="es-ES" b="1" dirty="0" smtClean="0">
                <a:solidFill>
                  <a:srgbClr val="0070C0"/>
                </a:solidFill>
              </a:rPr>
              <a:t>¿Hay aspectos o momentos de mi vida en los que me he acomodado a lo que el ambiente propone y no es coherente con mi fe?</a:t>
            </a:r>
          </a:p>
          <a:p>
            <a:pPr algn="just"/>
            <a:endParaRPr lang="es-ES" b="1" dirty="0">
              <a:solidFill>
                <a:srgbClr val="0070C0"/>
              </a:solidFill>
            </a:endParaRPr>
          </a:p>
          <a:p>
            <a:pPr algn="just"/>
            <a:r>
              <a:rPr lang="es-ES" b="1" dirty="0" smtClean="0">
                <a:solidFill>
                  <a:srgbClr val="0070C0"/>
                </a:solidFill>
              </a:rPr>
              <a:t>¿Cuáles?</a:t>
            </a:r>
          </a:p>
          <a:p>
            <a:pPr algn="just"/>
            <a:endParaRPr lang="es-ES" b="1" dirty="0">
              <a:solidFill>
                <a:srgbClr val="0070C0"/>
              </a:solidFill>
            </a:endParaRPr>
          </a:p>
          <a:p>
            <a:pPr algn="just"/>
            <a:r>
              <a:rPr lang="es-ES" b="1" dirty="0" smtClean="0">
                <a:solidFill>
                  <a:srgbClr val="0070C0"/>
                </a:solidFill>
              </a:rPr>
              <a:t>¿Por qué motivos?</a:t>
            </a:r>
          </a:p>
          <a:p>
            <a:pPr algn="just"/>
            <a:endParaRPr lang="es-ES" b="1" dirty="0">
              <a:solidFill>
                <a:srgbClr val="0070C0"/>
              </a:solidFill>
            </a:endParaRPr>
          </a:p>
          <a:p>
            <a:pPr algn="just"/>
            <a:endParaRPr lang="es-ES" b="1" dirty="0">
              <a:solidFill>
                <a:srgbClr val="0070C0"/>
              </a:solidFill>
            </a:endParaRPr>
          </a:p>
        </p:txBody>
      </p:sp>
    </p:spTree>
    <p:extLst>
      <p:ext uri="{BB962C8B-B14F-4D97-AF65-F5344CB8AC3E}">
        <p14:creationId xmlns:p14="http://schemas.microsoft.com/office/powerpoint/2010/main" val="3345637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9750" y="624110"/>
            <a:ext cx="10144125" cy="1280890"/>
          </a:xfrm>
        </p:spPr>
        <p:txBody>
          <a:bodyPr>
            <a:normAutofit fontScale="90000"/>
          </a:bodyPr>
          <a:lstStyle/>
          <a:p>
            <a:pPr algn="ctr"/>
            <a:r>
              <a:rPr lang="es-ES" dirty="0" smtClean="0">
                <a:solidFill>
                  <a:srgbClr val="FF0000"/>
                </a:solidFill>
              </a:rPr>
              <a:t>Para profundizar 1/3</a:t>
            </a:r>
            <a:br>
              <a:rPr lang="es-ES" dirty="0" smtClean="0">
                <a:solidFill>
                  <a:srgbClr val="FF0000"/>
                </a:solidFill>
              </a:rPr>
            </a:br>
            <a:r>
              <a:rPr lang="es-ES" sz="3100" dirty="0" smtClean="0">
                <a:solidFill>
                  <a:srgbClr val="FF0000"/>
                </a:solidFill>
              </a:rPr>
              <a:t>Perseguidos, asesinados, pero no destruidos </a:t>
            </a:r>
            <a:br>
              <a:rPr lang="es-ES" sz="3100" dirty="0" smtClean="0">
                <a:solidFill>
                  <a:srgbClr val="FF0000"/>
                </a:solidFill>
              </a:rPr>
            </a:br>
            <a:endParaRPr lang="es-ES" sz="3100" dirty="0"/>
          </a:p>
        </p:txBody>
      </p:sp>
      <p:sp>
        <p:nvSpPr>
          <p:cNvPr id="5" name="CuadroTexto 4"/>
          <p:cNvSpPr txBox="1"/>
          <p:nvPr/>
        </p:nvSpPr>
        <p:spPr>
          <a:xfrm>
            <a:off x="5113895" y="1785551"/>
            <a:ext cx="6686550" cy="5170646"/>
          </a:xfrm>
          <a:prstGeom prst="rect">
            <a:avLst/>
          </a:prstGeom>
          <a:noFill/>
        </p:spPr>
        <p:txBody>
          <a:bodyPr wrap="square" rtlCol="0">
            <a:spAutoFit/>
          </a:bodyPr>
          <a:lstStyle/>
          <a:p>
            <a:pPr algn="just"/>
            <a:r>
              <a:rPr lang="es-ES" sz="2400" b="1" dirty="0" smtClean="0">
                <a:solidFill>
                  <a:srgbClr val="002060"/>
                </a:solidFill>
              </a:rPr>
              <a:t>En el siglo II a.C. el judaísmo vive uno de los momentos más difíciles de su historia, al estar a punto de ser absorbido por la cultura griega</a:t>
            </a:r>
          </a:p>
          <a:p>
            <a:pPr algn="just"/>
            <a:endParaRPr lang="es-ES" sz="2400" b="1" dirty="0">
              <a:solidFill>
                <a:srgbClr val="002060"/>
              </a:solidFill>
            </a:endParaRPr>
          </a:p>
          <a:p>
            <a:pPr algn="just"/>
            <a:r>
              <a:rPr lang="es-ES" sz="2400" b="1" dirty="0" smtClean="0">
                <a:solidFill>
                  <a:srgbClr val="002060"/>
                </a:solidFill>
              </a:rPr>
              <a:t>La persecución es una constante en la Historia de la Salvación. Ha sido especialmente significativa en la vida de los profetas: Amós, Elías y Jeremías.</a:t>
            </a:r>
          </a:p>
          <a:p>
            <a:pPr algn="just"/>
            <a:endParaRPr lang="es-ES" sz="2400" b="1" dirty="0">
              <a:solidFill>
                <a:srgbClr val="002060"/>
              </a:solidFill>
            </a:endParaRPr>
          </a:p>
          <a:p>
            <a:pPr algn="just"/>
            <a:r>
              <a:rPr lang="es-ES" sz="2400" b="1" dirty="0" smtClean="0">
                <a:solidFill>
                  <a:srgbClr val="002060"/>
                </a:solidFill>
              </a:rPr>
              <a:t>El caso límite es la persecución de </a:t>
            </a:r>
            <a:r>
              <a:rPr lang="es-ES" sz="2400" b="1" dirty="0" err="1" smtClean="0">
                <a:solidFill>
                  <a:srgbClr val="002060"/>
                </a:solidFill>
              </a:rPr>
              <a:t>Antioco</a:t>
            </a:r>
            <a:r>
              <a:rPr lang="es-ES" sz="2400" b="1" dirty="0" smtClean="0">
                <a:solidFill>
                  <a:srgbClr val="002060"/>
                </a:solidFill>
              </a:rPr>
              <a:t> IV  que supone un intento de destrucción de la fe judía</a:t>
            </a:r>
          </a:p>
          <a:p>
            <a:pPr algn="just"/>
            <a:endParaRPr lang="es-ES" sz="2400" b="1" dirty="0">
              <a:solidFill>
                <a:srgbClr val="002060"/>
              </a:solidFill>
            </a:endParaRPr>
          </a:p>
          <a:p>
            <a:pPr algn="just"/>
            <a:r>
              <a:rPr lang="es-ES" sz="2400" b="1" dirty="0" smtClean="0">
                <a:solidFill>
                  <a:srgbClr val="002060"/>
                </a:solidFill>
              </a:rPr>
              <a:t>Es la realización de un proyecto político-religioso por motivos ideológicos</a:t>
            </a:r>
          </a:p>
          <a:p>
            <a:pPr algn="just"/>
            <a:endParaRPr lang="es-ES"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067" y="1905000"/>
            <a:ext cx="3120838" cy="4588475"/>
          </a:xfrm>
          <a:prstGeom prst="rect">
            <a:avLst/>
          </a:prstGeom>
        </p:spPr>
      </p:pic>
    </p:spTree>
    <p:extLst>
      <p:ext uri="{BB962C8B-B14F-4D97-AF65-F5344CB8AC3E}">
        <p14:creationId xmlns:p14="http://schemas.microsoft.com/office/powerpoint/2010/main" val="1894821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2100" y="624110"/>
            <a:ext cx="10315575" cy="1280890"/>
          </a:xfrm>
        </p:spPr>
        <p:txBody>
          <a:bodyPr>
            <a:normAutofit fontScale="90000"/>
          </a:bodyPr>
          <a:lstStyle/>
          <a:p>
            <a:pPr algn="ctr"/>
            <a:r>
              <a:rPr lang="es-ES" dirty="0" smtClean="0">
                <a:solidFill>
                  <a:srgbClr val="FF0000"/>
                </a:solidFill>
              </a:rPr>
              <a:t>Para profundizar 2/3</a:t>
            </a:r>
            <a:br>
              <a:rPr lang="es-ES" dirty="0" smtClean="0">
                <a:solidFill>
                  <a:srgbClr val="FF0000"/>
                </a:solidFill>
              </a:rPr>
            </a:br>
            <a:r>
              <a:rPr lang="es-ES" dirty="0" smtClean="0">
                <a:solidFill>
                  <a:srgbClr val="FF0000"/>
                </a:solidFill>
              </a:rPr>
              <a:t>¿sumisión o resistencia? ¿anacoretas o mártires?</a:t>
            </a:r>
            <a:br>
              <a:rPr lang="es-ES" dirty="0" smtClean="0">
                <a:solidFill>
                  <a:srgbClr val="FF0000"/>
                </a:solidFill>
              </a:rPr>
            </a:br>
            <a:endParaRPr lang="es-ES" sz="4000" dirty="0"/>
          </a:p>
        </p:txBody>
      </p:sp>
      <p:sp>
        <p:nvSpPr>
          <p:cNvPr id="4" name="CuadroTexto 3"/>
          <p:cNvSpPr txBox="1"/>
          <p:nvPr/>
        </p:nvSpPr>
        <p:spPr>
          <a:xfrm>
            <a:off x="432486" y="1687354"/>
            <a:ext cx="7624119" cy="5170646"/>
          </a:xfrm>
          <a:prstGeom prst="rect">
            <a:avLst/>
          </a:prstGeom>
          <a:noFill/>
        </p:spPr>
        <p:txBody>
          <a:bodyPr wrap="square" rtlCol="0">
            <a:spAutoFit/>
          </a:bodyPr>
          <a:lstStyle/>
          <a:p>
            <a:pPr algn="just"/>
            <a:r>
              <a:rPr lang="es-ES" sz="2200" b="1" dirty="0" smtClean="0">
                <a:solidFill>
                  <a:srgbClr val="7030A0"/>
                </a:solidFill>
              </a:rPr>
              <a:t>La persecución provoca reacciones diferentes:</a:t>
            </a:r>
          </a:p>
          <a:p>
            <a:pPr marL="285750" indent="-285750" algn="just">
              <a:buFont typeface="Arial" panose="020B0604020202020204" pitchFamily="34" charset="0"/>
              <a:buChar char="•"/>
            </a:pPr>
            <a:r>
              <a:rPr lang="es-ES" sz="2200" b="1" dirty="0" smtClean="0">
                <a:solidFill>
                  <a:srgbClr val="7030A0"/>
                </a:solidFill>
              </a:rPr>
              <a:t>Grupos fascinados por la cultura griega.</a:t>
            </a:r>
          </a:p>
          <a:p>
            <a:pPr marL="285750" indent="-285750" algn="just">
              <a:buFont typeface="Arial" panose="020B0604020202020204" pitchFamily="34" charset="0"/>
              <a:buChar char="•"/>
            </a:pPr>
            <a:r>
              <a:rPr lang="es-ES" sz="2200" b="1" dirty="0">
                <a:solidFill>
                  <a:srgbClr val="7030A0"/>
                </a:solidFill>
              </a:rPr>
              <a:t>L</a:t>
            </a:r>
            <a:r>
              <a:rPr lang="es-ES" sz="2200" b="1" dirty="0" smtClean="0">
                <a:solidFill>
                  <a:srgbClr val="7030A0"/>
                </a:solidFill>
              </a:rPr>
              <a:t>os Macabeos, optan por la resistencia activa, por la lucha armada, su ideal será seguido con posterioridad por los zelotas.</a:t>
            </a:r>
          </a:p>
          <a:p>
            <a:pPr marL="285750" indent="-285750" algn="just">
              <a:buFont typeface="Arial" panose="020B0604020202020204" pitchFamily="34" charset="0"/>
              <a:buChar char="•"/>
            </a:pPr>
            <a:r>
              <a:rPr lang="es-ES" sz="2200" b="1" dirty="0" smtClean="0">
                <a:solidFill>
                  <a:srgbClr val="7030A0"/>
                </a:solidFill>
              </a:rPr>
              <a:t>Algunos optaron por huir y se refugiaron en zonas poco accesibles (cuevas, desierto) y poco a poco se convirtieron en grupos cerrados y aislados. Un ejemplo de ellos será la comunidad de Qumrán, en el desierto de Judea junto al Mar Muerto.</a:t>
            </a:r>
          </a:p>
          <a:p>
            <a:pPr marL="285750" indent="-285750" algn="just">
              <a:buFont typeface="Arial" panose="020B0604020202020204" pitchFamily="34" charset="0"/>
              <a:buChar char="•"/>
            </a:pPr>
            <a:r>
              <a:rPr lang="es-ES" sz="2200" b="1" dirty="0" smtClean="0">
                <a:solidFill>
                  <a:srgbClr val="7030A0"/>
                </a:solidFill>
              </a:rPr>
              <a:t>Otros deciden permanecer en la sociedad con una resistencia pasiva y dan testimonio de su fe convirtiéndose en mártires</a:t>
            </a:r>
          </a:p>
          <a:p>
            <a:pPr marL="285750" indent="-285750" algn="just">
              <a:buFont typeface="Arial" panose="020B0604020202020204" pitchFamily="34" charset="0"/>
              <a:buChar char="•"/>
            </a:pPr>
            <a:endParaRPr lang="es-ES" sz="2200" b="1" dirty="0">
              <a:solidFill>
                <a:srgbClr val="7030A0"/>
              </a:solidFill>
            </a:endParaRPr>
          </a:p>
          <a:p>
            <a:pPr algn="just"/>
            <a:r>
              <a:rPr lang="es-ES" sz="2200" b="1" dirty="0" smtClean="0">
                <a:solidFill>
                  <a:srgbClr val="7030A0"/>
                </a:solidFill>
              </a:rPr>
              <a:t>Esta división del pueblo judío provocará la intervención de Roma, que someterá al pueblo a una nueva opresión</a:t>
            </a:r>
            <a:endParaRPr lang="es-ES" sz="2200" b="1" dirty="0">
              <a:solidFill>
                <a:srgbClr val="7030A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1626" y="3224726"/>
            <a:ext cx="3616049" cy="2397598"/>
          </a:xfrm>
          <a:prstGeom prst="rect">
            <a:avLst/>
          </a:prstGeom>
        </p:spPr>
      </p:pic>
    </p:spTree>
    <p:extLst>
      <p:ext uri="{BB962C8B-B14F-4D97-AF65-F5344CB8AC3E}">
        <p14:creationId xmlns:p14="http://schemas.microsoft.com/office/powerpoint/2010/main" val="3087701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1346</Words>
  <Application>Microsoft Office PowerPoint</Application>
  <PresentationFormat>Panorámica</PresentationFormat>
  <Paragraphs>78</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LA SALVACIÓN DE DIOS SE HACE PRESENTE EN LA PERSECUCIÓN  PARTE 1</vt:lpstr>
      <vt:lpstr>Lectura 1 Mac, 41 64  (1/2)</vt:lpstr>
      <vt:lpstr>Lectura 1 Mac, 41 64  (2/2)</vt:lpstr>
      <vt:lpstr>Explicación pasaje 1/2</vt:lpstr>
      <vt:lpstr>Explicación pasaje 2/2</vt:lpstr>
      <vt:lpstr>Explicación pasaje 3/3</vt:lpstr>
      <vt:lpstr>Miramos nuestra vida y reflexionamos</vt:lpstr>
      <vt:lpstr>Para profundizar 1/3 Perseguidos, asesinados, pero no destruidos  </vt:lpstr>
      <vt:lpstr>Para profundizar 2/3 ¿sumisión o resistencia? ¿anacoretas o mártires? </vt:lpstr>
      <vt:lpstr>Para profundizar 3/3 Afianzados en la esperanza…y movidos por el amor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Cuenta Microsoft</cp:lastModifiedBy>
  <cp:revision>12</cp:revision>
  <dcterms:created xsi:type="dcterms:W3CDTF">2021-02-10T20:38:20Z</dcterms:created>
  <dcterms:modified xsi:type="dcterms:W3CDTF">2021-03-09T14:35:14Z</dcterms:modified>
</cp:coreProperties>
</file>