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7" r:id="rId4"/>
    <p:sldId id="302" r:id="rId5"/>
    <p:sldId id="259" r:id="rId6"/>
    <p:sldId id="324" r:id="rId7"/>
    <p:sldId id="323" r:id="rId8"/>
    <p:sldId id="325" r:id="rId9"/>
    <p:sldId id="258" r:id="rId10"/>
    <p:sldId id="331" r:id="rId11"/>
    <p:sldId id="288" r:id="rId12"/>
    <p:sldId id="332" r:id="rId13"/>
    <p:sldId id="326" r:id="rId14"/>
    <p:sldId id="327" r:id="rId15"/>
    <p:sldId id="328" r:id="rId16"/>
    <p:sldId id="264" r:id="rId17"/>
    <p:sldId id="265" r:id="rId18"/>
    <p:sldId id="283" r:id="rId19"/>
    <p:sldId id="282" r:id="rId20"/>
    <p:sldId id="281" r:id="rId21"/>
    <p:sldId id="285" r:id="rId22"/>
    <p:sldId id="284" r:id="rId23"/>
    <p:sldId id="269" r:id="rId24"/>
    <p:sldId id="291" r:id="rId25"/>
    <p:sldId id="333" r:id="rId26"/>
    <p:sldId id="299" r:id="rId27"/>
    <p:sldId id="304" r:id="rId28"/>
    <p:sldId id="308" r:id="rId29"/>
    <p:sldId id="307" r:id="rId30"/>
    <p:sldId id="313" r:id="rId31"/>
    <p:sldId id="312" r:id="rId32"/>
    <p:sldId id="311" r:id="rId33"/>
    <p:sldId id="320" r:id="rId34"/>
    <p:sldId id="334" r:id="rId35"/>
    <p:sldId id="329" r:id="rId36"/>
    <p:sldId id="335" r:id="rId37"/>
    <p:sldId id="268" r:id="rId38"/>
    <p:sldId id="336"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660"/>
  </p:normalViewPr>
  <p:slideViewPr>
    <p:cSldViewPr snapToGrid="0">
      <p:cViewPr varScale="1">
        <p:scale>
          <a:sx n="57" d="100"/>
          <a:sy n="57" d="100"/>
        </p:scale>
        <p:origin x="-90" y="-3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216390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388735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150424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297636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371147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25286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314579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33926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266974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182213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3748CB-F21D-45C9-A5E1-D3A834B40927}" type="datetimeFigureOut">
              <a:rPr lang="es-ES" smtClean="0"/>
              <a:pPr/>
              <a:t>08/04/2021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387558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748CB-F21D-45C9-A5E1-D3A834B40927}" type="datetimeFigureOut">
              <a:rPr lang="es-ES" smtClean="0"/>
              <a:pPr/>
              <a:t>08/04/2021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00B47-635A-4D47-8C1E-6554DD612CFB}" type="slidenum">
              <a:rPr lang="es-ES" smtClean="0"/>
              <a:pPr/>
              <a:t>‹Nº›</a:t>
            </a:fld>
            <a:endParaRPr lang="es-ES" dirty="0"/>
          </a:p>
        </p:txBody>
      </p:sp>
    </p:spTree>
    <p:extLst>
      <p:ext uri="{BB962C8B-B14F-4D97-AF65-F5344CB8AC3E}">
        <p14:creationId xmlns:p14="http://schemas.microsoft.com/office/powerpoint/2010/main" xmlns="" val="149366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09850" y="695325"/>
            <a:ext cx="9144000" cy="4278313"/>
          </a:xfrm>
        </p:spPr>
        <p:txBody>
          <a:bodyPr>
            <a:normAutofit/>
          </a:bodyPr>
          <a:lstStyle/>
          <a:p>
            <a:pPr algn="r"/>
            <a:r>
              <a:rPr lang="es-ES" b="1" dirty="0" smtClean="0">
                <a:solidFill>
                  <a:srgbClr val="FF0000"/>
                </a:solidFill>
                <a:effectLst>
                  <a:outerShdw blurRad="38100" dist="38100" dir="2700000" algn="tl">
                    <a:srgbClr val="000000">
                      <a:alpha val="43137"/>
                    </a:srgbClr>
                  </a:outerShdw>
                </a:effectLst>
                <a:latin typeface="Gecko" pitchFamily="2" charset="0"/>
              </a:rPr>
              <a:t>APOLOGÉTICA</a:t>
            </a:r>
            <a:br>
              <a:rPr lang="es-ES" b="1" dirty="0" smtClean="0">
                <a:solidFill>
                  <a:srgbClr val="FF0000"/>
                </a:solidFill>
                <a:effectLst>
                  <a:outerShdw blurRad="38100" dist="38100" dir="2700000" algn="tl">
                    <a:srgbClr val="000000">
                      <a:alpha val="43137"/>
                    </a:srgbClr>
                  </a:outerShdw>
                </a:effectLst>
                <a:latin typeface="Gecko" pitchFamily="2" charset="0"/>
              </a:rPr>
            </a:br>
            <a:r>
              <a:rPr lang="es-ES" b="1" dirty="0">
                <a:solidFill>
                  <a:srgbClr val="FF0000"/>
                </a:solidFill>
                <a:effectLst>
                  <a:outerShdw blurRad="38100" dist="38100" dir="2700000" algn="tl">
                    <a:srgbClr val="000000">
                      <a:alpha val="43137"/>
                    </a:srgbClr>
                  </a:outerShdw>
                </a:effectLst>
                <a:latin typeface="Gecko" pitchFamily="2" charset="0"/>
              </a:rPr>
              <a:t/>
            </a:r>
            <a:br>
              <a:rPr lang="es-ES" b="1" dirty="0">
                <a:solidFill>
                  <a:srgbClr val="FF0000"/>
                </a:solidFill>
                <a:effectLst>
                  <a:outerShdw blurRad="38100" dist="38100" dir="2700000" algn="tl">
                    <a:srgbClr val="000000">
                      <a:alpha val="43137"/>
                    </a:srgbClr>
                  </a:outerShdw>
                </a:effectLst>
                <a:latin typeface="Gecko" pitchFamily="2" charset="0"/>
              </a:rPr>
            </a:br>
            <a:r>
              <a:rPr lang="es-ES" b="1" dirty="0" smtClean="0">
                <a:solidFill>
                  <a:srgbClr val="FF0000"/>
                </a:solidFill>
                <a:effectLst>
                  <a:outerShdw blurRad="38100" dist="38100" dir="2700000" algn="tl">
                    <a:srgbClr val="000000">
                      <a:alpha val="43137"/>
                    </a:srgbClr>
                  </a:outerShdw>
                </a:effectLst>
                <a:latin typeface="Gecko" pitchFamily="2" charset="0"/>
              </a:rPr>
              <a:t>INTRODUCCIÓN</a:t>
            </a:r>
            <a:br>
              <a:rPr lang="es-ES" b="1" dirty="0" smtClean="0">
                <a:solidFill>
                  <a:srgbClr val="FF0000"/>
                </a:solidFill>
                <a:effectLst>
                  <a:outerShdw blurRad="38100" dist="38100" dir="2700000" algn="tl">
                    <a:srgbClr val="000000">
                      <a:alpha val="43137"/>
                    </a:srgbClr>
                  </a:outerShdw>
                </a:effectLst>
                <a:latin typeface="Gecko" pitchFamily="2" charset="0"/>
              </a:rPr>
            </a:br>
            <a:r>
              <a:rPr lang="es-ES" b="1" dirty="0" smtClean="0">
                <a:solidFill>
                  <a:srgbClr val="FF0000"/>
                </a:solidFill>
                <a:effectLst>
                  <a:outerShdw blurRad="38100" dist="38100" dir="2700000" algn="tl">
                    <a:srgbClr val="000000">
                      <a:alpha val="43137"/>
                    </a:srgbClr>
                  </a:outerShdw>
                </a:effectLst>
                <a:latin typeface="Gecko" pitchFamily="2" charset="0"/>
              </a:rPr>
              <a:t/>
            </a:r>
            <a:br>
              <a:rPr lang="es-ES" b="1" dirty="0" smtClean="0">
                <a:solidFill>
                  <a:srgbClr val="FF0000"/>
                </a:solidFill>
                <a:effectLst>
                  <a:outerShdw blurRad="38100" dist="38100" dir="2700000" algn="tl">
                    <a:srgbClr val="000000">
                      <a:alpha val="43137"/>
                    </a:srgbClr>
                  </a:outerShdw>
                </a:effectLst>
                <a:latin typeface="Gecko" pitchFamily="2" charset="0"/>
              </a:rPr>
            </a:br>
            <a:r>
              <a:rPr lang="es-ES" sz="3100" b="1" i="1" dirty="0" smtClean="0">
                <a:latin typeface="MyriadPro-BoldIt"/>
              </a:rPr>
              <a:t>“No </a:t>
            </a:r>
            <a:r>
              <a:rPr lang="es-ES" sz="3100" b="1" i="1" dirty="0">
                <a:latin typeface="MyriadPro-BoldIt"/>
              </a:rPr>
              <a:t>consiste en imponer nuestras</a:t>
            </a:r>
            <a:br>
              <a:rPr lang="es-ES" sz="3100" b="1" i="1" dirty="0">
                <a:latin typeface="MyriadPro-BoldIt"/>
              </a:rPr>
            </a:br>
            <a:r>
              <a:rPr lang="es-ES" sz="3100" b="1" i="1" dirty="0">
                <a:latin typeface="MyriadPro-BoldIt"/>
              </a:rPr>
              <a:t>razones, sino en conquistar </a:t>
            </a:r>
            <a:r>
              <a:rPr lang="es-ES" sz="3100" b="1" i="1" dirty="0" smtClean="0">
                <a:latin typeface="MyriadPro-BoldIt"/>
              </a:rPr>
              <a:t>almas</a:t>
            </a:r>
            <a:r>
              <a:rPr lang="es-ES" sz="3100" i="1" dirty="0" smtClean="0">
                <a:latin typeface="MyriadPro-It"/>
              </a:rPr>
              <a:t>”</a:t>
            </a:r>
            <a:endParaRPr lang="es-ES" sz="3100" b="1" dirty="0">
              <a:solidFill>
                <a:srgbClr val="FF0000"/>
              </a:solidFill>
              <a:effectLst>
                <a:outerShdw blurRad="38100" dist="38100" dir="2700000" algn="tl">
                  <a:srgbClr val="000000">
                    <a:alpha val="43137"/>
                  </a:srgbClr>
                </a:outerShdw>
              </a:effectLst>
              <a:latin typeface="Gecko" pitchFamily="2" charset="0"/>
            </a:endParaRPr>
          </a:p>
        </p:txBody>
      </p:sp>
      <p:sp>
        <p:nvSpPr>
          <p:cNvPr id="3" name="Subtítulo 2"/>
          <p:cNvSpPr>
            <a:spLocks noGrp="1"/>
          </p:cNvSpPr>
          <p:nvPr>
            <p:ph type="subTitle" idx="1"/>
          </p:nvPr>
        </p:nvSpPr>
        <p:spPr>
          <a:xfrm>
            <a:off x="1295400" y="4592638"/>
            <a:ext cx="9144000" cy="1655762"/>
          </a:xfrm>
        </p:spPr>
        <p:txBody>
          <a:bodyPr>
            <a:normAutofit/>
          </a:bodyPr>
          <a:lstStyle/>
          <a:p>
            <a:pPr algn="l"/>
            <a:r>
              <a:rPr lang="es-ES" sz="1800" b="1" dirty="0" smtClean="0">
                <a:solidFill>
                  <a:srgbClr val="002060"/>
                </a:solidFill>
              </a:rPr>
              <a:t>GRUPO DE MATRIMONIOS</a:t>
            </a: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0625" y="5185851"/>
            <a:ext cx="9077325" cy="104826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2542" y="314325"/>
            <a:ext cx="3494595" cy="3616325"/>
          </a:xfrm>
          <a:prstGeom prst="rect">
            <a:avLst/>
          </a:prstGeom>
        </p:spPr>
      </p:pic>
    </p:spTree>
    <p:extLst>
      <p:ext uri="{BB962C8B-B14F-4D97-AF65-F5344CB8AC3E}">
        <p14:creationId xmlns:p14="http://schemas.microsoft.com/office/powerpoint/2010/main" xmlns="" val="148163749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NECESIDAD hoy</a:t>
            </a:r>
            <a:endParaRPr lang="es-ES" dirty="0">
              <a:solidFill>
                <a:srgbClr val="002060"/>
              </a:solidFill>
              <a:latin typeface="Gecko" pitchFamily="2" charset="0"/>
            </a:endParaRPr>
          </a:p>
        </p:txBody>
      </p:sp>
      <p:sp>
        <p:nvSpPr>
          <p:cNvPr id="4" name="Rectángulo 3"/>
          <p:cNvSpPr/>
          <p:nvPr/>
        </p:nvSpPr>
        <p:spPr>
          <a:xfrm>
            <a:off x="628650" y="1690688"/>
            <a:ext cx="10591800" cy="4708981"/>
          </a:xfrm>
          <a:prstGeom prst="rect">
            <a:avLst/>
          </a:prstGeom>
        </p:spPr>
        <p:txBody>
          <a:bodyPr wrap="square">
            <a:spAutoFit/>
          </a:bodyPr>
          <a:lstStyle/>
          <a:p>
            <a:pPr algn="just" fontAlgn="base"/>
            <a:r>
              <a:rPr lang="es-ES" sz="2000" b="1" dirty="0">
                <a:solidFill>
                  <a:srgbClr val="FF0000"/>
                </a:solidFill>
                <a:latin typeface="Lucida Grande"/>
              </a:rPr>
              <a:t>De una población mundial de 7,408 millones, 1,313 millones, es decir, el 17.7%, son católicos bautizados, distribuidos en el mundo de la siguiente manera: 48.5% en América (Norte y Sur), 21.8% en Europa, 17.8% en África, 11.1% en Asia y 0.8 % en Oceanía</a:t>
            </a:r>
            <a:r>
              <a:rPr lang="es-ES" sz="2000" b="1" dirty="0" smtClean="0">
                <a:solidFill>
                  <a:srgbClr val="FF0000"/>
                </a:solidFill>
                <a:latin typeface="Lucida Grande"/>
              </a:rPr>
              <a:t>.</a:t>
            </a:r>
          </a:p>
          <a:p>
            <a:pPr algn="just" fontAlgn="base"/>
            <a:endParaRPr lang="es-ES" sz="2000" b="1" dirty="0" smtClean="0">
              <a:solidFill>
                <a:srgbClr val="FF0000"/>
              </a:solidFill>
              <a:latin typeface="Lucida Grande"/>
            </a:endParaRPr>
          </a:p>
          <a:p>
            <a:pPr algn="just" fontAlgn="base"/>
            <a:r>
              <a:rPr lang="es-ES" sz="2000" b="1" dirty="0">
                <a:solidFill>
                  <a:srgbClr val="FF0000"/>
                </a:solidFill>
                <a:latin typeface="Tahoma" panose="020B0604030504040204" pitchFamily="34" charset="0"/>
              </a:rPr>
              <a:t>Asimismo, se puede observar que en 2018 </a:t>
            </a:r>
            <a:r>
              <a:rPr lang="es-ES" sz="2000" b="1" u="sng" dirty="0">
                <a:solidFill>
                  <a:srgbClr val="FF0000"/>
                </a:solidFill>
                <a:effectLst>
                  <a:outerShdw blurRad="38100" dist="38100" dir="2700000" algn="tl">
                    <a:srgbClr val="000000">
                      <a:alpha val="43137"/>
                    </a:srgbClr>
                  </a:outerShdw>
                </a:effectLst>
                <a:latin typeface="Tahoma" panose="020B0604030504040204" pitchFamily="34" charset="0"/>
              </a:rPr>
              <a:t>la mayor proporción se encuentra en América con 63,7 católicos por cada 100 habitantes</a:t>
            </a:r>
            <a:r>
              <a:rPr lang="es-ES" sz="2000" b="1" dirty="0">
                <a:solidFill>
                  <a:srgbClr val="FF0000"/>
                </a:solidFill>
                <a:latin typeface="Tahoma" panose="020B0604030504040204" pitchFamily="34" charset="0"/>
              </a:rPr>
              <a:t>, seguida de Europa con 39,7 católicos, Oceanía con 26,3 y África con 19,4; la menor proporción se encuentra en Asia con 3,3 católicos por cada 100 habitantes debido a la gran difusión de las denominaciones no cristianas en este continente</a:t>
            </a:r>
            <a:r>
              <a:rPr lang="es-ES" sz="2000" b="1" dirty="0" smtClean="0">
                <a:solidFill>
                  <a:srgbClr val="FF0000"/>
                </a:solidFill>
                <a:latin typeface="Tahoma" panose="020B0604030504040204" pitchFamily="34" charset="0"/>
              </a:rPr>
              <a:t>.</a:t>
            </a:r>
          </a:p>
          <a:p>
            <a:pPr algn="just" fontAlgn="base"/>
            <a:endParaRPr lang="es-ES" sz="2000" b="1" dirty="0">
              <a:solidFill>
                <a:srgbClr val="FF0000"/>
              </a:solidFill>
              <a:latin typeface="Lucida Grande"/>
            </a:endParaRPr>
          </a:p>
          <a:p>
            <a:pPr algn="just" fontAlgn="base"/>
            <a:r>
              <a:rPr lang="es-ES" sz="2000" b="1" dirty="0">
                <a:solidFill>
                  <a:srgbClr val="FF0000"/>
                </a:solidFill>
                <a:latin typeface="Lucida Grande"/>
              </a:rPr>
              <a:t>Durante el período de tiempo tomado en cuenta, la tasa de aumento de los católicos fue de 1.1%, mientras que Europa y América tuvieron una tasa más baja, + 0.1% y + 0.98% respectivamente. </a:t>
            </a:r>
            <a:r>
              <a:rPr lang="es-ES" sz="2000" b="1" u="sng" dirty="0">
                <a:solidFill>
                  <a:srgbClr val="FF0000"/>
                </a:solidFill>
                <a:effectLst>
                  <a:outerShdw blurRad="38100" dist="38100" dir="2700000" algn="tl">
                    <a:srgbClr val="000000">
                      <a:alpha val="43137"/>
                    </a:srgbClr>
                  </a:outerShdw>
                </a:effectLst>
                <a:latin typeface="Lucida Grande"/>
              </a:rPr>
              <a:t>La vitalidad continúa en el continente africano, que tiene la tasa de aumento más fuerte, 2.5%.</a:t>
            </a:r>
            <a:endParaRPr lang="es-ES" sz="2000" b="1" i="0" u="sng" dirty="0">
              <a:solidFill>
                <a:srgbClr val="FF0000"/>
              </a:solidFill>
              <a:effectLst>
                <a:outerShdw blurRad="38100" dist="38100" dir="2700000" algn="tl">
                  <a:srgbClr val="000000">
                    <a:alpha val="43137"/>
                  </a:srgbClr>
                </a:outerShdw>
              </a:effectLst>
              <a:latin typeface="Lucida Grande"/>
            </a:endParaRPr>
          </a:p>
        </p:txBody>
      </p:sp>
    </p:spTree>
    <p:extLst>
      <p:ext uri="{BB962C8B-B14F-4D97-AF65-F5344CB8AC3E}">
        <p14:creationId xmlns:p14="http://schemas.microsoft.com/office/powerpoint/2010/main" xmlns="" val="316001522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NECESIDAD  hoy</a:t>
            </a:r>
            <a:endParaRPr lang="es-ES" dirty="0">
              <a:solidFill>
                <a:srgbClr val="002060"/>
              </a:solidFill>
              <a:latin typeface="Gecko" pitchFamily="2" charset="0"/>
            </a:endParaRPr>
          </a:p>
        </p:txBody>
      </p:sp>
      <p:sp>
        <p:nvSpPr>
          <p:cNvPr id="6" name="Rectángulo 5"/>
          <p:cNvSpPr/>
          <p:nvPr/>
        </p:nvSpPr>
        <p:spPr>
          <a:xfrm>
            <a:off x="685799" y="2646879"/>
            <a:ext cx="10982326" cy="3046988"/>
          </a:xfrm>
          <a:prstGeom prst="rect">
            <a:avLst/>
          </a:prstGeom>
        </p:spPr>
        <p:txBody>
          <a:bodyPr wrap="square">
            <a:spAutoFit/>
          </a:bodyPr>
          <a:lstStyle/>
          <a:p>
            <a:pPr algn="just"/>
            <a:r>
              <a:rPr lang="es-ES" sz="2400" dirty="0" smtClean="0">
                <a:solidFill>
                  <a:srgbClr val="FF0000"/>
                </a:solidFill>
                <a:effectLst>
                  <a:outerShdw blurRad="38100" dist="38100" dir="2700000" algn="tl">
                    <a:srgbClr val="000000">
                      <a:alpha val="43137"/>
                    </a:srgbClr>
                  </a:outerShdw>
                </a:effectLst>
                <a:latin typeface="MyriadPro-Regular"/>
              </a:rPr>
              <a:t>En la actualidad el </a:t>
            </a:r>
            <a:r>
              <a:rPr lang="es-ES" sz="2400" dirty="0">
                <a:solidFill>
                  <a:srgbClr val="FF0000"/>
                </a:solidFill>
                <a:effectLst>
                  <a:outerShdw blurRad="38100" dist="38100" dir="2700000" algn="tl">
                    <a:srgbClr val="000000">
                      <a:alpha val="43137"/>
                    </a:srgbClr>
                  </a:outerShdw>
                </a:effectLst>
                <a:latin typeface="MyriadPro-Regular"/>
              </a:rPr>
              <a:t>protestantismo </a:t>
            </a:r>
            <a:r>
              <a:rPr lang="es-ES" sz="2400" dirty="0" smtClean="0">
                <a:solidFill>
                  <a:srgbClr val="FF0000"/>
                </a:solidFill>
                <a:effectLst>
                  <a:outerShdw blurRad="38100" dist="38100" dir="2700000" algn="tl">
                    <a:srgbClr val="000000">
                      <a:alpha val="43137"/>
                    </a:srgbClr>
                  </a:outerShdw>
                </a:effectLst>
                <a:latin typeface="MyriadPro-Regular"/>
              </a:rPr>
              <a:t>continúa </a:t>
            </a:r>
            <a:r>
              <a:rPr lang="es-ES" sz="2400" dirty="0">
                <a:solidFill>
                  <a:srgbClr val="FF0000"/>
                </a:solidFill>
                <a:effectLst>
                  <a:outerShdw blurRad="38100" dist="38100" dir="2700000" algn="tl">
                    <a:srgbClr val="000000">
                      <a:alpha val="43137"/>
                    </a:srgbClr>
                  </a:outerShdw>
                </a:effectLst>
                <a:latin typeface="MyriadPro-Regular"/>
              </a:rPr>
              <a:t>engrosando sus </a:t>
            </a:r>
            <a:r>
              <a:rPr lang="es-ES" sz="2400" dirty="0" smtClean="0">
                <a:solidFill>
                  <a:srgbClr val="FF0000"/>
                </a:solidFill>
                <a:effectLst>
                  <a:outerShdw blurRad="38100" dist="38100" dir="2700000" algn="tl">
                    <a:srgbClr val="000000">
                      <a:alpha val="43137"/>
                    </a:srgbClr>
                  </a:outerShdw>
                </a:effectLst>
                <a:latin typeface="MyriadPro-Regular"/>
              </a:rPr>
              <a:t>filas, principalmente </a:t>
            </a:r>
            <a:r>
              <a:rPr lang="es-ES" sz="2400" dirty="0">
                <a:solidFill>
                  <a:srgbClr val="FF0000"/>
                </a:solidFill>
                <a:effectLst>
                  <a:outerShdw blurRad="38100" dist="38100" dir="2700000" algn="tl">
                    <a:srgbClr val="000000">
                      <a:alpha val="43137"/>
                    </a:srgbClr>
                  </a:outerShdw>
                </a:effectLst>
                <a:latin typeface="MyriadPro-Regular"/>
              </a:rPr>
              <a:t>a base de personas católicas </a:t>
            </a:r>
            <a:r>
              <a:rPr lang="es-ES" sz="2400" dirty="0" smtClean="0">
                <a:solidFill>
                  <a:srgbClr val="FF0000"/>
                </a:solidFill>
                <a:effectLst>
                  <a:outerShdw blurRad="38100" dist="38100" dir="2700000" algn="tl">
                    <a:srgbClr val="000000">
                      <a:alpha val="43137"/>
                    </a:srgbClr>
                  </a:outerShdw>
                </a:effectLst>
                <a:latin typeface="MyriadPro-Regular"/>
              </a:rPr>
              <a:t>que abandonan su fe para </a:t>
            </a:r>
            <a:r>
              <a:rPr lang="es-ES" sz="2400" dirty="0">
                <a:solidFill>
                  <a:srgbClr val="FF0000"/>
                </a:solidFill>
                <a:effectLst>
                  <a:outerShdw blurRad="38100" dist="38100" dir="2700000" algn="tl">
                    <a:srgbClr val="000000">
                      <a:alpha val="43137"/>
                    </a:srgbClr>
                  </a:outerShdw>
                </a:effectLst>
                <a:latin typeface="MyriadPro-Regular"/>
              </a:rPr>
              <a:t>adherirse a él</a:t>
            </a:r>
            <a:r>
              <a:rPr lang="es-ES" sz="2400" dirty="0" smtClean="0">
                <a:solidFill>
                  <a:srgbClr val="FF0000"/>
                </a:solidFill>
                <a:effectLst>
                  <a:outerShdw blurRad="38100" dist="38100" dir="2700000" algn="tl">
                    <a:srgbClr val="000000">
                      <a:alpha val="43137"/>
                    </a:srgbClr>
                  </a:outerShdw>
                </a:effectLst>
                <a:latin typeface="MyriadPro-Regular"/>
              </a:rPr>
              <a:t>.</a:t>
            </a:r>
          </a:p>
          <a:p>
            <a:pPr algn="just"/>
            <a:endParaRPr lang="es-ES" sz="2400" dirty="0">
              <a:solidFill>
                <a:srgbClr val="FF0000"/>
              </a:solidFill>
              <a:effectLst>
                <a:outerShdw blurRad="38100" dist="38100" dir="2700000" algn="tl">
                  <a:srgbClr val="000000">
                    <a:alpha val="43137"/>
                  </a:srgbClr>
                </a:outerShdw>
              </a:effectLst>
              <a:latin typeface="MyriadPro-Regular"/>
            </a:endParaRPr>
          </a:p>
          <a:p>
            <a:pPr algn="just"/>
            <a:r>
              <a:rPr lang="es-ES" sz="2400" dirty="0">
                <a:solidFill>
                  <a:srgbClr val="FF0000"/>
                </a:solidFill>
                <a:effectLst>
                  <a:outerShdw blurRad="38100" dist="38100" dir="2700000" algn="tl">
                    <a:srgbClr val="000000">
                      <a:alpha val="43137"/>
                    </a:srgbClr>
                  </a:outerShdw>
                </a:effectLst>
                <a:latin typeface="MyriadPro-Regular"/>
              </a:rPr>
              <a:t>E</a:t>
            </a:r>
            <a:r>
              <a:rPr lang="es-ES" sz="2400" dirty="0" smtClean="0">
                <a:solidFill>
                  <a:srgbClr val="FF0000"/>
                </a:solidFill>
                <a:effectLst>
                  <a:outerShdw blurRad="38100" dist="38100" dir="2700000" algn="tl">
                    <a:srgbClr val="000000">
                      <a:alpha val="43137"/>
                    </a:srgbClr>
                  </a:outerShdw>
                </a:effectLst>
                <a:latin typeface="MyriadPro-Regular"/>
              </a:rPr>
              <a:t>n </a:t>
            </a:r>
            <a:r>
              <a:rPr lang="es-ES" sz="2400" dirty="0">
                <a:solidFill>
                  <a:srgbClr val="FF0000"/>
                </a:solidFill>
                <a:effectLst>
                  <a:outerShdw blurRad="38100" dist="38100" dir="2700000" algn="tl">
                    <a:srgbClr val="000000">
                      <a:alpha val="43137"/>
                    </a:srgbClr>
                  </a:outerShdw>
                </a:effectLst>
                <a:latin typeface="MyriadPro-Regular"/>
              </a:rPr>
              <a:t>un </a:t>
            </a:r>
            <a:r>
              <a:rPr lang="es-ES" sz="2400" dirty="0" smtClean="0">
                <a:solidFill>
                  <a:srgbClr val="FF0000"/>
                </a:solidFill>
                <a:effectLst>
                  <a:outerShdw blurRad="38100" dist="38100" dir="2700000" algn="tl">
                    <a:srgbClr val="000000">
                      <a:alpha val="43137"/>
                    </a:srgbClr>
                  </a:outerShdw>
                </a:effectLst>
                <a:latin typeface="MyriadPro-Regular"/>
              </a:rPr>
              <a:t>informe de Latino barómetro, </a:t>
            </a:r>
            <a:r>
              <a:rPr lang="es-ES" sz="2400" dirty="0">
                <a:solidFill>
                  <a:srgbClr val="FF0000"/>
                </a:solidFill>
                <a:effectLst>
                  <a:outerShdw blurRad="38100" dist="38100" dir="2700000" algn="tl">
                    <a:srgbClr val="000000">
                      <a:alpha val="43137"/>
                    </a:srgbClr>
                  </a:outerShdw>
                </a:effectLst>
                <a:latin typeface="MyriadPro-Regular"/>
              </a:rPr>
              <a:t>que revela que desde 1995 </a:t>
            </a:r>
            <a:r>
              <a:rPr lang="es-ES" sz="2400" dirty="0" smtClean="0">
                <a:solidFill>
                  <a:srgbClr val="FF0000"/>
                </a:solidFill>
                <a:effectLst>
                  <a:outerShdw blurRad="38100" dist="38100" dir="2700000" algn="tl">
                    <a:srgbClr val="000000">
                      <a:alpha val="43137"/>
                    </a:srgbClr>
                  </a:outerShdw>
                </a:effectLst>
                <a:latin typeface="MyriadPro-Regular"/>
              </a:rPr>
              <a:t>hasta el </a:t>
            </a:r>
            <a:r>
              <a:rPr lang="es-ES" sz="2400" dirty="0">
                <a:solidFill>
                  <a:srgbClr val="FF0000"/>
                </a:solidFill>
                <a:effectLst>
                  <a:outerShdw blurRad="38100" dist="38100" dir="2700000" algn="tl">
                    <a:srgbClr val="000000">
                      <a:alpha val="43137"/>
                    </a:srgbClr>
                  </a:outerShdw>
                </a:effectLst>
                <a:latin typeface="MyriadPro-Regular"/>
              </a:rPr>
              <a:t>2013 </a:t>
            </a:r>
            <a:r>
              <a:rPr lang="es-ES" sz="2400" b="1" dirty="0">
                <a:solidFill>
                  <a:srgbClr val="FF0000"/>
                </a:solidFill>
                <a:effectLst>
                  <a:outerShdw blurRad="38100" dist="38100" dir="2700000" algn="tl">
                    <a:srgbClr val="000000">
                      <a:alpha val="43137"/>
                    </a:srgbClr>
                  </a:outerShdw>
                </a:effectLst>
                <a:latin typeface="MyriadPro-Bold"/>
              </a:rPr>
              <a:t>la Iglesia Católica ha perdido fieles en </a:t>
            </a:r>
            <a:r>
              <a:rPr lang="es-ES" sz="2400" b="1" dirty="0" smtClean="0">
                <a:solidFill>
                  <a:srgbClr val="FF0000"/>
                </a:solidFill>
                <a:effectLst>
                  <a:outerShdw blurRad="38100" dist="38100" dir="2700000" algn="tl">
                    <a:srgbClr val="000000">
                      <a:alpha val="43137"/>
                    </a:srgbClr>
                  </a:outerShdw>
                </a:effectLst>
                <a:latin typeface="MyriadPro-Bold"/>
              </a:rPr>
              <a:t>casi todos </a:t>
            </a:r>
            <a:r>
              <a:rPr lang="es-ES" sz="2400" b="1" dirty="0">
                <a:solidFill>
                  <a:srgbClr val="FF0000"/>
                </a:solidFill>
                <a:effectLst>
                  <a:outerShdw blurRad="38100" dist="38100" dir="2700000" algn="tl">
                    <a:srgbClr val="000000">
                      <a:alpha val="43137"/>
                    </a:srgbClr>
                  </a:outerShdw>
                </a:effectLst>
                <a:latin typeface="MyriadPro-Bold"/>
              </a:rPr>
              <a:t>los países de </a:t>
            </a:r>
            <a:r>
              <a:rPr lang="es-ES" sz="2400" b="1" dirty="0" smtClean="0">
                <a:solidFill>
                  <a:srgbClr val="FF0000"/>
                </a:solidFill>
                <a:effectLst>
                  <a:outerShdw blurRad="38100" dist="38100" dir="2700000" algn="tl">
                    <a:srgbClr val="000000">
                      <a:alpha val="43137"/>
                    </a:srgbClr>
                  </a:outerShdw>
                </a:effectLst>
                <a:latin typeface="MyriadPro-Bold"/>
              </a:rPr>
              <a:t>Latinoamérica</a:t>
            </a:r>
            <a:r>
              <a:rPr lang="es-ES" sz="2400" dirty="0" smtClean="0">
                <a:solidFill>
                  <a:srgbClr val="FF0000"/>
                </a:solidFill>
                <a:effectLst>
                  <a:outerShdw blurRad="38100" dist="38100" dir="2700000" algn="tl">
                    <a:srgbClr val="000000">
                      <a:alpha val="43137"/>
                    </a:srgbClr>
                  </a:outerShdw>
                </a:effectLst>
                <a:latin typeface="MyriadPro-Regular"/>
              </a:rPr>
              <a:t>. El </a:t>
            </a:r>
            <a:r>
              <a:rPr lang="es-ES" sz="2400" dirty="0">
                <a:solidFill>
                  <a:srgbClr val="FF0000"/>
                </a:solidFill>
                <a:effectLst>
                  <a:outerShdw blurRad="38100" dist="38100" dir="2700000" algn="tl">
                    <a:srgbClr val="000000">
                      <a:alpha val="43137"/>
                    </a:srgbClr>
                  </a:outerShdw>
                </a:effectLst>
                <a:latin typeface="MyriadPro-Regular"/>
              </a:rPr>
              <a:t>mismo informe resalta el crecimiento </a:t>
            </a:r>
            <a:r>
              <a:rPr lang="es-ES" sz="2400" dirty="0" smtClean="0">
                <a:solidFill>
                  <a:srgbClr val="FF0000"/>
                </a:solidFill>
                <a:effectLst>
                  <a:outerShdw blurRad="38100" dist="38100" dir="2700000" algn="tl">
                    <a:srgbClr val="000000">
                      <a:alpha val="43137"/>
                    </a:srgbClr>
                  </a:outerShdw>
                </a:effectLst>
                <a:latin typeface="MyriadPro-Regular"/>
              </a:rPr>
              <a:t>paralelo de </a:t>
            </a:r>
            <a:r>
              <a:rPr lang="es-ES" sz="2400" dirty="0">
                <a:solidFill>
                  <a:srgbClr val="FF0000"/>
                </a:solidFill>
                <a:effectLst>
                  <a:outerShdw blurRad="38100" dist="38100" dir="2700000" algn="tl">
                    <a:srgbClr val="000000">
                      <a:alpha val="43137"/>
                    </a:srgbClr>
                  </a:outerShdw>
                </a:effectLst>
                <a:latin typeface="MyriadPro-Regular"/>
              </a:rPr>
              <a:t>la población protestante que se identifica </a:t>
            </a:r>
            <a:r>
              <a:rPr lang="es-ES" sz="2400" dirty="0" smtClean="0">
                <a:solidFill>
                  <a:srgbClr val="FF0000"/>
                </a:solidFill>
                <a:effectLst>
                  <a:outerShdw blurRad="38100" dist="38100" dir="2700000" algn="tl">
                    <a:srgbClr val="000000">
                      <a:alpha val="43137"/>
                    </a:srgbClr>
                  </a:outerShdw>
                </a:effectLst>
                <a:latin typeface="MyriadPro-Regular"/>
              </a:rPr>
              <a:t>como “cristiana evangélica”.</a:t>
            </a:r>
            <a:endParaRPr lang="es-ES" sz="2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5302032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NECESIDAD  hoy</a:t>
            </a:r>
            <a:endParaRPr lang="es-ES" dirty="0">
              <a:solidFill>
                <a:srgbClr val="002060"/>
              </a:solidFill>
              <a:latin typeface="Gecko"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1820921"/>
            <a:ext cx="5937096" cy="329400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29500" y="1720162"/>
            <a:ext cx="2852737" cy="4042463"/>
          </a:xfrm>
          <a:prstGeom prst="rect">
            <a:avLst/>
          </a:prstGeom>
        </p:spPr>
      </p:pic>
    </p:spTree>
    <p:extLst>
      <p:ext uri="{BB962C8B-B14F-4D97-AF65-F5344CB8AC3E}">
        <p14:creationId xmlns:p14="http://schemas.microsoft.com/office/powerpoint/2010/main" xmlns="" val="287348741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			        NECESIDAD  hoy</a:t>
            </a:r>
            <a:endParaRPr lang="es-ES" dirty="0">
              <a:solidFill>
                <a:srgbClr val="002060"/>
              </a:solidFill>
              <a:latin typeface="Gecko" pitchFamily="2" charset="0"/>
            </a:endParaRPr>
          </a:p>
        </p:txBody>
      </p:sp>
      <p:sp>
        <p:nvSpPr>
          <p:cNvPr id="6" name="Rectángulo 5"/>
          <p:cNvSpPr/>
          <p:nvPr/>
        </p:nvSpPr>
        <p:spPr>
          <a:xfrm>
            <a:off x="838200" y="3567358"/>
            <a:ext cx="10267951" cy="3067378"/>
          </a:xfrm>
          <a:prstGeom prst="rect">
            <a:avLst/>
          </a:prstGeom>
        </p:spPr>
        <p:txBody>
          <a:bodyPr wrap="square">
            <a:spAutoFit/>
          </a:bodyPr>
          <a:lstStyle/>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De los encuestados que pertenecen a la Iglesia Católica en Alemania, el </a:t>
            </a:r>
            <a:r>
              <a:rPr lang="es-ES"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33 % está considerando dejar la </a:t>
            </a:r>
            <a:r>
              <a:rPr lang="es-ES"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iglesia, </a:t>
            </a:r>
            <a:r>
              <a:rPr lang="es-ES" dirty="0">
                <a:latin typeface="Calibri" panose="020F0502020204030204" pitchFamily="34" charset="0"/>
                <a:ea typeface="Calibri" panose="020F0502020204030204" pitchFamily="34" charset="0"/>
                <a:cs typeface="Times New Roman" panose="02020603050405020304" pitchFamily="18" charset="0"/>
              </a:rPr>
              <a:t>mientras que el 44 % dijo que no iban a darle la espalda a la Iglesia. Otro 14 % de los encuestados indicó que «no sabía si la dejaría». El 9 % de los involucrados en la encuesta no especificó una respuesta.</a:t>
            </a:r>
          </a:p>
          <a:p>
            <a:pPr algn="just">
              <a:lnSpc>
                <a:spcPct val="107000"/>
              </a:lnSpc>
              <a:spcAft>
                <a:spcPts val="800"/>
              </a:spcAft>
            </a:pPr>
            <a:r>
              <a:rPr lang="es-ES"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 2019, un total de 272.771 católicos alemanes abandonaron formalmente la Iglesia</a:t>
            </a:r>
            <a:r>
              <a:rPr lang="es-ES" dirty="0">
                <a:latin typeface="Calibri" panose="020F0502020204030204" pitchFamily="34" charset="0"/>
                <a:ea typeface="Calibri" panose="020F0502020204030204" pitchFamily="34" charset="0"/>
                <a:cs typeface="Times New Roman" panose="02020603050405020304" pitchFamily="18" charset="0"/>
              </a:rPr>
              <a:t>, la cifra más alta registrada hasta ahora. Las cifras para 2020 no se publicarán hasta junio del presente año.</a:t>
            </a: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Si una persona está registrada como católica en Alemania, del 8 al 9 % de su impuesto sobre la renta va a la Iglesia. </a:t>
            </a:r>
            <a:r>
              <a:rPr lang="es-ES"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única forma en que pueden dejar de pagar el impuesto es haciendo una declaración oficial renunciando a su </a:t>
            </a:r>
            <a:r>
              <a:rPr lang="es-ES"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pertenencia . </a:t>
            </a:r>
            <a:r>
              <a:rPr lang="es-ES"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 no se les permite recibir los sacramentos o un entierro católico.</a:t>
            </a: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534987"/>
            <a:ext cx="4969193" cy="2760663"/>
          </a:xfrm>
          <a:prstGeom prst="rect">
            <a:avLst/>
          </a:prstGeom>
        </p:spPr>
      </p:pic>
    </p:spTree>
    <p:extLst>
      <p:ext uri="{BB962C8B-B14F-4D97-AF65-F5344CB8AC3E}">
        <p14:creationId xmlns:p14="http://schemas.microsoft.com/office/powerpoint/2010/main" xmlns="" val="31910503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rgbClr val="002060"/>
                </a:solidFill>
                <a:latin typeface="Gecko" pitchFamily="2" charset="0"/>
              </a:rPr>
              <a:t>Necesidad hoy</a:t>
            </a:r>
            <a:endParaRPr lang="es-ES" dirty="0">
              <a:solidFill>
                <a:srgbClr val="002060"/>
              </a:solidFill>
              <a:latin typeface="Gecko" pitchFamily="2" charset="0"/>
            </a:endParaRPr>
          </a:p>
        </p:txBody>
      </p:sp>
      <p:pic>
        <p:nvPicPr>
          <p:cNvPr id="5" name="Imagen 4"/>
          <p:cNvPicPr/>
          <p:nvPr/>
        </p:nvPicPr>
        <p:blipFill rotWithShape="1">
          <a:blip r:embed="rId2"/>
          <a:srcRect l="25224" t="15677" r="41439" b="11580"/>
          <a:stretch/>
        </p:blipFill>
        <p:spPr bwMode="auto">
          <a:xfrm>
            <a:off x="485775" y="1409700"/>
            <a:ext cx="11239499" cy="5333999"/>
          </a:xfrm>
          <a:prstGeom prst="rect">
            <a:avLst/>
          </a:prstGeom>
          <a:ln>
            <a:noFill/>
          </a:ln>
          <a:extLst>
            <a:ext uri="{53640926-AAD7-44D8-BBD7-CCE9431645EC}">
              <a14:shadowObscured xmlns:a14="http://schemas.microsoft.com/office/drawing/2010/main" xmlns=""/>
            </a:ext>
          </a:extLst>
        </p:spPr>
      </p:pic>
      <p:sp>
        <p:nvSpPr>
          <p:cNvPr id="2" name="Rectángulo redondeado 1"/>
          <p:cNvSpPr/>
          <p:nvPr/>
        </p:nvSpPr>
        <p:spPr>
          <a:xfrm rot="1770649">
            <a:off x="10188224" y="1066800"/>
            <a:ext cx="196215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gradFill>
                  <a:gsLst>
                    <a:gs pos="50000">
                      <a:srgbClr val="FFFF00">
                        <a:lumMod val="39000"/>
                        <a:lumOff val="61000"/>
                      </a:srgbClr>
                    </a:gs>
                    <a:gs pos="18000">
                      <a:srgbClr val="FF0000"/>
                    </a:gs>
                    <a:gs pos="87000">
                      <a:srgbClr val="FF0000"/>
                    </a:gs>
                  </a:gsLst>
                  <a:lin ang="5400000" scaled="1"/>
                </a:gradFill>
                <a:effectLst>
                  <a:innerShdw blurRad="63500" dist="50800">
                    <a:prstClr val="black">
                      <a:alpha val="50000"/>
                    </a:prstClr>
                  </a:innerShdw>
                </a:effectLst>
                <a:latin typeface="Balloon Extra" pitchFamily="2" charset="0"/>
              </a:rPr>
              <a:t>ESPAÑA</a:t>
            </a:r>
            <a:endParaRPr lang="es-ES" sz="3600" b="1" dirty="0">
              <a:gradFill>
                <a:gsLst>
                  <a:gs pos="50000">
                    <a:srgbClr val="FFFF00">
                      <a:lumMod val="39000"/>
                      <a:lumOff val="61000"/>
                    </a:srgbClr>
                  </a:gs>
                  <a:gs pos="18000">
                    <a:srgbClr val="FF0000"/>
                  </a:gs>
                  <a:gs pos="87000">
                    <a:srgbClr val="FF0000"/>
                  </a:gs>
                </a:gsLst>
                <a:lin ang="5400000" scaled="1"/>
              </a:gradFill>
              <a:effectLst>
                <a:innerShdw blurRad="63500" dist="50800">
                  <a:prstClr val="black">
                    <a:alpha val="50000"/>
                  </a:prstClr>
                </a:innerShdw>
              </a:effectLst>
              <a:latin typeface="Balloon Extra" pitchFamily="2" charset="0"/>
            </a:endParaRPr>
          </a:p>
        </p:txBody>
      </p:sp>
    </p:spTree>
    <p:extLst>
      <p:ext uri="{BB962C8B-B14F-4D97-AF65-F5344CB8AC3E}">
        <p14:creationId xmlns:p14="http://schemas.microsoft.com/office/powerpoint/2010/main" xmlns="" val="1712045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rgbClr val="002060"/>
                </a:solidFill>
                <a:latin typeface="Gecko" pitchFamily="2" charset="0"/>
              </a:rPr>
              <a:t>necesidad</a:t>
            </a:r>
            <a:endParaRPr lang="es-ES" dirty="0">
              <a:solidFill>
                <a:srgbClr val="002060"/>
              </a:solidFill>
              <a:latin typeface="Gecko" pitchFamily="2" charset="0"/>
            </a:endParaRPr>
          </a:p>
        </p:txBody>
      </p:sp>
      <p:pic>
        <p:nvPicPr>
          <p:cNvPr id="4" name="Imagen 3"/>
          <p:cNvPicPr/>
          <p:nvPr/>
        </p:nvPicPr>
        <p:blipFill rotWithShape="1">
          <a:blip r:embed="rId2" cstate="print">
            <a:extLst>
              <a:ext uri="{28A0092B-C50C-407E-A947-70E740481C1C}">
                <a14:useLocalDpi xmlns:a14="http://schemas.microsoft.com/office/drawing/2010/main" xmlns="" val="0"/>
              </a:ext>
            </a:extLst>
          </a:blip>
          <a:srcRect l="17308" t="22073" r="39512" b="26087"/>
          <a:stretch/>
        </p:blipFill>
        <p:spPr bwMode="auto">
          <a:xfrm>
            <a:off x="1635207" y="1642427"/>
            <a:ext cx="9300528" cy="4977448"/>
          </a:xfrm>
          <a:prstGeom prst="rect">
            <a:avLst/>
          </a:prstGeom>
          <a:ln>
            <a:noFill/>
          </a:ln>
          <a:extLst>
            <a:ext uri="{53640926-AAD7-44D8-BBD7-CCE9431645EC}">
              <a14:shadowObscured xmlns:a14="http://schemas.microsoft.com/office/drawing/2010/main" xmlns=""/>
            </a:ext>
          </a:extLst>
        </p:spPr>
      </p:pic>
      <p:sp>
        <p:nvSpPr>
          <p:cNvPr id="5" name="Rectángulo redondeado 4"/>
          <p:cNvSpPr/>
          <p:nvPr/>
        </p:nvSpPr>
        <p:spPr>
          <a:xfrm rot="1770649">
            <a:off x="9917589" y="1153299"/>
            <a:ext cx="196215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gradFill>
                  <a:gsLst>
                    <a:gs pos="50000">
                      <a:srgbClr val="FFFF00">
                        <a:lumMod val="39000"/>
                        <a:lumOff val="61000"/>
                      </a:srgbClr>
                    </a:gs>
                    <a:gs pos="18000">
                      <a:srgbClr val="FF0000"/>
                    </a:gs>
                    <a:gs pos="87000">
                      <a:srgbClr val="FF0000"/>
                    </a:gs>
                  </a:gsLst>
                  <a:lin ang="5400000" scaled="1"/>
                </a:gradFill>
                <a:effectLst>
                  <a:innerShdw blurRad="63500" dist="50800">
                    <a:prstClr val="black">
                      <a:alpha val="50000"/>
                    </a:prstClr>
                  </a:innerShdw>
                </a:effectLst>
                <a:latin typeface="Balloon Extra" pitchFamily="2" charset="0"/>
              </a:rPr>
              <a:t>ESPAÑA</a:t>
            </a:r>
            <a:endParaRPr lang="es-ES" sz="3600" b="1" dirty="0">
              <a:gradFill>
                <a:gsLst>
                  <a:gs pos="50000">
                    <a:srgbClr val="FFFF00">
                      <a:lumMod val="39000"/>
                      <a:lumOff val="61000"/>
                    </a:srgbClr>
                  </a:gs>
                  <a:gs pos="18000">
                    <a:srgbClr val="FF0000"/>
                  </a:gs>
                  <a:gs pos="87000">
                    <a:srgbClr val="FF0000"/>
                  </a:gs>
                </a:gsLst>
                <a:lin ang="5400000" scaled="1"/>
              </a:gradFill>
              <a:effectLst>
                <a:innerShdw blurRad="63500" dist="50800">
                  <a:prstClr val="black">
                    <a:alpha val="50000"/>
                  </a:prstClr>
                </a:innerShdw>
              </a:effectLst>
              <a:latin typeface="Balloon Extra" pitchFamily="2" charset="0"/>
            </a:endParaRPr>
          </a:p>
        </p:txBody>
      </p:sp>
    </p:spTree>
    <p:extLst>
      <p:ext uri="{BB962C8B-B14F-4D97-AF65-F5344CB8AC3E}">
        <p14:creationId xmlns:p14="http://schemas.microsoft.com/office/powerpoint/2010/main" xmlns="" val="37082152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HISTORIA</a:t>
            </a:r>
            <a:endParaRPr lang="es-ES" dirty="0">
              <a:solidFill>
                <a:srgbClr val="002060"/>
              </a:solidFill>
              <a:latin typeface="Gecko" pitchFamily="2" charset="0"/>
            </a:endParaRPr>
          </a:p>
        </p:txBody>
      </p:sp>
      <p:sp>
        <p:nvSpPr>
          <p:cNvPr id="3" name="Rectángulo 2"/>
          <p:cNvSpPr/>
          <p:nvPr/>
        </p:nvSpPr>
        <p:spPr>
          <a:xfrm>
            <a:off x="990600" y="1357313"/>
            <a:ext cx="6334125" cy="5355312"/>
          </a:xfrm>
          <a:prstGeom prst="rect">
            <a:avLst/>
          </a:prstGeom>
        </p:spPr>
        <p:txBody>
          <a:bodyPr wrap="square">
            <a:spAutoFit/>
          </a:bodyPr>
          <a:lstStyle/>
          <a:p>
            <a:pPr algn="just"/>
            <a:r>
              <a:rPr lang="es-ES" b="1" dirty="0">
                <a:solidFill>
                  <a:srgbClr val="7030A0"/>
                </a:solidFill>
                <a:latin typeface="MyriadPro-Regular"/>
              </a:rPr>
              <a:t>Desde el mismo comienzo del cristianismo estuvo </a:t>
            </a:r>
            <a:r>
              <a:rPr lang="es-ES" b="1" dirty="0" smtClean="0">
                <a:solidFill>
                  <a:srgbClr val="7030A0"/>
                </a:solidFill>
                <a:latin typeface="MyriadPro-Regular"/>
              </a:rPr>
              <a:t>presente la Apologética:</a:t>
            </a:r>
          </a:p>
          <a:p>
            <a:pPr algn="just"/>
            <a:endParaRPr lang="es-ES" b="1" dirty="0">
              <a:solidFill>
                <a:srgbClr val="7030A0"/>
              </a:solidFill>
              <a:latin typeface="MyriadPro-Regular"/>
            </a:endParaRPr>
          </a:p>
          <a:p>
            <a:pPr marL="285750" indent="-285750" algn="just">
              <a:buFont typeface="Wingdings" panose="05000000000000000000" pitchFamily="2" charset="2"/>
              <a:buChar char="q"/>
            </a:pPr>
            <a:r>
              <a:rPr lang="es-ES" b="1" dirty="0">
                <a:solidFill>
                  <a:srgbClr val="7030A0"/>
                </a:solidFill>
                <a:latin typeface="MyriadPro-Regular"/>
              </a:rPr>
              <a:t>Tal como narra el evangelio, cuando Jesús fue </a:t>
            </a:r>
            <a:r>
              <a:rPr lang="es-ES" b="1" dirty="0" smtClean="0">
                <a:solidFill>
                  <a:srgbClr val="7030A0"/>
                </a:solidFill>
                <a:latin typeface="MyriadPro-Regular"/>
              </a:rPr>
              <a:t>tentado en </a:t>
            </a:r>
            <a:r>
              <a:rPr lang="es-ES" b="1" dirty="0">
                <a:solidFill>
                  <a:srgbClr val="7030A0"/>
                </a:solidFill>
                <a:latin typeface="MyriadPro-Regular"/>
              </a:rPr>
              <a:t>el desierto, ya allí tuvo la oportunidad de rechazar </a:t>
            </a:r>
            <a:r>
              <a:rPr lang="es-ES" b="1" dirty="0" smtClean="0">
                <a:solidFill>
                  <a:srgbClr val="7030A0"/>
                </a:solidFill>
                <a:latin typeface="MyriadPro-Regular"/>
              </a:rPr>
              <a:t>las objeciones </a:t>
            </a:r>
            <a:r>
              <a:rPr lang="es-ES" b="1" dirty="0">
                <a:solidFill>
                  <a:srgbClr val="7030A0"/>
                </a:solidFill>
                <a:latin typeface="MyriadPro-Regular"/>
              </a:rPr>
              <a:t>del demonio de una forma “apologética”, </a:t>
            </a:r>
            <a:r>
              <a:rPr lang="es-ES" b="1" dirty="0" smtClean="0">
                <a:solidFill>
                  <a:srgbClr val="7030A0"/>
                </a:solidFill>
                <a:latin typeface="MyriadPro-Regular"/>
              </a:rPr>
              <a:t>de manera </a:t>
            </a:r>
            <a:r>
              <a:rPr lang="es-ES" b="1" dirty="0">
                <a:solidFill>
                  <a:srgbClr val="7030A0"/>
                </a:solidFill>
                <a:latin typeface="MyriadPro-Regular"/>
              </a:rPr>
              <a:t>que cuando aquel intentaba utilizar textos de </a:t>
            </a:r>
            <a:r>
              <a:rPr lang="es-ES" b="1" dirty="0" smtClean="0">
                <a:solidFill>
                  <a:srgbClr val="7030A0"/>
                </a:solidFill>
                <a:latin typeface="MyriadPro-Regular"/>
              </a:rPr>
              <a:t>la Sagrada </a:t>
            </a:r>
            <a:r>
              <a:rPr lang="es-ES" b="1" dirty="0">
                <a:solidFill>
                  <a:srgbClr val="7030A0"/>
                </a:solidFill>
                <a:latin typeface="MyriadPro-Regular"/>
              </a:rPr>
              <a:t>Escritura en su contra, Él, dándole su </a:t>
            </a:r>
            <a:r>
              <a:rPr lang="es-ES" b="1" dirty="0" smtClean="0">
                <a:solidFill>
                  <a:srgbClr val="7030A0"/>
                </a:solidFill>
                <a:latin typeface="MyriadPro-Regular"/>
              </a:rPr>
              <a:t>correcta interpretación</a:t>
            </a:r>
            <a:r>
              <a:rPr lang="es-ES" b="1" dirty="0">
                <a:solidFill>
                  <a:srgbClr val="7030A0"/>
                </a:solidFill>
                <a:latin typeface="MyriadPro-Regular"/>
              </a:rPr>
              <a:t>, no le dejó otra alternativa sino escapar.</a:t>
            </a:r>
          </a:p>
          <a:p>
            <a:pPr marL="285750" indent="-285750" algn="just">
              <a:buFont typeface="Wingdings" panose="05000000000000000000" pitchFamily="2" charset="2"/>
              <a:buChar char="q"/>
            </a:pPr>
            <a:r>
              <a:rPr lang="es-ES" b="1" dirty="0">
                <a:solidFill>
                  <a:srgbClr val="7030A0"/>
                </a:solidFill>
                <a:latin typeface="MyriadPro-Regular"/>
              </a:rPr>
              <a:t>Cada vez que los fariseos intentaban poner en </a:t>
            </a:r>
            <a:r>
              <a:rPr lang="es-ES" b="1" dirty="0" smtClean="0">
                <a:solidFill>
                  <a:srgbClr val="7030A0"/>
                </a:solidFill>
                <a:latin typeface="MyriadPro-Regular"/>
              </a:rPr>
              <a:t>problemas a </a:t>
            </a:r>
            <a:r>
              <a:rPr lang="es-ES" b="1" dirty="0">
                <a:solidFill>
                  <a:srgbClr val="7030A0"/>
                </a:solidFill>
                <a:latin typeface="MyriadPro-Regular"/>
              </a:rPr>
              <a:t>Jesús, Él les contestaba dejando siempre clara la verdad </a:t>
            </a:r>
            <a:r>
              <a:rPr lang="es-ES" b="1" dirty="0" smtClean="0">
                <a:solidFill>
                  <a:srgbClr val="7030A0"/>
                </a:solidFill>
                <a:latin typeface="MyriadPro-Regular"/>
              </a:rPr>
              <a:t>y disipando </a:t>
            </a:r>
            <a:r>
              <a:rPr lang="es-ES" b="1" dirty="0">
                <a:solidFill>
                  <a:srgbClr val="7030A0"/>
                </a:solidFill>
                <a:latin typeface="MyriadPro-Regular"/>
              </a:rPr>
              <a:t>el error.</a:t>
            </a:r>
          </a:p>
          <a:p>
            <a:pPr marL="285750" indent="-285750" algn="just">
              <a:buFont typeface="Wingdings" panose="05000000000000000000" pitchFamily="2" charset="2"/>
              <a:buChar char="q"/>
            </a:pPr>
            <a:r>
              <a:rPr lang="es-ES" b="1" dirty="0">
                <a:solidFill>
                  <a:srgbClr val="7030A0"/>
                </a:solidFill>
                <a:latin typeface="MyriadPro-Regular"/>
              </a:rPr>
              <a:t>Cuando el cristianismo comenzó a expandirse, los </a:t>
            </a:r>
            <a:r>
              <a:rPr lang="es-ES" b="1" dirty="0" smtClean="0">
                <a:solidFill>
                  <a:srgbClr val="7030A0"/>
                </a:solidFill>
                <a:latin typeface="MyriadPro-Regular"/>
              </a:rPr>
              <a:t>apóstoles se </a:t>
            </a:r>
            <a:r>
              <a:rPr lang="es-ES" b="1" dirty="0">
                <a:solidFill>
                  <a:srgbClr val="7030A0"/>
                </a:solidFill>
                <a:latin typeface="MyriadPro-Regular"/>
              </a:rPr>
              <a:t>esforzaban por convencer tanto a judíos como a </a:t>
            </a:r>
            <a:r>
              <a:rPr lang="es-ES" b="1" dirty="0" smtClean="0">
                <a:solidFill>
                  <a:srgbClr val="7030A0"/>
                </a:solidFill>
                <a:latin typeface="MyriadPro-Regular"/>
              </a:rPr>
              <a:t>griegos de </a:t>
            </a:r>
            <a:r>
              <a:rPr lang="es-ES" b="1" dirty="0">
                <a:solidFill>
                  <a:srgbClr val="7030A0"/>
                </a:solidFill>
                <a:latin typeface="MyriadPro-Regular"/>
              </a:rPr>
              <a:t>que Jesús era el Mesías , con argumentos </a:t>
            </a:r>
            <a:r>
              <a:rPr lang="es-ES" b="1" dirty="0" smtClean="0">
                <a:solidFill>
                  <a:srgbClr val="7030A0"/>
                </a:solidFill>
                <a:latin typeface="MyriadPro-Regular"/>
              </a:rPr>
              <a:t>racionales, demostrándoles </a:t>
            </a:r>
            <a:r>
              <a:rPr lang="es-ES" b="1" dirty="0">
                <a:solidFill>
                  <a:srgbClr val="7030A0"/>
                </a:solidFill>
                <a:latin typeface="MyriadPro-Regular"/>
              </a:rPr>
              <a:t>que en Jesús se cumplían las profecías </a:t>
            </a:r>
            <a:r>
              <a:rPr lang="es-ES" b="1" dirty="0" smtClean="0">
                <a:solidFill>
                  <a:srgbClr val="7030A0"/>
                </a:solidFill>
                <a:latin typeface="MyriadPro-Regular"/>
              </a:rPr>
              <a:t>y promesas </a:t>
            </a:r>
            <a:r>
              <a:rPr lang="es-ES" b="1" dirty="0">
                <a:solidFill>
                  <a:srgbClr val="7030A0"/>
                </a:solidFill>
                <a:latin typeface="MyriadPro-Regular"/>
              </a:rPr>
              <a:t>hechas por Dios Padre en el Antiguo Testamento</a:t>
            </a:r>
            <a:endParaRPr lang="es-ES" b="1" dirty="0">
              <a:solidFill>
                <a:srgbClr val="7030A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54296" y="2146250"/>
            <a:ext cx="3742404" cy="3500438"/>
          </a:xfrm>
          <a:prstGeom prst="rect">
            <a:avLst/>
          </a:prstGeom>
        </p:spPr>
      </p:pic>
    </p:spTree>
    <p:extLst>
      <p:ext uri="{BB962C8B-B14F-4D97-AF65-F5344CB8AC3E}">
        <p14:creationId xmlns:p14="http://schemas.microsoft.com/office/powerpoint/2010/main" xmlns="" val="1142709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APOLOGETAS</a:t>
            </a:r>
            <a:endParaRPr lang="es-ES" dirty="0">
              <a:solidFill>
                <a:srgbClr val="002060"/>
              </a:solidFill>
              <a:latin typeface="Gecko" pitchFamily="2" charset="0"/>
            </a:endParaRPr>
          </a:p>
        </p:txBody>
      </p:sp>
      <p:sp>
        <p:nvSpPr>
          <p:cNvPr id="3" name="Rectángulo 2"/>
          <p:cNvSpPr/>
          <p:nvPr/>
        </p:nvSpPr>
        <p:spPr>
          <a:xfrm>
            <a:off x="600076" y="1804303"/>
            <a:ext cx="9105900" cy="4339650"/>
          </a:xfrm>
          <a:prstGeom prst="rect">
            <a:avLst/>
          </a:prstGeom>
        </p:spPr>
        <p:txBody>
          <a:bodyPr wrap="square">
            <a:spAutoFit/>
          </a:bodyPr>
          <a:lstStyle/>
          <a:p>
            <a:pPr algn="just"/>
            <a:r>
              <a:rPr lang="es-ES" b="1" dirty="0">
                <a:solidFill>
                  <a:srgbClr val="0070C0"/>
                </a:solidFill>
                <a:latin typeface="MyriadPro-Regular"/>
              </a:rPr>
              <a:t>Los primeros padres de la Iglesia se caracterizaron </a:t>
            </a:r>
            <a:r>
              <a:rPr lang="es-ES" b="1" dirty="0" smtClean="0">
                <a:solidFill>
                  <a:srgbClr val="0070C0"/>
                </a:solidFill>
                <a:latin typeface="MyriadPro-Regular"/>
              </a:rPr>
              <a:t>también por </a:t>
            </a:r>
            <a:r>
              <a:rPr lang="es-ES" b="1" dirty="0">
                <a:solidFill>
                  <a:srgbClr val="0070C0"/>
                </a:solidFill>
                <a:latin typeface="MyriadPro-Regular"/>
              </a:rPr>
              <a:t>ser grandes </a:t>
            </a:r>
            <a:r>
              <a:rPr lang="es-ES" b="1" dirty="0" smtClean="0">
                <a:solidFill>
                  <a:srgbClr val="0070C0"/>
                </a:solidFill>
                <a:latin typeface="MyriadPro-Regular"/>
              </a:rPr>
              <a:t>apologetas</a:t>
            </a:r>
          </a:p>
          <a:p>
            <a:pPr algn="just"/>
            <a:endParaRPr lang="es-ES" sz="2000" b="1" dirty="0" smtClean="0">
              <a:solidFill>
                <a:srgbClr val="0070C0"/>
              </a:solidFill>
              <a:latin typeface="MyriadPro-Regular"/>
            </a:endParaRPr>
          </a:p>
          <a:p>
            <a:pPr algn="just"/>
            <a:endParaRPr lang="es-ES" sz="2000" b="1" dirty="0">
              <a:solidFill>
                <a:srgbClr val="0070C0"/>
              </a:solidFill>
              <a:latin typeface="MyriadPro-Regular"/>
            </a:endParaRPr>
          </a:p>
          <a:p>
            <a:pPr algn="just"/>
            <a:endParaRPr lang="es-ES" sz="2000" b="1" dirty="0" smtClean="0">
              <a:solidFill>
                <a:srgbClr val="0070C0"/>
              </a:solidFill>
              <a:latin typeface="MyriadPro-Regular"/>
            </a:endParaRPr>
          </a:p>
          <a:p>
            <a:pPr algn="just"/>
            <a:endParaRPr lang="es-ES" sz="2000" b="1" dirty="0">
              <a:solidFill>
                <a:srgbClr val="0070C0"/>
              </a:solidFill>
              <a:latin typeface="MyriadPro-Regular"/>
            </a:endParaRPr>
          </a:p>
          <a:p>
            <a:pPr algn="just"/>
            <a:endParaRPr lang="es-ES" sz="2000" b="1" dirty="0" smtClean="0">
              <a:solidFill>
                <a:srgbClr val="0070C0"/>
              </a:solidFill>
              <a:latin typeface="MyriadPro-Regular"/>
            </a:endParaRPr>
          </a:p>
          <a:p>
            <a:pPr algn="just"/>
            <a:endParaRPr lang="es-ES" sz="2000" b="1" dirty="0">
              <a:solidFill>
                <a:srgbClr val="0070C0"/>
              </a:solidFill>
              <a:latin typeface="MyriadPro-Regular"/>
            </a:endParaRPr>
          </a:p>
          <a:p>
            <a:pPr algn="just"/>
            <a:endParaRPr lang="es-ES" sz="2000" b="1" dirty="0">
              <a:solidFill>
                <a:srgbClr val="0070C0"/>
              </a:solidFill>
              <a:latin typeface="MyriadPro-Regular"/>
            </a:endParaRPr>
          </a:p>
          <a:p>
            <a:pPr algn="just"/>
            <a:endParaRPr lang="es-ES" sz="2000" b="1" dirty="0" smtClean="0">
              <a:solidFill>
                <a:srgbClr val="0070C0"/>
              </a:solidFill>
              <a:latin typeface="MyriadPro-Bold"/>
            </a:endParaRPr>
          </a:p>
          <a:p>
            <a:pPr algn="just"/>
            <a:endParaRPr lang="es-ES" sz="2000" b="1" dirty="0">
              <a:solidFill>
                <a:srgbClr val="0070C0"/>
              </a:solidFill>
              <a:latin typeface="MyriadPro-Bold"/>
            </a:endParaRPr>
          </a:p>
          <a:p>
            <a:pPr algn="just"/>
            <a:r>
              <a:rPr lang="es-ES" sz="2400" b="1" dirty="0" smtClean="0">
                <a:solidFill>
                  <a:srgbClr val="002060"/>
                </a:solidFill>
                <a:latin typeface="MyriadPro-Bold"/>
              </a:rPr>
              <a:t>San </a:t>
            </a:r>
            <a:r>
              <a:rPr lang="es-ES" sz="2400" b="1" dirty="0">
                <a:solidFill>
                  <a:srgbClr val="002060"/>
                </a:solidFill>
                <a:latin typeface="MyriadPro-Bold"/>
              </a:rPr>
              <a:t>Justino Mártir </a:t>
            </a:r>
            <a:r>
              <a:rPr lang="es-ES" b="1" dirty="0">
                <a:solidFill>
                  <a:srgbClr val="0070C0"/>
                </a:solidFill>
                <a:latin typeface="MyriadPro-Regular"/>
              </a:rPr>
              <a:t>(siglo II), célebre apologeta del </a:t>
            </a:r>
            <a:r>
              <a:rPr lang="es-ES" b="1" dirty="0" smtClean="0">
                <a:solidFill>
                  <a:srgbClr val="0070C0"/>
                </a:solidFill>
                <a:latin typeface="MyriadPro-Regular"/>
              </a:rPr>
              <a:t>siglo II </a:t>
            </a:r>
            <a:r>
              <a:rPr lang="es-ES" b="1" dirty="0">
                <a:solidFill>
                  <a:srgbClr val="0070C0"/>
                </a:solidFill>
                <a:latin typeface="MyriadPro-Regular"/>
              </a:rPr>
              <a:t>escribió diversas obras para defender la fe cristiana de </a:t>
            </a:r>
            <a:r>
              <a:rPr lang="es-ES" b="1" dirty="0" smtClean="0">
                <a:solidFill>
                  <a:srgbClr val="0070C0"/>
                </a:solidFill>
                <a:latin typeface="MyriadPro-Regular"/>
              </a:rPr>
              <a:t>las acusaciones </a:t>
            </a:r>
            <a:r>
              <a:rPr lang="es-ES" b="1" dirty="0">
                <a:solidFill>
                  <a:srgbClr val="0070C0"/>
                </a:solidFill>
                <a:latin typeface="MyriadPro-Regular"/>
              </a:rPr>
              <a:t>de los paganos (“</a:t>
            </a:r>
            <a:r>
              <a:rPr lang="es-ES" b="1" i="1" dirty="0">
                <a:solidFill>
                  <a:srgbClr val="0070C0"/>
                </a:solidFill>
                <a:latin typeface="MyriadPro-It"/>
              </a:rPr>
              <a:t>Apología</a:t>
            </a:r>
            <a:r>
              <a:rPr lang="es-ES" b="1" dirty="0">
                <a:solidFill>
                  <a:srgbClr val="0070C0"/>
                </a:solidFill>
                <a:latin typeface="MyriadPro-Regular"/>
              </a:rPr>
              <a:t>” 1 y 2) y de los </a:t>
            </a:r>
            <a:r>
              <a:rPr lang="es-ES" b="1" dirty="0" smtClean="0">
                <a:solidFill>
                  <a:srgbClr val="0070C0"/>
                </a:solidFill>
                <a:latin typeface="MyriadPro-Regular"/>
              </a:rPr>
              <a:t>judíos (“</a:t>
            </a:r>
            <a:r>
              <a:rPr lang="es-ES" b="1" i="1" dirty="0">
                <a:solidFill>
                  <a:srgbClr val="0070C0"/>
                </a:solidFill>
                <a:latin typeface="MyriadPro-It"/>
              </a:rPr>
              <a:t>Diálogo con el judío Trifón</a:t>
            </a:r>
            <a:r>
              <a:rPr lang="es-ES" b="1" dirty="0">
                <a:solidFill>
                  <a:srgbClr val="0070C0"/>
                </a:solidFill>
                <a:latin typeface="MyriadPro-Regular"/>
              </a:rPr>
              <a:t>”).</a:t>
            </a:r>
            <a:endParaRPr lang="es-ES"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56859" y="3635573"/>
            <a:ext cx="1925591" cy="262763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52812" y="2366962"/>
            <a:ext cx="3484164" cy="2109788"/>
          </a:xfrm>
          <a:prstGeom prst="rect">
            <a:avLst/>
          </a:prstGeom>
        </p:spPr>
      </p:pic>
    </p:spTree>
    <p:extLst>
      <p:ext uri="{BB962C8B-B14F-4D97-AF65-F5344CB8AC3E}">
        <p14:creationId xmlns:p14="http://schemas.microsoft.com/office/powerpoint/2010/main" xmlns="" val="8715252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APOLOGETAS</a:t>
            </a:r>
            <a:endParaRPr lang="es-ES" dirty="0">
              <a:solidFill>
                <a:srgbClr val="002060"/>
              </a:solidFill>
              <a:latin typeface="Gecko" pitchFamily="2" charset="0"/>
            </a:endParaRPr>
          </a:p>
        </p:txBody>
      </p:sp>
      <p:sp>
        <p:nvSpPr>
          <p:cNvPr id="3" name="Rectángulo 2"/>
          <p:cNvSpPr/>
          <p:nvPr/>
        </p:nvSpPr>
        <p:spPr>
          <a:xfrm>
            <a:off x="838200" y="1714501"/>
            <a:ext cx="7800975" cy="4431983"/>
          </a:xfrm>
          <a:prstGeom prst="rect">
            <a:avLst/>
          </a:prstGeom>
        </p:spPr>
        <p:txBody>
          <a:bodyPr wrap="square">
            <a:spAutoFit/>
          </a:bodyPr>
          <a:lstStyle/>
          <a:p>
            <a:pPr algn="just"/>
            <a:r>
              <a:rPr lang="es-ES" sz="2400" b="1" dirty="0">
                <a:solidFill>
                  <a:srgbClr val="002060"/>
                </a:solidFill>
                <a:latin typeface="MyriadPro-Bold"/>
              </a:rPr>
              <a:t>San Ireneo de Lyon </a:t>
            </a:r>
            <a:r>
              <a:rPr lang="es-ES" b="1" dirty="0">
                <a:solidFill>
                  <a:srgbClr val="0070C0"/>
                </a:solidFill>
                <a:latin typeface="MyriadPro-Regular"/>
              </a:rPr>
              <a:t>(siglo II) Obispo y padre de la </a:t>
            </a:r>
            <a:r>
              <a:rPr lang="es-ES" b="1" dirty="0" smtClean="0">
                <a:solidFill>
                  <a:srgbClr val="0070C0"/>
                </a:solidFill>
                <a:latin typeface="MyriadPro-Regular"/>
              </a:rPr>
              <a:t>Iglesia, fue </a:t>
            </a:r>
            <a:r>
              <a:rPr lang="es-ES" b="1" dirty="0">
                <a:solidFill>
                  <a:srgbClr val="0070C0"/>
                </a:solidFill>
                <a:latin typeface="MyriadPro-Regular"/>
              </a:rPr>
              <a:t>célebre por su tratado contra todas las herejías (</a:t>
            </a:r>
            <a:r>
              <a:rPr lang="es-ES" b="1" i="1" dirty="0" smtClean="0">
                <a:solidFill>
                  <a:srgbClr val="0070C0"/>
                </a:solidFill>
                <a:latin typeface="MyriadPro-It"/>
              </a:rPr>
              <a:t>Adversus Haereses</a:t>
            </a:r>
            <a:r>
              <a:rPr lang="es-ES" b="1" dirty="0">
                <a:solidFill>
                  <a:srgbClr val="0070C0"/>
                </a:solidFill>
                <a:latin typeface="MyriadPro-Regular"/>
              </a:rPr>
              <a:t>) en donde enumera y combate los errores de </a:t>
            </a:r>
            <a:r>
              <a:rPr lang="es-ES" b="1" dirty="0" smtClean="0">
                <a:solidFill>
                  <a:srgbClr val="0070C0"/>
                </a:solidFill>
                <a:latin typeface="MyriadPro-Regular"/>
              </a:rPr>
              <a:t>su tiempo.</a:t>
            </a:r>
          </a:p>
          <a:p>
            <a:pPr algn="just"/>
            <a:endParaRPr lang="es-ES" b="1" dirty="0" smtClean="0">
              <a:solidFill>
                <a:srgbClr val="0070C0"/>
              </a:solidFill>
              <a:latin typeface="MyriadPro-Regular"/>
            </a:endParaRPr>
          </a:p>
          <a:p>
            <a:pPr algn="just"/>
            <a:endParaRPr lang="es-ES" b="1" dirty="0">
              <a:solidFill>
                <a:srgbClr val="0070C0"/>
              </a:solidFill>
              <a:latin typeface="MyriadPro-Regular"/>
            </a:endParaRPr>
          </a:p>
          <a:p>
            <a:pPr algn="just"/>
            <a:endParaRPr lang="es-ES" b="1" dirty="0" smtClean="0">
              <a:solidFill>
                <a:srgbClr val="0070C0"/>
              </a:solidFill>
              <a:latin typeface="MyriadPro-Regular"/>
            </a:endParaRPr>
          </a:p>
          <a:p>
            <a:pPr algn="just"/>
            <a:endParaRPr lang="es-ES" b="1" dirty="0">
              <a:solidFill>
                <a:srgbClr val="0070C0"/>
              </a:solidFill>
              <a:latin typeface="MyriadPro-Regular"/>
            </a:endParaRPr>
          </a:p>
          <a:p>
            <a:pPr algn="just"/>
            <a:endParaRPr lang="es-ES" b="1" dirty="0">
              <a:solidFill>
                <a:srgbClr val="0070C0"/>
              </a:solidFill>
              <a:latin typeface="MyriadPro-Regular"/>
            </a:endParaRPr>
          </a:p>
          <a:p>
            <a:pPr algn="just"/>
            <a:r>
              <a:rPr lang="es-ES" sz="2400" b="1" dirty="0">
                <a:solidFill>
                  <a:srgbClr val="002060"/>
                </a:solidFill>
                <a:latin typeface="MyriadPro-Bold"/>
              </a:rPr>
              <a:t>Tertuliano</a:t>
            </a:r>
            <a:r>
              <a:rPr lang="es-ES" sz="2000" b="1" dirty="0">
                <a:solidFill>
                  <a:srgbClr val="0070C0"/>
                </a:solidFill>
                <a:latin typeface="MyriadPro-Bold"/>
              </a:rPr>
              <a:t> </a:t>
            </a:r>
            <a:r>
              <a:rPr lang="es-ES" b="1" dirty="0">
                <a:solidFill>
                  <a:srgbClr val="0070C0"/>
                </a:solidFill>
                <a:latin typeface="MyriadPro-Regular"/>
              </a:rPr>
              <a:t>(siglo II y III) escribió una enorme cantidad </a:t>
            </a:r>
            <a:r>
              <a:rPr lang="es-ES" b="1" dirty="0" smtClean="0">
                <a:solidFill>
                  <a:srgbClr val="0070C0"/>
                </a:solidFill>
                <a:latin typeface="MyriadPro-Regular"/>
              </a:rPr>
              <a:t>de obras </a:t>
            </a:r>
            <a:r>
              <a:rPr lang="es-ES" b="1" dirty="0">
                <a:solidFill>
                  <a:srgbClr val="0070C0"/>
                </a:solidFill>
                <a:latin typeface="MyriadPro-Regular"/>
              </a:rPr>
              <a:t>apologéticas antes de abrazar la herejía </a:t>
            </a:r>
            <a:r>
              <a:rPr lang="es-ES" b="1" dirty="0" smtClean="0">
                <a:solidFill>
                  <a:srgbClr val="0070C0"/>
                </a:solidFill>
                <a:latin typeface="MyriadPro-Regular"/>
              </a:rPr>
              <a:t>montanista. Entre </a:t>
            </a:r>
            <a:r>
              <a:rPr lang="es-ES" b="1" dirty="0">
                <a:solidFill>
                  <a:srgbClr val="0070C0"/>
                </a:solidFill>
                <a:latin typeface="MyriadPro-Regular"/>
              </a:rPr>
              <a:t>ellas se puede mencionar “</a:t>
            </a:r>
            <a:r>
              <a:rPr lang="es-ES" b="1" i="1" dirty="0">
                <a:solidFill>
                  <a:srgbClr val="0070C0"/>
                </a:solidFill>
                <a:latin typeface="MyriadPro-It"/>
              </a:rPr>
              <a:t>Apologeticum</a:t>
            </a:r>
            <a:r>
              <a:rPr lang="es-ES" b="1" dirty="0">
                <a:solidFill>
                  <a:srgbClr val="0070C0"/>
                </a:solidFill>
                <a:latin typeface="MyriadPro-Regular"/>
              </a:rPr>
              <a:t>” como </a:t>
            </a:r>
            <a:r>
              <a:rPr lang="es-ES" b="1" dirty="0" smtClean="0">
                <a:solidFill>
                  <a:srgbClr val="0070C0"/>
                </a:solidFill>
                <a:latin typeface="MyriadPro-Regular"/>
              </a:rPr>
              <a:t>su obra </a:t>
            </a:r>
            <a:r>
              <a:rPr lang="es-ES" b="1" dirty="0">
                <a:solidFill>
                  <a:srgbClr val="0070C0"/>
                </a:solidFill>
                <a:latin typeface="MyriadPro-Regular"/>
              </a:rPr>
              <a:t>más importante y en la que se dirige a los </a:t>
            </a:r>
            <a:r>
              <a:rPr lang="es-ES" b="1" dirty="0" smtClean="0">
                <a:solidFill>
                  <a:srgbClr val="0070C0"/>
                </a:solidFill>
                <a:latin typeface="MyriadPro-Regular"/>
              </a:rPr>
              <a:t>gobernadores de </a:t>
            </a:r>
            <a:r>
              <a:rPr lang="es-ES" b="1" dirty="0">
                <a:solidFill>
                  <a:srgbClr val="0070C0"/>
                </a:solidFill>
                <a:latin typeface="MyriadPro-Regular"/>
              </a:rPr>
              <a:t>las provincias romanas, a quienes trata de </a:t>
            </a:r>
            <a:r>
              <a:rPr lang="es-ES" b="1" dirty="0" smtClean="0">
                <a:solidFill>
                  <a:srgbClr val="0070C0"/>
                </a:solidFill>
                <a:latin typeface="MyriadPro-Regular"/>
              </a:rPr>
              <a:t>convencer de </a:t>
            </a:r>
            <a:r>
              <a:rPr lang="es-ES" b="1" dirty="0">
                <a:solidFill>
                  <a:srgbClr val="0070C0"/>
                </a:solidFill>
                <a:latin typeface="MyriadPro-Regular"/>
              </a:rPr>
              <a:t>la verdad del cristianismo, y también “</a:t>
            </a:r>
            <a:r>
              <a:rPr lang="es-ES" b="1" i="1" dirty="0">
                <a:solidFill>
                  <a:srgbClr val="0070C0"/>
                </a:solidFill>
                <a:latin typeface="MyriadPro-It"/>
              </a:rPr>
              <a:t>A los paganos</a:t>
            </a:r>
            <a:r>
              <a:rPr lang="es-ES" b="1" dirty="0" smtClean="0">
                <a:solidFill>
                  <a:srgbClr val="0070C0"/>
                </a:solidFill>
                <a:latin typeface="MyriadPro-Regular"/>
              </a:rPr>
              <a:t>” (</a:t>
            </a:r>
            <a:r>
              <a:rPr lang="es-ES" b="1" dirty="0">
                <a:solidFill>
                  <a:srgbClr val="0070C0"/>
                </a:solidFill>
                <a:latin typeface="MyriadPro-Regular"/>
              </a:rPr>
              <a:t>Ad nationes) en la que defiende a los cristianos de </a:t>
            </a:r>
            <a:r>
              <a:rPr lang="es-ES" b="1" dirty="0" smtClean="0">
                <a:solidFill>
                  <a:srgbClr val="0070C0"/>
                </a:solidFill>
                <a:latin typeface="MyriadPro-Regular"/>
              </a:rPr>
              <a:t>las acusaciones </a:t>
            </a:r>
            <a:r>
              <a:rPr lang="es-ES" b="1" dirty="0">
                <a:solidFill>
                  <a:srgbClr val="0070C0"/>
                </a:solidFill>
                <a:latin typeface="MyriadPro-Regular"/>
              </a:rPr>
              <a:t>de los paganos en general.</a:t>
            </a:r>
            <a:endParaRPr lang="es-ES"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05912" y="1347787"/>
            <a:ext cx="2009775" cy="22764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29737" y="4071937"/>
            <a:ext cx="1885950" cy="2559349"/>
          </a:xfrm>
          <a:prstGeom prst="rect">
            <a:avLst/>
          </a:prstGeom>
        </p:spPr>
      </p:pic>
    </p:spTree>
    <p:extLst>
      <p:ext uri="{BB962C8B-B14F-4D97-AF65-F5344CB8AC3E}">
        <p14:creationId xmlns:p14="http://schemas.microsoft.com/office/powerpoint/2010/main" xmlns="" val="27870594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0825"/>
            <a:ext cx="10515600" cy="1325563"/>
          </a:xfrm>
        </p:spPr>
        <p:txBody>
          <a:bodyPr/>
          <a:lstStyle/>
          <a:p>
            <a:pPr algn="ctr"/>
            <a:r>
              <a:rPr lang="es-ES" dirty="0" smtClean="0">
                <a:solidFill>
                  <a:srgbClr val="002060"/>
                </a:solidFill>
                <a:latin typeface="Gecko" pitchFamily="2" charset="0"/>
              </a:rPr>
              <a:t>APOLOGETAS</a:t>
            </a:r>
            <a:endParaRPr lang="es-ES" dirty="0">
              <a:solidFill>
                <a:srgbClr val="002060"/>
              </a:solidFill>
              <a:latin typeface="Gecko" pitchFamily="2" charset="0"/>
            </a:endParaRPr>
          </a:p>
        </p:txBody>
      </p:sp>
      <p:sp>
        <p:nvSpPr>
          <p:cNvPr id="3" name="Rectángulo 2"/>
          <p:cNvSpPr/>
          <p:nvPr/>
        </p:nvSpPr>
        <p:spPr>
          <a:xfrm>
            <a:off x="3467100" y="1861513"/>
            <a:ext cx="8058150" cy="4031873"/>
          </a:xfrm>
          <a:prstGeom prst="rect">
            <a:avLst/>
          </a:prstGeom>
        </p:spPr>
        <p:txBody>
          <a:bodyPr wrap="square">
            <a:spAutoFit/>
          </a:bodyPr>
          <a:lstStyle/>
          <a:p>
            <a:pPr algn="just"/>
            <a:r>
              <a:rPr lang="es-ES" sz="2000" b="1" dirty="0">
                <a:solidFill>
                  <a:srgbClr val="002060"/>
                </a:solidFill>
                <a:latin typeface="MyriadPro-Bold"/>
              </a:rPr>
              <a:t>Orígenes </a:t>
            </a:r>
            <a:r>
              <a:rPr lang="es-ES" b="1" dirty="0">
                <a:solidFill>
                  <a:srgbClr val="0070C0"/>
                </a:solidFill>
                <a:latin typeface="MyriadPro-Regular"/>
              </a:rPr>
              <a:t>(siglo III) escribió diversos </a:t>
            </a:r>
            <a:r>
              <a:rPr lang="es-ES" b="1" dirty="0" smtClean="0">
                <a:solidFill>
                  <a:srgbClr val="0070C0"/>
                </a:solidFill>
                <a:latin typeface="MyriadPro-Regular"/>
              </a:rPr>
              <a:t>tratados apologéticos</a:t>
            </a:r>
            <a:r>
              <a:rPr lang="es-ES" b="1" dirty="0">
                <a:solidFill>
                  <a:srgbClr val="0070C0"/>
                </a:solidFill>
                <a:latin typeface="MyriadPro-Regular"/>
              </a:rPr>
              <a:t>, uno de los más notables fue “</a:t>
            </a:r>
            <a:r>
              <a:rPr lang="es-ES" b="1" i="1" dirty="0" smtClean="0">
                <a:solidFill>
                  <a:srgbClr val="0070C0"/>
                </a:solidFill>
                <a:latin typeface="MyriadPro-It"/>
              </a:rPr>
              <a:t>Contra Celso</a:t>
            </a:r>
            <a:r>
              <a:rPr lang="es-ES" b="1" dirty="0">
                <a:solidFill>
                  <a:srgbClr val="0070C0"/>
                </a:solidFill>
                <a:latin typeface="MyriadPro-Regular"/>
              </a:rPr>
              <a:t>” (Contra Celsum), el cual hace </a:t>
            </a:r>
            <a:r>
              <a:rPr lang="es-ES" b="1" dirty="0" smtClean="0">
                <a:solidFill>
                  <a:srgbClr val="0070C0"/>
                </a:solidFill>
                <a:latin typeface="MyriadPro-Regular"/>
              </a:rPr>
              <a:t>una refutación del </a:t>
            </a:r>
            <a:r>
              <a:rPr lang="es-ES" b="1" dirty="0">
                <a:solidFill>
                  <a:srgbClr val="0070C0"/>
                </a:solidFill>
                <a:latin typeface="MyriadPro-Regular"/>
              </a:rPr>
              <a:t>discurso de un filósofo pagano que se </a:t>
            </a:r>
            <a:r>
              <a:rPr lang="es-ES" b="1" dirty="0" smtClean="0">
                <a:solidFill>
                  <a:srgbClr val="0070C0"/>
                </a:solidFill>
                <a:latin typeface="MyriadPro-Regular"/>
              </a:rPr>
              <a:t>proponía convertir </a:t>
            </a:r>
            <a:r>
              <a:rPr lang="es-ES" b="1" dirty="0">
                <a:solidFill>
                  <a:srgbClr val="0070C0"/>
                </a:solidFill>
                <a:latin typeface="MyriadPro-Regular"/>
              </a:rPr>
              <a:t>a los cristianos al paganismo</a:t>
            </a:r>
            <a:r>
              <a:rPr lang="es-ES" b="1" dirty="0" smtClean="0">
                <a:solidFill>
                  <a:srgbClr val="0070C0"/>
                </a:solidFill>
                <a:latin typeface="MyriadPro-Regular"/>
              </a:rPr>
              <a:t>.</a:t>
            </a:r>
          </a:p>
          <a:p>
            <a:endParaRPr lang="es-ES" b="1" dirty="0">
              <a:solidFill>
                <a:srgbClr val="0070C0"/>
              </a:solidFill>
              <a:latin typeface="MyriadPro-Regular"/>
            </a:endParaRPr>
          </a:p>
          <a:p>
            <a:endParaRPr lang="es-ES" b="1" dirty="0" smtClean="0">
              <a:solidFill>
                <a:srgbClr val="0070C0"/>
              </a:solidFill>
              <a:latin typeface="MyriadPro-Regular"/>
            </a:endParaRPr>
          </a:p>
          <a:p>
            <a:endParaRPr lang="es-ES" b="1" dirty="0">
              <a:solidFill>
                <a:srgbClr val="0070C0"/>
              </a:solidFill>
              <a:latin typeface="MyriadPro-Regular"/>
            </a:endParaRPr>
          </a:p>
          <a:p>
            <a:endParaRPr lang="es-ES" b="1" dirty="0" smtClean="0">
              <a:solidFill>
                <a:srgbClr val="0070C0"/>
              </a:solidFill>
              <a:latin typeface="MyriadPro-Regular"/>
            </a:endParaRPr>
          </a:p>
          <a:p>
            <a:endParaRPr lang="es-ES" b="1" dirty="0">
              <a:solidFill>
                <a:srgbClr val="0070C0"/>
              </a:solidFill>
              <a:latin typeface="MyriadPro-Regular"/>
            </a:endParaRPr>
          </a:p>
          <a:p>
            <a:pPr algn="just"/>
            <a:r>
              <a:rPr lang="es-ES" sz="2000" b="1" dirty="0">
                <a:solidFill>
                  <a:srgbClr val="002060"/>
                </a:solidFill>
                <a:latin typeface="MyriadPro-Bold"/>
              </a:rPr>
              <a:t>San Cipriano de Cartago </a:t>
            </a:r>
            <a:r>
              <a:rPr lang="es-ES" b="1" dirty="0">
                <a:solidFill>
                  <a:srgbClr val="0070C0"/>
                </a:solidFill>
                <a:latin typeface="MyriadPro-Regular"/>
              </a:rPr>
              <a:t>(siglo III) </a:t>
            </a:r>
            <a:r>
              <a:rPr lang="es-ES" b="1" dirty="0" smtClean="0">
                <a:solidFill>
                  <a:srgbClr val="0070C0"/>
                </a:solidFill>
                <a:latin typeface="MyriadPro-Regular"/>
              </a:rPr>
              <a:t>también escribió </a:t>
            </a:r>
            <a:r>
              <a:rPr lang="es-ES" b="1" dirty="0">
                <a:solidFill>
                  <a:srgbClr val="0070C0"/>
                </a:solidFill>
                <a:latin typeface="MyriadPro-Regular"/>
              </a:rPr>
              <a:t>numerosísimas obras apologéticas, </a:t>
            </a:r>
            <a:r>
              <a:rPr lang="es-ES" b="1" dirty="0" smtClean="0">
                <a:solidFill>
                  <a:srgbClr val="0070C0"/>
                </a:solidFill>
                <a:latin typeface="MyriadPro-Regular"/>
              </a:rPr>
              <a:t>entre ellas </a:t>
            </a:r>
            <a:r>
              <a:rPr lang="es-ES" b="1" dirty="0">
                <a:solidFill>
                  <a:srgbClr val="0070C0"/>
                </a:solidFill>
                <a:latin typeface="MyriadPro-Regular"/>
              </a:rPr>
              <a:t>“</a:t>
            </a:r>
            <a:r>
              <a:rPr lang="es-ES" b="1" i="1" dirty="0">
                <a:solidFill>
                  <a:srgbClr val="0070C0"/>
                </a:solidFill>
                <a:latin typeface="MyriadPro-It"/>
              </a:rPr>
              <a:t>A Demetriano</a:t>
            </a:r>
            <a:r>
              <a:rPr lang="es-ES" b="1" dirty="0">
                <a:solidFill>
                  <a:srgbClr val="0070C0"/>
                </a:solidFill>
                <a:latin typeface="MyriadPro-Regular"/>
              </a:rPr>
              <a:t>” (Ad Demetrianum), </a:t>
            </a:r>
            <a:r>
              <a:rPr lang="es-ES" b="1" dirty="0" smtClean="0">
                <a:solidFill>
                  <a:srgbClr val="0070C0"/>
                </a:solidFill>
                <a:latin typeface="MyriadPro-Regular"/>
              </a:rPr>
              <a:t>donde defendía </a:t>
            </a:r>
            <a:r>
              <a:rPr lang="es-ES" b="1" dirty="0">
                <a:solidFill>
                  <a:srgbClr val="0070C0"/>
                </a:solidFill>
                <a:latin typeface="MyriadPro-Regular"/>
              </a:rPr>
              <a:t>el cristianismo de las acusaciones </a:t>
            </a:r>
            <a:r>
              <a:rPr lang="es-ES" b="1" dirty="0" smtClean="0">
                <a:solidFill>
                  <a:srgbClr val="0070C0"/>
                </a:solidFill>
                <a:latin typeface="MyriadPro-Regular"/>
              </a:rPr>
              <a:t>paganas. Para </a:t>
            </a:r>
            <a:r>
              <a:rPr lang="es-ES" b="1" dirty="0">
                <a:solidFill>
                  <a:srgbClr val="0070C0"/>
                </a:solidFill>
                <a:latin typeface="MyriadPro-Regular"/>
              </a:rPr>
              <a:t>defender la unidad eclesiástica, amenazada </a:t>
            </a:r>
            <a:r>
              <a:rPr lang="es-ES" b="1" dirty="0" smtClean="0">
                <a:solidFill>
                  <a:srgbClr val="0070C0"/>
                </a:solidFill>
                <a:latin typeface="MyriadPro-Regular"/>
              </a:rPr>
              <a:t>por los </a:t>
            </a:r>
            <a:r>
              <a:rPr lang="es-ES" b="1" dirty="0">
                <a:solidFill>
                  <a:srgbClr val="0070C0"/>
                </a:solidFill>
                <a:latin typeface="MyriadPro-Regular"/>
              </a:rPr>
              <a:t>cismas, Cipriano escribió “</a:t>
            </a:r>
            <a:r>
              <a:rPr lang="es-ES" b="1" i="1" dirty="0">
                <a:solidFill>
                  <a:srgbClr val="0070C0"/>
                </a:solidFill>
                <a:latin typeface="MyriadPro-It"/>
              </a:rPr>
              <a:t>La unidad de la Iglesia</a:t>
            </a:r>
            <a:r>
              <a:rPr lang="es-ES" b="1" dirty="0" smtClean="0">
                <a:solidFill>
                  <a:srgbClr val="0070C0"/>
                </a:solidFill>
                <a:latin typeface="MyriadPro-Regular"/>
              </a:rPr>
              <a:t>” (</a:t>
            </a:r>
            <a:r>
              <a:rPr lang="es-ES" b="1" dirty="0">
                <a:solidFill>
                  <a:srgbClr val="0070C0"/>
                </a:solidFill>
                <a:latin typeface="MyriadPro-Regular"/>
              </a:rPr>
              <a:t>De Ecclesiae unitate).</a:t>
            </a:r>
            <a:endParaRPr lang="es-ES"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0125" y="4138612"/>
            <a:ext cx="1866900" cy="244792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9150" y="1747837"/>
            <a:ext cx="2228850" cy="2047875"/>
          </a:xfrm>
          <a:prstGeom prst="rect">
            <a:avLst/>
          </a:prstGeom>
        </p:spPr>
      </p:pic>
    </p:spTree>
    <p:extLst>
      <p:ext uri="{BB962C8B-B14F-4D97-AF65-F5344CB8AC3E}">
        <p14:creationId xmlns:p14="http://schemas.microsoft.com/office/powerpoint/2010/main" xmlns="" val="22366795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ETIMOLOGÍA - DEFINICIÓN</a:t>
            </a:r>
            <a:endParaRPr lang="es-ES" dirty="0">
              <a:solidFill>
                <a:srgbClr val="002060"/>
              </a:solidFill>
              <a:latin typeface="Gecko" pitchFamily="2" charset="0"/>
            </a:endParaRPr>
          </a:p>
        </p:txBody>
      </p:sp>
      <p:sp>
        <p:nvSpPr>
          <p:cNvPr id="4" name="Rectángulo 3"/>
          <p:cNvSpPr/>
          <p:nvPr/>
        </p:nvSpPr>
        <p:spPr>
          <a:xfrm>
            <a:off x="7362101" y="1628075"/>
            <a:ext cx="4238625" cy="4315092"/>
          </a:xfrm>
          <a:prstGeom prst="rect">
            <a:avLst/>
          </a:prstGeom>
        </p:spPr>
        <p:txBody>
          <a:bodyPr wrap="square">
            <a:spAutoFit/>
          </a:bodyPr>
          <a:lstStyle/>
          <a:p>
            <a:pPr>
              <a:lnSpc>
                <a:spcPct val="107000"/>
              </a:lnSpc>
              <a:spcAft>
                <a:spcPts val="800"/>
              </a:spcAft>
            </a:pPr>
            <a:r>
              <a:rPr lang="es-E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APOLOGÍA</a:t>
            </a:r>
            <a:endParaRPr lang="es-E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Del </a:t>
            </a: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lat. tardío apologĭa, y este del gr. ἀπολογία apología.</a:t>
            </a:r>
          </a:p>
          <a:p>
            <a:pPr marL="342900" lvl="0" indent="-342900" algn="just">
              <a:lnSpc>
                <a:spcPct val="107000"/>
              </a:lnSpc>
              <a:spcAft>
                <a:spcPts val="0"/>
              </a:spcAft>
              <a:buFont typeface="+mj-lt"/>
              <a:buAutoNum type="arabicPeriod"/>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Discurso de palabra o por escrito, en defensa o alabanza de alguien o algo.</a:t>
            </a:r>
          </a:p>
          <a:p>
            <a:pPr marL="342900" lvl="0" indent="-342900" algn="just">
              <a:lnSpc>
                <a:spcPct val="107000"/>
              </a:lnSpc>
              <a:spcAft>
                <a:spcPts val="800"/>
              </a:spcAft>
              <a:buFont typeface="+mj-lt"/>
              <a:buAutoNum type="arabicPeriod"/>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Defensa formal de una creencia o argumento que defiende una proposición filosófica o teológica.</a:t>
            </a:r>
          </a:p>
        </p:txBody>
      </p:sp>
      <p:sp>
        <p:nvSpPr>
          <p:cNvPr id="5" name="Rectángulo 4"/>
          <p:cNvSpPr/>
          <p:nvPr/>
        </p:nvSpPr>
        <p:spPr>
          <a:xfrm>
            <a:off x="838200" y="1474186"/>
            <a:ext cx="6096000" cy="4622869"/>
          </a:xfrm>
          <a:prstGeom prst="rect">
            <a:avLst/>
          </a:prstGeom>
        </p:spPr>
        <p:txBody>
          <a:bodyPr>
            <a:spAutoFit/>
          </a:bodyPr>
          <a:lstStyle/>
          <a:p>
            <a:pPr>
              <a:lnSpc>
                <a:spcPct val="107000"/>
              </a:lnSpc>
              <a:spcAft>
                <a:spcPts val="800"/>
              </a:spcAft>
            </a:pPr>
            <a:r>
              <a:rPr lang="es-E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APOLOGÉTICO, CA</a:t>
            </a:r>
            <a:endParaRPr lang="es-E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Del </a:t>
            </a: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lat. tardío apologetĭcus, y este del gr. ἀπολογητικός apologētikós.</a:t>
            </a:r>
            <a:endParaRPr lang="es-E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1. adj. Perteneciente o relativo a la apología.</a:t>
            </a:r>
            <a:endParaRPr lang="es-E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2. adj. Perteneciente o relativo a la apologética.</a:t>
            </a:r>
            <a:endParaRPr lang="es-E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3. m. desus. apología.</a:t>
            </a:r>
            <a:endParaRPr lang="es-E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4. f. Conjunto de los argumentos que se exponen en apoyo de la verdad de una religión.</a:t>
            </a:r>
            <a:endPar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998352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APOLOGETAS</a:t>
            </a:r>
            <a:endParaRPr lang="es-ES" dirty="0">
              <a:solidFill>
                <a:srgbClr val="002060"/>
              </a:solidFill>
              <a:latin typeface="Gecko" pitchFamily="2" charset="0"/>
            </a:endParaRPr>
          </a:p>
        </p:txBody>
      </p:sp>
      <p:sp>
        <p:nvSpPr>
          <p:cNvPr id="3" name="Rectángulo 2"/>
          <p:cNvSpPr/>
          <p:nvPr/>
        </p:nvSpPr>
        <p:spPr>
          <a:xfrm>
            <a:off x="952500" y="1411516"/>
            <a:ext cx="7429500" cy="5262979"/>
          </a:xfrm>
          <a:prstGeom prst="rect">
            <a:avLst/>
          </a:prstGeom>
        </p:spPr>
        <p:txBody>
          <a:bodyPr wrap="square">
            <a:spAutoFit/>
          </a:bodyPr>
          <a:lstStyle/>
          <a:p>
            <a:pPr algn="just"/>
            <a:r>
              <a:rPr lang="es-ES" sz="2400" b="1" dirty="0">
                <a:solidFill>
                  <a:srgbClr val="002060"/>
                </a:solidFill>
                <a:latin typeface="MyriadPro-Bold"/>
              </a:rPr>
              <a:t>San Atanasio </a:t>
            </a:r>
            <a:r>
              <a:rPr lang="es-ES" b="1" dirty="0">
                <a:solidFill>
                  <a:srgbClr val="0070C0"/>
                </a:solidFill>
                <a:latin typeface="MyriadPro-Regular"/>
              </a:rPr>
              <a:t>(siglo IV) fue una de las figuras </a:t>
            </a:r>
            <a:r>
              <a:rPr lang="es-ES" b="1" dirty="0" smtClean="0">
                <a:solidFill>
                  <a:srgbClr val="0070C0"/>
                </a:solidFill>
                <a:latin typeface="MyriadPro-Regular"/>
              </a:rPr>
              <a:t>más importantes </a:t>
            </a:r>
            <a:r>
              <a:rPr lang="es-ES" b="1" dirty="0">
                <a:solidFill>
                  <a:srgbClr val="0070C0"/>
                </a:solidFill>
                <a:latin typeface="MyriadPro-Regular"/>
              </a:rPr>
              <a:t>de toda la historia de la Iglesia por </a:t>
            </a:r>
            <a:r>
              <a:rPr lang="es-ES" b="1" dirty="0" smtClean="0">
                <a:solidFill>
                  <a:srgbClr val="0070C0"/>
                </a:solidFill>
                <a:latin typeface="MyriadPro-Regular"/>
              </a:rPr>
              <a:t>su valor </a:t>
            </a:r>
            <a:r>
              <a:rPr lang="es-ES" b="1" dirty="0">
                <a:solidFill>
                  <a:srgbClr val="0070C0"/>
                </a:solidFill>
                <a:latin typeface="MyriadPro-Regular"/>
              </a:rPr>
              <a:t>y firmeza a la hora de defender la fe cristiana </a:t>
            </a:r>
            <a:r>
              <a:rPr lang="es-ES" b="1" dirty="0" smtClean="0">
                <a:solidFill>
                  <a:srgbClr val="0070C0"/>
                </a:solidFill>
                <a:latin typeface="MyriadPro-Regular"/>
              </a:rPr>
              <a:t>de la </a:t>
            </a:r>
            <a:r>
              <a:rPr lang="es-ES" b="1" dirty="0">
                <a:solidFill>
                  <a:srgbClr val="0070C0"/>
                </a:solidFill>
                <a:latin typeface="MyriadPro-Regular"/>
              </a:rPr>
              <a:t>herejía del arrianismo . Llamado el campeón y </a:t>
            </a:r>
            <a:r>
              <a:rPr lang="es-ES" b="1" dirty="0" smtClean="0">
                <a:solidFill>
                  <a:srgbClr val="0070C0"/>
                </a:solidFill>
                <a:latin typeface="MyriadPro-Regular"/>
              </a:rPr>
              <a:t>gran defensor </a:t>
            </a:r>
            <a:r>
              <a:rPr lang="es-ES" b="1" dirty="0">
                <a:solidFill>
                  <a:srgbClr val="0070C0"/>
                </a:solidFill>
                <a:latin typeface="MyriadPro-Regular"/>
              </a:rPr>
              <a:t>de la fe de Nicea, o “</a:t>
            </a:r>
            <a:r>
              <a:rPr lang="es-ES" b="1" i="1" dirty="0" smtClean="0">
                <a:solidFill>
                  <a:srgbClr val="0070C0"/>
                </a:solidFill>
                <a:latin typeface="MyriadPro-It"/>
              </a:rPr>
              <a:t>la columna </a:t>
            </a:r>
            <a:r>
              <a:rPr lang="es-ES" b="1" i="1" dirty="0">
                <a:solidFill>
                  <a:srgbClr val="0070C0"/>
                </a:solidFill>
                <a:latin typeface="MyriadPro-It"/>
              </a:rPr>
              <a:t>de la </a:t>
            </a:r>
            <a:r>
              <a:rPr lang="es-ES" b="1" i="1" dirty="0" smtClean="0">
                <a:solidFill>
                  <a:srgbClr val="0070C0"/>
                </a:solidFill>
                <a:latin typeface="MyriadPro-It"/>
              </a:rPr>
              <a:t>Iglesia</a:t>
            </a:r>
            <a:r>
              <a:rPr lang="es-ES" b="1" dirty="0" smtClean="0">
                <a:solidFill>
                  <a:srgbClr val="0070C0"/>
                </a:solidFill>
                <a:latin typeface="MyriadPro-Regular"/>
              </a:rPr>
              <a:t>” por </a:t>
            </a:r>
            <a:r>
              <a:rPr lang="es-ES" b="1" dirty="0">
                <a:solidFill>
                  <a:srgbClr val="0070C0"/>
                </a:solidFill>
                <a:latin typeface="MyriadPro-Regular"/>
              </a:rPr>
              <a:t>San Gregorio Nacianceno, era considerado </a:t>
            </a:r>
            <a:r>
              <a:rPr lang="es-ES" b="1" dirty="0" smtClean="0">
                <a:solidFill>
                  <a:srgbClr val="0070C0"/>
                </a:solidFill>
                <a:latin typeface="MyriadPro-Regular"/>
              </a:rPr>
              <a:t>por los </a:t>
            </a:r>
            <a:r>
              <a:rPr lang="es-ES" b="1" dirty="0">
                <a:solidFill>
                  <a:srgbClr val="0070C0"/>
                </a:solidFill>
                <a:latin typeface="MyriadPro-Regular"/>
              </a:rPr>
              <a:t>arrianos su principal enemigo. La Iglesia </a:t>
            </a:r>
            <a:r>
              <a:rPr lang="es-ES" b="1" dirty="0" smtClean="0">
                <a:solidFill>
                  <a:srgbClr val="0070C0"/>
                </a:solidFill>
                <a:latin typeface="MyriadPro-Regular"/>
              </a:rPr>
              <a:t>griega le </a:t>
            </a:r>
            <a:r>
              <a:rPr lang="es-ES" b="1" dirty="0">
                <a:solidFill>
                  <a:srgbClr val="0070C0"/>
                </a:solidFill>
                <a:latin typeface="MyriadPro-Regular"/>
              </a:rPr>
              <a:t>llamó más tarde “</a:t>
            </a:r>
            <a:r>
              <a:rPr lang="es-ES" b="1" i="1" dirty="0">
                <a:solidFill>
                  <a:srgbClr val="0070C0"/>
                </a:solidFill>
                <a:latin typeface="MyriadPro-It"/>
              </a:rPr>
              <a:t>Padre de la Ortodoxia</a:t>
            </a:r>
            <a:r>
              <a:rPr lang="es-ES" b="1" dirty="0">
                <a:solidFill>
                  <a:srgbClr val="0070C0"/>
                </a:solidFill>
                <a:latin typeface="MyriadPro-Regular"/>
              </a:rPr>
              <a:t>,” y la </a:t>
            </a:r>
            <a:r>
              <a:rPr lang="es-ES" b="1" dirty="0" smtClean="0">
                <a:solidFill>
                  <a:srgbClr val="0070C0"/>
                </a:solidFill>
                <a:latin typeface="MyriadPro-Regular"/>
              </a:rPr>
              <a:t>Iglesia romana </a:t>
            </a:r>
            <a:r>
              <a:rPr lang="es-ES" b="1" dirty="0">
                <a:solidFill>
                  <a:srgbClr val="0070C0"/>
                </a:solidFill>
                <a:latin typeface="MyriadPro-Regular"/>
              </a:rPr>
              <a:t>le cuenta entre los cuatro grandes </a:t>
            </a:r>
            <a:r>
              <a:rPr lang="es-ES" b="1" dirty="0" smtClean="0">
                <a:solidFill>
                  <a:srgbClr val="0070C0"/>
                </a:solidFill>
                <a:latin typeface="MyriadPro-Regular"/>
              </a:rPr>
              <a:t>Padres del </a:t>
            </a:r>
            <a:r>
              <a:rPr lang="es-ES" b="1" dirty="0">
                <a:solidFill>
                  <a:srgbClr val="0070C0"/>
                </a:solidFill>
                <a:latin typeface="MyriadPro-Regular"/>
              </a:rPr>
              <a:t>Oriente. Su producción de obras </a:t>
            </a:r>
            <a:r>
              <a:rPr lang="es-ES" b="1" dirty="0" smtClean="0">
                <a:solidFill>
                  <a:srgbClr val="0070C0"/>
                </a:solidFill>
                <a:latin typeface="MyriadPro-Regular"/>
              </a:rPr>
              <a:t>apologéticas también </a:t>
            </a:r>
            <a:r>
              <a:rPr lang="es-ES" b="1" dirty="0">
                <a:solidFill>
                  <a:srgbClr val="0070C0"/>
                </a:solidFill>
                <a:latin typeface="MyriadPro-Regular"/>
              </a:rPr>
              <a:t>es vasta</a:t>
            </a:r>
            <a:r>
              <a:rPr lang="es-ES" b="1" dirty="0" smtClean="0">
                <a:solidFill>
                  <a:srgbClr val="0070C0"/>
                </a:solidFill>
                <a:latin typeface="MyriadPro-Regular"/>
              </a:rPr>
              <a:t>.</a:t>
            </a:r>
          </a:p>
          <a:p>
            <a:pPr algn="just"/>
            <a:endParaRPr lang="es-ES" b="1" dirty="0">
              <a:solidFill>
                <a:srgbClr val="0070C0"/>
              </a:solidFill>
              <a:latin typeface="MyriadPro-Regular"/>
            </a:endParaRPr>
          </a:p>
          <a:p>
            <a:pPr algn="just"/>
            <a:endParaRPr lang="es-ES" b="1" dirty="0" smtClean="0">
              <a:solidFill>
                <a:srgbClr val="0070C0"/>
              </a:solidFill>
              <a:latin typeface="MyriadPro-Regular"/>
            </a:endParaRPr>
          </a:p>
          <a:p>
            <a:pPr algn="just"/>
            <a:endParaRPr lang="es-ES" b="1" dirty="0">
              <a:solidFill>
                <a:srgbClr val="0070C0"/>
              </a:solidFill>
              <a:latin typeface="MyriadPro-Regular"/>
            </a:endParaRPr>
          </a:p>
          <a:p>
            <a:pPr algn="just"/>
            <a:r>
              <a:rPr lang="es-ES" sz="2400" b="1" dirty="0">
                <a:solidFill>
                  <a:srgbClr val="002060"/>
                </a:solidFill>
                <a:latin typeface="MyriadPro-Bold"/>
              </a:rPr>
              <a:t>Eusebio de Cesarea </a:t>
            </a:r>
            <a:r>
              <a:rPr lang="es-ES" b="1" dirty="0">
                <a:solidFill>
                  <a:srgbClr val="0070C0"/>
                </a:solidFill>
                <a:latin typeface="MyriadPro-Regular"/>
              </a:rPr>
              <a:t>(siglo IV) </a:t>
            </a:r>
            <a:r>
              <a:rPr lang="es-ES" b="1" dirty="0" smtClean="0">
                <a:solidFill>
                  <a:srgbClr val="0070C0"/>
                </a:solidFill>
                <a:latin typeface="MyriadPro-Regular"/>
              </a:rPr>
              <a:t>aunque principalmente </a:t>
            </a:r>
            <a:r>
              <a:rPr lang="es-ES" b="1" dirty="0">
                <a:solidFill>
                  <a:srgbClr val="0070C0"/>
                </a:solidFill>
                <a:latin typeface="MyriadPro-Regular"/>
              </a:rPr>
              <a:t>conocido como “</a:t>
            </a:r>
            <a:r>
              <a:rPr lang="es-ES" b="1" i="1" dirty="0">
                <a:solidFill>
                  <a:srgbClr val="0070C0"/>
                </a:solidFill>
                <a:latin typeface="MyriadPro-It"/>
              </a:rPr>
              <a:t>el padre de la </a:t>
            </a:r>
            <a:r>
              <a:rPr lang="es-ES" b="1" i="1" dirty="0" smtClean="0">
                <a:solidFill>
                  <a:srgbClr val="0070C0"/>
                </a:solidFill>
                <a:latin typeface="MyriadPro-It"/>
              </a:rPr>
              <a:t>historia de </a:t>
            </a:r>
            <a:r>
              <a:rPr lang="es-ES" b="1" i="1" dirty="0">
                <a:solidFill>
                  <a:srgbClr val="0070C0"/>
                </a:solidFill>
                <a:latin typeface="MyriadPro-It"/>
              </a:rPr>
              <a:t>la Iglesia</a:t>
            </a:r>
            <a:r>
              <a:rPr lang="es-ES" b="1" dirty="0">
                <a:solidFill>
                  <a:srgbClr val="0070C0"/>
                </a:solidFill>
                <a:latin typeface="MyriadPro-Regular"/>
              </a:rPr>
              <a:t>”, escribió también una cantidad </a:t>
            </a:r>
            <a:r>
              <a:rPr lang="es-ES" b="1" dirty="0" smtClean="0">
                <a:solidFill>
                  <a:srgbClr val="0070C0"/>
                </a:solidFill>
                <a:latin typeface="MyriadPro-Regular"/>
              </a:rPr>
              <a:t>fecunda de </a:t>
            </a:r>
            <a:r>
              <a:rPr lang="es-ES" b="1" dirty="0">
                <a:solidFill>
                  <a:srgbClr val="0070C0"/>
                </a:solidFill>
                <a:latin typeface="MyriadPro-Regular"/>
              </a:rPr>
              <a:t>obras apologéticas, entre las que vale la </a:t>
            </a:r>
            <a:r>
              <a:rPr lang="es-ES" b="1" dirty="0" smtClean="0">
                <a:solidFill>
                  <a:srgbClr val="0070C0"/>
                </a:solidFill>
                <a:latin typeface="MyriadPro-Regular"/>
              </a:rPr>
              <a:t>pena mencionar </a:t>
            </a:r>
            <a:r>
              <a:rPr lang="es-ES" b="1" dirty="0">
                <a:solidFill>
                  <a:srgbClr val="0070C0"/>
                </a:solidFill>
                <a:latin typeface="MyriadPro-Regular"/>
              </a:rPr>
              <a:t>su gran obra apologética en dos </a:t>
            </a:r>
            <a:r>
              <a:rPr lang="es-ES" b="1" dirty="0" smtClean="0">
                <a:solidFill>
                  <a:srgbClr val="0070C0"/>
                </a:solidFill>
                <a:latin typeface="MyriadPro-Regular"/>
              </a:rPr>
              <a:t>partes: la </a:t>
            </a:r>
            <a:r>
              <a:rPr lang="es-ES" b="1" dirty="0">
                <a:solidFill>
                  <a:srgbClr val="0070C0"/>
                </a:solidFill>
                <a:latin typeface="MyriadPro-Regular"/>
              </a:rPr>
              <a:t>“</a:t>
            </a:r>
            <a:r>
              <a:rPr lang="es-ES" b="1" i="1" dirty="0">
                <a:solidFill>
                  <a:srgbClr val="0070C0"/>
                </a:solidFill>
                <a:latin typeface="MyriadPro-It"/>
              </a:rPr>
              <a:t>Preparación al Evangelio</a:t>
            </a:r>
            <a:r>
              <a:rPr lang="es-ES" b="1" dirty="0">
                <a:solidFill>
                  <a:srgbClr val="0070C0"/>
                </a:solidFill>
                <a:latin typeface="MyriadPro-Regular"/>
              </a:rPr>
              <a:t>” (Praeparatio </a:t>
            </a:r>
            <a:r>
              <a:rPr lang="es-ES" b="1" dirty="0" smtClean="0">
                <a:solidFill>
                  <a:srgbClr val="0070C0"/>
                </a:solidFill>
                <a:latin typeface="MyriadPro-Regular"/>
              </a:rPr>
              <a:t>Evangélica) y </a:t>
            </a:r>
            <a:r>
              <a:rPr lang="es-ES" b="1" dirty="0">
                <a:solidFill>
                  <a:srgbClr val="0070C0"/>
                </a:solidFill>
                <a:latin typeface="MyriadPro-Regular"/>
              </a:rPr>
              <a:t>la “</a:t>
            </a:r>
            <a:r>
              <a:rPr lang="es-ES" b="1" i="1" dirty="0">
                <a:solidFill>
                  <a:srgbClr val="0070C0"/>
                </a:solidFill>
                <a:latin typeface="MyriadPro-It"/>
              </a:rPr>
              <a:t>Prueba del Evangelio</a:t>
            </a:r>
            <a:r>
              <a:rPr lang="es-ES" b="1" dirty="0">
                <a:solidFill>
                  <a:srgbClr val="0070C0"/>
                </a:solidFill>
                <a:latin typeface="MyriadPro-Regular"/>
              </a:rPr>
              <a:t>” (Demonstratio Evangelica).</a:t>
            </a:r>
            <a:endParaRPr lang="es-ES"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43975" y="1566862"/>
            <a:ext cx="2171700" cy="210502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29213" y="4220683"/>
            <a:ext cx="1748338" cy="2137254"/>
          </a:xfrm>
          <a:prstGeom prst="rect">
            <a:avLst/>
          </a:prstGeom>
        </p:spPr>
      </p:pic>
    </p:spTree>
    <p:extLst>
      <p:ext uri="{BB962C8B-B14F-4D97-AF65-F5344CB8AC3E}">
        <p14:creationId xmlns:p14="http://schemas.microsoft.com/office/powerpoint/2010/main" xmlns="" val="25304826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APOLOGETAS</a:t>
            </a:r>
            <a:endParaRPr lang="es-ES" dirty="0">
              <a:solidFill>
                <a:srgbClr val="002060"/>
              </a:solidFill>
              <a:latin typeface="Gecko" pitchFamily="2" charset="0"/>
            </a:endParaRPr>
          </a:p>
        </p:txBody>
      </p:sp>
      <p:sp>
        <p:nvSpPr>
          <p:cNvPr id="3" name="Rectángulo 2"/>
          <p:cNvSpPr/>
          <p:nvPr/>
        </p:nvSpPr>
        <p:spPr>
          <a:xfrm>
            <a:off x="2676525" y="1690688"/>
            <a:ext cx="6477000" cy="4247317"/>
          </a:xfrm>
          <a:prstGeom prst="rect">
            <a:avLst/>
          </a:prstGeom>
        </p:spPr>
        <p:txBody>
          <a:bodyPr wrap="square">
            <a:spAutoFit/>
          </a:bodyPr>
          <a:lstStyle/>
          <a:p>
            <a:pPr algn="just"/>
            <a:r>
              <a:rPr lang="es-ES" sz="2400" b="1" dirty="0" smtClean="0">
                <a:solidFill>
                  <a:srgbClr val="002060"/>
                </a:solidFill>
                <a:latin typeface="MyriadPro-Bold"/>
              </a:rPr>
              <a:t>San Juan </a:t>
            </a:r>
            <a:r>
              <a:rPr lang="es-ES" sz="2400" b="1" dirty="0">
                <a:solidFill>
                  <a:srgbClr val="002060"/>
                </a:solidFill>
                <a:latin typeface="MyriadPro-Bold"/>
              </a:rPr>
              <a:t>Crisóstomo </a:t>
            </a:r>
            <a:r>
              <a:rPr lang="es-ES" b="1" dirty="0">
                <a:solidFill>
                  <a:srgbClr val="0070C0"/>
                </a:solidFill>
                <a:latin typeface="MyriadPro-Regular"/>
              </a:rPr>
              <a:t>(siglo IV), se puede mencionar </a:t>
            </a:r>
            <a:r>
              <a:rPr lang="es-ES" b="1" dirty="0" smtClean="0">
                <a:solidFill>
                  <a:srgbClr val="0070C0"/>
                </a:solidFill>
                <a:latin typeface="MyriadPro-Regular"/>
              </a:rPr>
              <a:t>su tratado </a:t>
            </a:r>
            <a:r>
              <a:rPr lang="es-ES" b="1" dirty="0">
                <a:solidFill>
                  <a:srgbClr val="0070C0"/>
                </a:solidFill>
                <a:latin typeface="MyriadPro-Regular"/>
              </a:rPr>
              <a:t>“</a:t>
            </a:r>
            <a:r>
              <a:rPr lang="es-ES" b="1" i="1" dirty="0">
                <a:solidFill>
                  <a:srgbClr val="0070C0"/>
                </a:solidFill>
                <a:latin typeface="MyriadPro-It"/>
              </a:rPr>
              <a:t>Contra Judaeos et Gentiles quod Christus </a:t>
            </a:r>
            <a:r>
              <a:rPr lang="es-ES" b="1" i="1" dirty="0" smtClean="0">
                <a:solidFill>
                  <a:srgbClr val="0070C0"/>
                </a:solidFill>
                <a:latin typeface="MyriadPro-It"/>
              </a:rPr>
              <a:t>sit Deus</a:t>
            </a:r>
            <a:r>
              <a:rPr lang="es-ES" b="1" dirty="0">
                <a:solidFill>
                  <a:srgbClr val="0070C0"/>
                </a:solidFill>
                <a:latin typeface="MyriadPro-Regular"/>
              </a:rPr>
              <a:t>”, el cual es una demostración a judíos y </a:t>
            </a:r>
            <a:r>
              <a:rPr lang="es-ES" b="1" dirty="0" smtClean="0">
                <a:solidFill>
                  <a:srgbClr val="0070C0"/>
                </a:solidFill>
                <a:latin typeface="MyriadPro-Regular"/>
              </a:rPr>
              <a:t>griegos de </a:t>
            </a:r>
            <a:r>
              <a:rPr lang="es-ES" b="1" dirty="0">
                <a:solidFill>
                  <a:srgbClr val="0070C0"/>
                </a:solidFill>
                <a:latin typeface="MyriadPro-Regular"/>
              </a:rPr>
              <a:t>que Cristo es Dios en base al cumplimiento de </a:t>
            </a:r>
            <a:r>
              <a:rPr lang="es-ES" b="1" dirty="0" smtClean="0">
                <a:solidFill>
                  <a:srgbClr val="0070C0"/>
                </a:solidFill>
                <a:latin typeface="MyriadPro-Regular"/>
              </a:rPr>
              <a:t>las profecías </a:t>
            </a:r>
            <a:r>
              <a:rPr lang="es-ES" b="1" dirty="0">
                <a:solidFill>
                  <a:srgbClr val="0070C0"/>
                </a:solidFill>
                <a:latin typeface="MyriadPro-Regular"/>
              </a:rPr>
              <a:t>del Antiguo Testamento</a:t>
            </a:r>
            <a:r>
              <a:rPr lang="es-ES" b="1" dirty="0" smtClean="0">
                <a:solidFill>
                  <a:srgbClr val="0070C0"/>
                </a:solidFill>
                <a:latin typeface="MyriadPro-Regular"/>
              </a:rPr>
              <a:t>.</a:t>
            </a:r>
          </a:p>
          <a:p>
            <a:pPr algn="just"/>
            <a:endParaRPr lang="es-ES" b="1" dirty="0">
              <a:solidFill>
                <a:srgbClr val="0070C0"/>
              </a:solidFill>
              <a:latin typeface="MyriadPro-Regular"/>
            </a:endParaRPr>
          </a:p>
          <a:p>
            <a:pPr algn="just"/>
            <a:r>
              <a:rPr lang="es-ES" sz="2400" b="1" dirty="0" smtClean="0">
                <a:solidFill>
                  <a:srgbClr val="002060"/>
                </a:solidFill>
                <a:latin typeface="MyriadPro-Bold"/>
              </a:rPr>
              <a:t>San </a:t>
            </a:r>
            <a:r>
              <a:rPr lang="es-ES" sz="2400" b="1" dirty="0">
                <a:solidFill>
                  <a:srgbClr val="002060"/>
                </a:solidFill>
                <a:latin typeface="MyriadPro-Bold"/>
              </a:rPr>
              <a:t>Agustín de </a:t>
            </a:r>
            <a:r>
              <a:rPr lang="es-ES" sz="2400" b="1" dirty="0" smtClean="0">
                <a:solidFill>
                  <a:srgbClr val="002060"/>
                </a:solidFill>
                <a:latin typeface="MyriadPro-Bold"/>
              </a:rPr>
              <a:t>Hipona </a:t>
            </a:r>
            <a:r>
              <a:rPr lang="es-ES" b="1" dirty="0" smtClean="0">
                <a:solidFill>
                  <a:srgbClr val="0070C0"/>
                </a:solidFill>
                <a:latin typeface="MyriadPro-Regular"/>
              </a:rPr>
              <a:t>(siglo </a:t>
            </a:r>
            <a:r>
              <a:rPr lang="es-ES" b="1" dirty="0">
                <a:solidFill>
                  <a:srgbClr val="0070C0"/>
                </a:solidFill>
                <a:latin typeface="MyriadPro-Regular"/>
              </a:rPr>
              <a:t>IV) también son de carácter apologético y </a:t>
            </a:r>
            <a:r>
              <a:rPr lang="es-ES" b="1" dirty="0" smtClean="0">
                <a:solidFill>
                  <a:srgbClr val="0070C0"/>
                </a:solidFill>
                <a:latin typeface="MyriadPro-Regular"/>
              </a:rPr>
              <a:t>en ellas </a:t>
            </a:r>
            <a:r>
              <a:rPr lang="es-ES" b="1" dirty="0">
                <a:solidFill>
                  <a:srgbClr val="0070C0"/>
                </a:solidFill>
                <a:latin typeface="MyriadPro-Regular"/>
              </a:rPr>
              <a:t>enfrenta todo tipo de herejías: </a:t>
            </a:r>
            <a:r>
              <a:rPr lang="es-ES" b="1" dirty="0" smtClean="0">
                <a:solidFill>
                  <a:srgbClr val="0070C0"/>
                </a:solidFill>
                <a:latin typeface="MyriadPro-Regular"/>
              </a:rPr>
              <a:t>pelagianismo, arrianismo</a:t>
            </a:r>
            <a:r>
              <a:rPr lang="es-ES" b="1" dirty="0">
                <a:solidFill>
                  <a:srgbClr val="0070C0"/>
                </a:solidFill>
                <a:latin typeface="MyriadPro-Regular"/>
              </a:rPr>
              <a:t>, maniqueísmo, donatismo</a:t>
            </a:r>
            <a:r>
              <a:rPr lang="es-ES" b="1" dirty="0" smtClean="0">
                <a:solidFill>
                  <a:srgbClr val="0070C0"/>
                </a:solidFill>
                <a:latin typeface="MyriadPro-Regular"/>
              </a:rPr>
              <a:t>, …</a:t>
            </a:r>
            <a:endParaRPr lang="es-ES" b="1" dirty="0">
              <a:solidFill>
                <a:srgbClr val="0070C0"/>
              </a:solidFill>
              <a:latin typeface="MyriadPro-Regular"/>
            </a:endParaRPr>
          </a:p>
          <a:p>
            <a:pPr algn="just"/>
            <a:endParaRPr lang="es-ES" b="1" dirty="0">
              <a:solidFill>
                <a:srgbClr val="0070C0"/>
              </a:solidFill>
              <a:latin typeface="MyriadPro-Regular"/>
            </a:endParaRPr>
          </a:p>
          <a:p>
            <a:pPr algn="just"/>
            <a:r>
              <a:rPr lang="es-ES" sz="2400" b="1" dirty="0" smtClean="0">
                <a:solidFill>
                  <a:srgbClr val="002060"/>
                </a:solidFill>
                <a:latin typeface="MyriadPro-Bold"/>
              </a:rPr>
              <a:t>San </a:t>
            </a:r>
            <a:r>
              <a:rPr lang="es-ES" sz="2400" b="1" dirty="0">
                <a:solidFill>
                  <a:srgbClr val="002060"/>
                </a:solidFill>
                <a:latin typeface="MyriadPro-Bold"/>
              </a:rPr>
              <a:t>Jerónimo </a:t>
            </a:r>
            <a:r>
              <a:rPr lang="es-ES" b="1" dirty="0">
                <a:solidFill>
                  <a:srgbClr val="0070C0"/>
                </a:solidFill>
                <a:latin typeface="MyriadPro-Regular"/>
              </a:rPr>
              <a:t>(siglo IV), célebre entre </a:t>
            </a:r>
            <a:r>
              <a:rPr lang="es-ES" b="1" dirty="0" smtClean="0">
                <a:solidFill>
                  <a:srgbClr val="0070C0"/>
                </a:solidFill>
                <a:latin typeface="MyriadPro-Regular"/>
              </a:rPr>
              <a:t>otros tratados </a:t>
            </a:r>
            <a:r>
              <a:rPr lang="es-ES" b="1" dirty="0">
                <a:solidFill>
                  <a:srgbClr val="0070C0"/>
                </a:solidFill>
                <a:latin typeface="MyriadPro-Regular"/>
              </a:rPr>
              <a:t>por su defensa de la virginidad perpetua </a:t>
            </a:r>
            <a:r>
              <a:rPr lang="es-ES" b="1" dirty="0" smtClean="0">
                <a:solidFill>
                  <a:srgbClr val="0070C0"/>
                </a:solidFill>
                <a:latin typeface="MyriadPro-Regular"/>
              </a:rPr>
              <a:t>de María </a:t>
            </a:r>
            <a:r>
              <a:rPr lang="es-ES" b="1" dirty="0">
                <a:solidFill>
                  <a:srgbClr val="0070C0"/>
                </a:solidFill>
                <a:latin typeface="MyriadPro-Regular"/>
              </a:rPr>
              <a:t>ante Helvidio (</a:t>
            </a:r>
            <a:r>
              <a:rPr lang="es-ES" b="1" i="1" dirty="0">
                <a:solidFill>
                  <a:srgbClr val="0070C0"/>
                </a:solidFill>
                <a:latin typeface="MyriadPro-It"/>
              </a:rPr>
              <a:t>Contra Helvidio</a:t>
            </a:r>
            <a:r>
              <a:rPr lang="es-ES" b="1" dirty="0">
                <a:solidFill>
                  <a:srgbClr val="0070C0"/>
                </a:solidFill>
                <a:latin typeface="MyriadPro-Regular"/>
              </a:rPr>
              <a:t>).</a:t>
            </a:r>
            <a:endParaRPr lang="es-ES"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13770" y="1690688"/>
            <a:ext cx="1479785" cy="172878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875" y="3121026"/>
            <a:ext cx="2466975" cy="184785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67825" y="4881801"/>
            <a:ext cx="2619375" cy="1743075"/>
          </a:xfrm>
          <a:prstGeom prst="rect">
            <a:avLst/>
          </a:prstGeom>
        </p:spPr>
      </p:pic>
    </p:spTree>
    <p:extLst>
      <p:ext uri="{BB962C8B-B14F-4D97-AF65-F5344CB8AC3E}">
        <p14:creationId xmlns:p14="http://schemas.microsoft.com/office/powerpoint/2010/main" xmlns="" val="779690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APOLOGETAS</a:t>
            </a:r>
            <a:endParaRPr lang="es-ES" dirty="0">
              <a:solidFill>
                <a:srgbClr val="002060"/>
              </a:solidFill>
              <a:latin typeface="Gecko" pitchFamily="2" charset="0"/>
            </a:endParaRPr>
          </a:p>
        </p:txBody>
      </p:sp>
      <p:sp>
        <p:nvSpPr>
          <p:cNvPr id="3" name="Rectángulo 2"/>
          <p:cNvSpPr/>
          <p:nvPr/>
        </p:nvSpPr>
        <p:spPr>
          <a:xfrm>
            <a:off x="443401" y="1858890"/>
            <a:ext cx="6178482" cy="2708434"/>
          </a:xfrm>
          <a:prstGeom prst="rect">
            <a:avLst/>
          </a:prstGeom>
        </p:spPr>
        <p:txBody>
          <a:bodyPr wrap="square">
            <a:spAutoFit/>
          </a:bodyPr>
          <a:lstStyle/>
          <a:p>
            <a:pPr algn="just"/>
            <a:r>
              <a:rPr lang="es-ES" b="1" dirty="0" smtClean="0">
                <a:solidFill>
                  <a:schemeClr val="accent6">
                    <a:lumMod val="75000"/>
                  </a:schemeClr>
                </a:solidFill>
                <a:latin typeface="MyriadPro-Regular"/>
              </a:rPr>
              <a:t>LA </a:t>
            </a:r>
            <a:r>
              <a:rPr lang="es-ES" sz="2000" b="1" dirty="0" smtClean="0">
                <a:solidFill>
                  <a:schemeClr val="accent6">
                    <a:lumMod val="75000"/>
                  </a:schemeClr>
                </a:solidFill>
                <a:latin typeface="MyriadPro-Regular"/>
              </a:rPr>
              <a:t>REFORMA PROTESTANTE DEL SIGLO XVI,</a:t>
            </a:r>
            <a:endParaRPr lang="es-ES" b="1" dirty="0">
              <a:solidFill>
                <a:schemeClr val="accent6">
                  <a:lumMod val="75000"/>
                </a:schemeClr>
              </a:solidFill>
              <a:latin typeface="MyriadPro-Regular"/>
            </a:endParaRPr>
          </a:p>
          <a:p>
            <a:pPr algn="just"/>
            <a:r>
              <a:rPr lang="es-ES" b="1" dirty="0">
                <a:solidFill>
                  <a:schemeClr val="accent6">
                    <a:lumMod val="75000"/>
                  </a:schemeClr>
                </a:solidFill>
                <a:latin typeface="MyriadPro-Regular"/>
              </a:rPr>
              <a:t>iniciada por </a:t>
            </a:r>
            <a:r>
              <a:rPr lang="es-ES" sz="2000" b="1" dirty="0">
                <a:solidFill>
                  <a:schemeClr val="accent6">
                    <a:lumMod val="50000"/>
                  </a:schemeClr>
                </a:solidFill>
                <a:latin typeface="MyriadPro-Regular"/>
              </a:rPr>
              <a:t>Martín Lutero </a:t>
            </a:r>
            <a:r>
              <a:rPr lang="es-ES" b="1" dirty="0">
                <a:solidFill>
                  <a:schemeClr val="accent6">
                    <a:lumMod val="75000"/>
                  </a:schemeClr>
                </a:solidFill>
                <a:latin typeface="MyriadPro-Regular"/>
              </a:rPr>
              <a:t>y seguida por el </a:t>
            </a:r>
            <a:r>
              <a:rPr lang="es-ES" b="1" dirty="0" smtClean="0">
                <a:solidFill>
                  <a:schemeClr val="accent6">
                    <a:lumMod val="75000"/>
                  </a:schemeClr>
                </a:solidFill>
                <a:latin typeface="MyriadPro-Regular"/>
              </a:rPr>
              <a:t>resto de </a:t>
            </a:r>
            <a:r>
              <a:rPr lang="es-ES" b="1" dirty="0">
                <a:solidFill>
                  <a:schemeClr val="accent6">
                    <a:lumMod val="75000"/>
                  </a:schemeClr>
                </a:solidFill>
                <a:latin typeface="MyriadPro-Regular"/>
              </a:rPr>
              <a:t>los </a:t>
            </a:r>
            <a:r>
              <a:rPr lang="es-ES" b="1" dirty="0" smtClean="0">
                <a:solidFill>
                  <a:schemeClr val="accent6">
                    <a:lumMod val="75000"/>
                  </a:schemeClr>
                </a:solidFill>
                <a:latin typeface="MyriadPro-Regular"/>
              </a:rPr>
              <a:t>“</a:t>
            </a:r>
            <a:r>
              <a:rPr lang="es-ES" b="1" dirty="0">
                <a:solidFill>
                  <a:schemeClr val="accent6">
                    <a:lumMod val="75000"/>
                  </a:schemeClr>
                </a:solidFill>
                <a:latin typeface="MyriadPro-Regular"/>
              </a:rPr>
              <a:t>reformadores” (</a:t>
            </a:r>
            <a:r>
              <a:rPr lang="es-ES" sz="2000" b="1" dirty="0">
                <a:solidFill>
                  <a:schemeClr val="accent6">
                    <a:lumMod val="50000"/>
                  </a:schemeClr>
                </a:solidFill>
                <a:latin typeface="MyriadPro-Regular"/>
              </a:rPr>
              <a:t>Juan </a:t>
            </a:r>
            <a:r>
              <a:rPr lang="es-ES" sz="2000" b="1" dirty="0" smtClean="0">
                <a:solidFill>
                  <a:schemeClr val="accent6">
                    <a:lumMod val="50000"/>
                  </a:schemeClr>
                </a:solidFill>
                <a:latin typeface="MyriadPro-Regular"/>
              </a:rPr>
              <a:t>Calvino, Ulrico </a:t>
            </a:r>
            <a:r>
              <a:rPr lang="es-ES" sz="2000" b="1" dirty="0">
                <a:solidFill>
                  <a:schemeClr val="accent6">
                    <a:lumMod val="50000"/>
                  </a:schemeClr>
                </a:solidFill>
                <a:latin typeface="MyriadPro-Regular"/>
              </a:rPr>
              <a:t>Zuinglio, William Tyndale, Juan Knox, </a:t>
            </a:r>
            <a:r>
              <a:rPr lang="es-ES" sz="2000" b="1" dirty="0" smtClean="0">
                <a:solidFill>
                  <a:schemeClr val="accent6">
                    <a:lumMod val="50000"/>
                  </a:schemeClr>
                </a:solidFill>
                <a:latin typeface="MyriadPro-Regular"/>
              </a:rPr>
              <a:t>Thomas Müntzer</a:t>
            </a:r>
            <a:r>
              <a:rPr lang="es-ES" sz="2000" b="1" dirty="0">
                <a:solidFill>
                  <a:schemeClr val="accent6">
                    <a:lumMod val="75000"/>
                  </a:schemeClr>
                </a:solidFill>
                <a:latin typeface="MyriadPro-Regular"/>
              </a:rPr>
              <a:t>, </a:t>
            </a:r>
            <a:r>
              <a:rPr lang="es-ES" b="1" dirty="0">
                <a:solidFill>
                  <a:schemeClr val="accent6">
                    <a:lumMod val="75000"/>
                  </a:schemeClr>
                </a:solidFill>
                <a:latin typeface="MyriadPro-Regular"/>
              </a:rPr>
              <a:t>etc</a:t>
            </a:r>
            <a:r>
              <a:rPr lang="es-ES" b="1" dirty="0" smtClean="0">
                <a:solidFill>
                  <a:schemeClr val="accent6">
                    <a:lumMod val="75000"/>
                  </a:schemeClr>
                </a:solidFill>
                <a:latin typeface="MyriadPro-Regular"/>
              </a:rPr>
              <a:t>.), introdujo </a:t>
            </a:r>
            <a:r>
              <a:rPr lang="es-ES" b="1" dirty="0">
                <a:solidFill>
                  <a:schemeClr val="accent6">
                    <a:lumMod val="75000"/>
                  </a:schemeClr>
                </a:solidFill>
                <a:latin typeface="MyriadPro-Regular"/>
              </a:rPr>
              <a:t>en el </a:t>
            </a:r>
            <a:r>
              <a:rPr lang="es-ES" b="1" dirty="0" smtClean="0">
                <a:solidFill>
                  <a:schemeClr val="accent6">
                    <a:lumMod val="75000"/>
                  </a:schemeClr>
                </a:solidFill>
                <a:latin typeface="MyriadPro-Regular"/>
              </a:rPr>
              <a:t>protestantismo el </a:t>
            </a:r>
            <a:r>
              <a:rPr lang="es-ES" b="1" dirty="0">
                <a:solidFill>
                  <a:schemeClr val="accent6">
                    <a:lumMod val="75000"/>
                  </a:schemeClr>
                </a:solidFill>
                <a:latin typeface="MyriadPro-Bold"/>
              </a:rPr>
              <a:t>principio de libre interpretación de la </a:t>
            </a:r>
            <a:r>
              <a:rPr lang="es-ES" b="1" dirty="0" smtClean="0">
                <a:solidFill>
                  <a:schemeClr val="accent6">
                    <a:lumMod val="75000"/>
                  </a:schemeClr>
                </a:solidFill>
                <a:latin typeface="MyriadPro-Bold"/>
              </a:rPr>
              <a:t>Biblia</a:t>
            </a:r>
            <a:r>
              <a:rPr lang="es-ES" b="1" dirty="0" smtClean="0">
                <a:solidFill>
                  <a:schemeClr val="accent6">
                    <a:lumMod val="75000"/>
                  </a:schemeClr>
                </a:solidFill>
                <a:latin typeface="MyriadPro-Regular"/>
              </a:rPr>
              <a:t>, que </a:t>
            </a:r>
            <a:r>
              <a:rPr lang="es-ES" b="1" dirty="0">
                <a:solidFill>
                  <a:schemeClr val="accent6">
                    <a:lumMod val="75000"/>
                  </a:schemeClr>
                </a:solidFill>
                <a:latin typeface="MyriadPro-Regular"/>
              </a:rPr>
              <a:t>proclamaba que la autoridad final en cuanto </a:t>
            </a:r>
            <a:r>
              <a:rPr lang="es-ES" b="1" dirty="0" smtClean="0">
                <a:solidFill>
                  <a:schemeClr val="accent6">
                    <a:lumMod val="75000"/>
                  </a:schemeClr>
                </a:solidFill>
                <a:latin typeface="MyriadPro-Regular"/>
              </a:rPr>
              <a:t>a interpretación </a:t>
            </a:r>
            <a:r>
              <a:rPr lang="es-ES" b="1" dirty="0">
                <a:solidFill>
                  <a:schemeClr val="accent6">
                    <a:lumMod val="75000"/>
                  </a:schemeClr>
                </a:solidFill>
                <a:latin typeface="MyriadPro-Regular"/>
              </a:rPr>
              <a:t>de la Revelación Divina recaía en </a:t>
            </a:r>
            <a:r>
              <a:rPr lang="es-ES" b="1" dirty="0" smtClean="0">
                <a:solidFill>
                  <a:schemeClr val="accent6">
                    <a:lumMod val="75000"/>
                  </a:schemeClr>
                </a:solidFill>
                <a:latin typeface="MyriadPro-Regular"/>
              </a:rPr>
              <a:t>cada persona.</a:t>
            </a:r>
          </a:p>
          <a:p>
            <a:pPr algn="just"/>
            <a:endParaRPr lang="es-ES" b="1" dirty="0">
              <a:solidFill>
                <a:schemeClr val="accent6">
                  <a:lumMod val="75000"/>
                </a:schemeClr>
              </a:solidFill>
              <a:latin typeface="MyriadPro-Regular"/>
            </a:endParaRPr>
          </a:p>
        </p:txBody>
      </p:sp>
      <p:pic>
        <p:nvPicPr>
          <p:cNvPr id="4" name="Imagen 3"/>
          <p:cNvPicPr/>
          <p:nvPr/>
        </p:nvPicPr>
        <p:blipFill rotWithShape="1">
          <a:blip r:embed="rId2"/>
          <a:srcRect l="27375" t="20401" r="6773" b="14716"/>
          <a:stretch/>
        </p:blipFill>
        <p:spPr bwMode="auto">
          <a:xfrm>
            <a:off x="6952000" y="1858890"/>
            <a:ext cx="4546094" cy="4357083"/>
          </a:xfrm>
          <a:prstGeom prst="rect">
            <a:avLst/>
          </a:prstGeom>
          <a:ln>
            <a:noFill/>
          </a:ln>
          <a:extLst>
            <a:ext uri="{53640926-AAD7-44D8-BBD7-CCE9431645EC}">
              <a14:shadowObscured xmlns:a14="http://schemas.microsoft.com/office/drawing/2010/main" xmlns=""/>
            </a:ext>
          </a:extLst>
        </p:spPr>
      </p:pic>
      <p:sp>
        <p:nvSpPr>
          <p:cNvPr id="5" name="Rectángulo 4"/>
          <p:cNvSpPr/>
          <p:nvPr/>
        </p:nvSpPr>
        <p:spPr>
          <a:xfrm>
            <a:off x="443401" y="4415366"/>
            <a:ext cx="6096000" cy="2031325"/>
          </a:xfrm>
          <a:prstGeom prst="rect">
            <a:avLst/>
          </a:prstGeom>
        </p:spPr>
        <p:txBody>
          <a:bodyPr>
            <a:spAutoFit/>
          </a:bodyPr>
          <a:lstStyle/>
          <a:p>
            <a:pPr algn="just"/>
            <a:r>
              <a:rPr lang="es-ES" b="1" dirty="0">
                <a:solidFill>
                  <a:schemeClr val="accent6">
                    <a:lumMod val="75000"/>
                  </a:schemeClr>
                </a:solidFill>
                <a:latin typeface="MyriadPro-Regular"/>
              </a:rPr>
              <a:t>Mientras este principio ocasionó que el </a:t>
            </a:r>
            <a:r>
              <a:rPr lang="es-ES" b="1" dirty="0" smtClean="0">
                <a:solidFill>
                  <a:schemeClr val="accent6">
                    <a:lumMod val="75000"/>
                  </a:schemeClr>
                </a:solidFill>
                <a:latin typeface="MyriadPro-Regular"/>
              </a:rPr>
              <a:t>protestantismo se </a:t>
            </a:r>
            <a:r>
              <a:rPr lang="es-ES" b="1" dirty="0">
                <a:solidFill>
                  <a:schemeClr val="accent6">
                    <a:lumMod val="75000"/>
                  </a:schemeClr>
                </a:solidFill>
                <a:latin typeface="MyriadPro-Regular"/>
              </a:rPr>
              <a:t>dividiera exponencialmente en denominaciones que combatían entre sí, la Apologética católica fue una </a:t>
            </a:r>
            <a:r>
              <a:rPr lang="es-ES" b="1" dirty="0">
                <a:solidFill>
                  <a:schemeClr val="accent6">
                    <a:lumMod val="75000"/>
                  </a:schemeClr>
                </a:solidFill>
                <a:latin typeface="MyriadPro-Bold"/>
              </a:rPr>
              <a:t>herramienta importante para disminuir el avance de sus errores</a:t>
            </a:r>
            <a:r>
              <a:rPr lang="es-ES" b="1" dirty="0">
                <a:solidFill>
                  <a:schemeClr val="accent6">
                    <a:lumMod val="75000"/>
                  </a:schemeClr>
                </a:solidFill>
                <a:latin typeface="MyriadPro-Regular"/>
              </a:rPr>
              <a:t>, manteniendo dentro de la Iglesia unidad en las doctrinas y dogmas definidos por el Magisterio.</a:t>
            </a:r>
            <a:endParaRPr lang="es-ES" b="1" dirty="0">
              <a:solidFill>
                <a:schemeClr val="accent6">
                  <a:lumMod val="75000"/>
                </a:schemeClr>
              </a:solidFill>
            </a:endParaRPr>
          </a:p>
        </p:txBody>
      </p:sp>
    </p:spTree>
    <p:extLst>
      <p:ext uri="{BB962C8B-B14F-4D97-AF65-F5344CB8AC3E}">
        <p14:creationId xmlns:p14="http://schemas.microsoft.com/office/powerpoint/2010/main" xmlns="" val="21432285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rgbClr val="002060"/>
                </a:solidFill>
                <a:latin typeface="Gecko" pitchFamily="2" charset="0"/>
              </a:rPr>
              <a:t>NUEVA APOLOGÉTICA</a:t>
            </a:r>
            <a:endParaRPr lang="es-ES" dirty="0">
              <a:solidFill>
                <a:srgbClr val="002060"/>
              </a:solidFill>
              <a:latin typeface="Gecko" pitchFamily="2" charset="0"/>
            </a:endParaRPr>
          </a:p>
        </p:txBody>
      </p:sp>
      <p:sp>
        <p:nvSpPr>
          <p:cNvPr id="5" name="Rectángulo 4"/>
          <p:cNvSpPr/>
          <p:nvPr/>
        </p:nvSpPr>
        <p:spPr>
          <a:xfrm>
            <a:off x="4393434" y="1945009"/>
            <a:ext cx="6715125" cy="3416320"/>
          </a:xfrm>
          <a:prstGeom prst="rect">
            <a:avLst/>
          </a:prstGeom>
        </p:spPr>
        <p:txBody>
          <a:bodyPr wrap="square">
            <a:spAutoFit/>
          </a:bodyPr>
          <a:lstStyle/>
          <a:p>
            <a:pPr algn="just"/>
            <a:r>
              <a:rPr lang="es-ES" sz="2400" i="1" dirty="0" smtClean="0">
                <a:solidFill>
                  <a:srgbClr val="00B0F0"/>
                </a:solidFill>
                <a:effectLst>
                  <a:outerShdw blurRad="38100" dist="38100" dir="2700000" algn="tl">
                    <a:srgbClr val="000000">
                      <a:alpha val="43137"/>
                    </a:srgbClr>
                  </a:outerShdw>
                </a:effectLst>
                <a:latin typeface="MyriadPro-It"/>
              </a:rPr>
              <a:t>”</a:t>
            </a:r>
            <a:r>
              <a:rPr lang="es-ES" sz="2400" i="1" dirty="0" smtClean="0">
                <a:solidFill>
                  <a:srgbClr val="663300"/>
                </a:solidFill>
                <a:effectLst>
                  <a:outerShdw blurRad="38100" dist="38100" dir="2700000" algn="tl">
                    <a:srgbClr val="000000">
                      <a:alpha val="43137"/>
                    </a:srgbClr>
                  </a:outerShdw>
                </a:effectLst>
                <a:latin typeface="MyriadPro-It"/>
              </a:rPr>
              <a:t>Se </a:t>
            </a:r>
            <a:r>
              <a:rPr lang="es-ES" sz="2400" b="1" i="1" dirty="0" smtClean="0">
                <a:solidFill>
                  <a:srgbClr val="663300"/>
                </a:solidFill>
                <a:effectLst>
                  <a:outerShdw blurRad="38100" dist="38100" dir="2700000" algn="tl">
                    <a:srgbClr val="000000">
                      <a:alpha val="43137"/>
                    </a:srgbClr>
                  </a:outerShdw>
                </a:effectLst>
                <a:latin typeface="MyriadPro-BoldIt"/>
              </a:rPr>
              <a:t>necesita una nueva apologética</a:t>
            </a:r>
            <a:r>
              <a:rPr lang="es-ES" sz="2400" i="1" dirty="0">
                <a:solidFill>
                  <a:srgbClr val="663300"/>
                </a:solidFill>
                <a:effectLst>
                  <a:outerShdw blurRad="38100" dist="38100" dir="2700000" algn="tl">
                    <a:srgbClr val="000000">
                      <a:alpha val="43137"/>
                    </a:srgbClr>
                  </a:outerShdw>
                </a:effectLst>
                <a:latin typeface="MyriadPro-It"/>
              </a:rPr>
              <a:t>, </a:t>
            </a:r>
            <a:r>
              <a:rPr lang="es-ES" sz="2400" b="1" i="1" dirty="0">
                <a:solidFill>
                  <a:srgbClr val="663300"/>
                </a:solidFill>
                <a:effectLst>
                  <a:outerShdw blurRad="38100" dist="38100" dir="2700000" algn="tl">
                    <a:srgbClr val="000000">
                      <a:alpha val="43137"/>
                    </a:srgbClr>
                  </a:outerShdw>
                </a:effectLst>
                <a:latin typeface="MyriadPro-BoldIt"/>
              </a:rPr>
              <a:t>adecuada a las exigencias </a:t>
            </a:r>
            <a:r>
              <a:rPr lang="es-ES" sz="2400" b="1" i="1" dirty="0" smtClean="0">
                <a:solidFill>
                  <a:srgbClr val="663300"/>
                </a:solidFill>
                <a:effectLst>
                  <a:outerShdw blurRad="38100" dist="38100" dir="2700000" algn="tl">
                    <a:srgbClr val="000000">
                      <a:alpha val="43137"/>
                    </a:srgbClr>
                  </a:outerShdw>
                </a:effectLst>
                <a:latin typeface="MyriadPro-BoldIt"/>
              </a:rPr>
              <a:t>actuales</a:t>
            </a:r>
            <a:r>
              <a:rPr lang="es-ES" sz="2400" i="1" dirty="0" smtClean="0">
                <a:solidFill>
                  <a:srgbClr val="663300"/>
                </a:solidFill>
                <a:effectLst>
                  <a:outerShdw blurRad="38100" dist="38100" dir="2700000" algn="tl">
                    <a:srgbClr val="000000">
                      <a:alpha val="43137"/>
                    </a:srgbClr>
                  </a:outerShdw>
                </a:effectLst>
                <a:latin typeface="MyriadPro-It"/>
              </a:rPr>
              <a:t>, que </a:t>
            </a:r>
            <a:r>
              <a:rPr lang="es-ES" sz="2400" i="1" dirty="0">
                <a:solidFill>
                  <a:srgbClr val="663300"/>
                </a:solidFill>
                <a:effectLst>
                  <a:outerShdw blurRad="38100" dist="38100" dir="2700000" algn="tl">
                    <a:srgbClr val="000000">
                      <a:alpha val="43137"/>
                    </a:srgbClr>
                  </a:outerShdw>
                </a:effectLst>
                <a:latin typeface="MyriadPro-It"/>
              </a:rPr>
              <a:t>tenga presente que nuestra tarea consiste en </a:t>
            </a:r>
            <a:r>
              <a:rPr lang="es-ES" sz="2400" i="1" dirty="0" smtClean="0">
                <a:solidFill>
                  <a:srgbClr val="663300"/>
                </a:solidFill>
                <a:effectLst>
                  <a:outerShdw blurRad="38100" dist="38100" dir="2700000" algn="tl">
                    <a:srgbClr val="000000">
                      <a:alpha val="43137"/>
                    </a:srgbClr>
                  </a:outerShdw>
                </a:effectLst>
                <a:latin typeface="MyriadPro-It"/>
              </a:rPr>
              <a:t>ganar almas</a:t>
            </a:r>
            <a:r>
              <a:rPr lang="es-ES" sz="2400" i="1" dirty="0">
                <a:solidFill>
                  <a:srgbClr val="663300"/>
                </a:solidFill>
                <a:effectLst>
                  <a:outerShdw blurRad="38100" dist="38100" dir="2700000" algn="tl">
                    <a:srgbClr val="000000">
                      <a:alpha val="43137"/>
                    </a:srgbClr>
                  </a:outerShdw>
                </a:effectLst>
                <a:latin typeface="MyriadPro-It"/>
              </a:rPr>
              <a:t>, no en vencer disputas; en librar una especie </a:t>
            </a:r>
            <a:r>
              <a:rPr lang="es-ES" sz="2400" i="1" dirty="0" smtClean="0">
                <a:solidFill>
                  <a:srgbClr val="663300"/>
                </a:solidFill>
                <a:effectLst>
                  <a:outerShdw blurRad="38100" dist="38100" dir="2700000" algn="tl">
                    <a:srgbClr val="000000">
                      <a:alpha val="43137"/>
                    </a:srgbClr>
                  </a:outerShdw>
                </a:effectLst>
                <a:latin typeface="MyriadPro-It"/>
              </a:rPr>
              <a:t>de lucha </a:t>
            </a:r>
            <a:r>
              <a:rPr lang="es-ES" sz="2400" i="1" dirty="0">
                <a:solidFill>
                  <a:srgbClr val="663300"/>
                </a:solidFill>
                <a:effectLst>
                  <a:outerShdw blurRad="38100" dist="38100" dir="2700000" algn="tl">
                    <a:srgbClr val="000000">
                      <a:alpha val="43137"/>
                    </a:srgbClr>
                  </a:outerShdw>
                </a:effectLst>
                <a:latin typeface="MyriadPro-It"/>
              </a:rPr>
              <a:t>espiritual, no en enzarzarnos en </a:t>
            </a:r>
            <a:r>
              <a:rPr lang="es-ES" sz="2400" i="1" dirty="0" smtClean="0">
                <a:solidFill>
                  <a:srgbClr val="663300"/>
                </a:solidFill>
                <a:effectLst>
                  <a:outerShdw blurRad="38100" dist="38100" dir="2700000" algn="tl">
                    <a:srgbClr val="000000">
                      <a:alpha val="43137"/>
                    </a:srgbClr>
                  </a:outerShdw>
                </a:effectLst>
                <a:latin typeface="MyriadPro-It"/>
              </a:rPr>
              <a:t>controversias ideológicas</a:t>
            </a:r>
            <a:r>
              <a:rPr lang="es-ES" sz="2400" i="1" dirty="0">
                <a:solidFill>
                  <a:srgbClr val="663300"/>
                </a:solidFill>
                <a:effectLst>
                  <a:outerShdw blurRad="38100" dist="38100" dir="2700000" algn="tl">
                    <a:srgbClr val="000000">
                      <a:alpha val="43137"/>
                    </a:srgbClr>
                  </a:outerShdw>
                </a:effectLst>
                <a:latin typeface="MyriadPro-It"/>
              </a:rPr>
              <a:t>; en reivindicar y promover el Evangelio, no </a:t>
            </a:r>
            <a:r>
              <a:rPr lang="es-ES" sz="2400" i="1" dirty="0" smtClean="0">
                <a:solidFill>
                  <a:srgbClr val="663300"/>
                </a:solidFill>
                <a:effectLst>
                  <a:outerShdw blurRad="38100" dist="38100" dir="2700000" algn="tl">
                    <a:srgbClr val="000000">
                      <a:alpha val="43137"/>
                    </a:srgbClr>
                  </a:outerShdw>
                </a:effectLst>
                <a:latin typeface="MyriadPro-It"/>
              </a:rPr>
              <a:t>en reivindicarnos </a:t>
            </a:r>
            <a:r>
              <a:rPr lang="es-ES" sz="2400" i="1" dirty="0">
                <a:solidFill>
                  <a:srgbClr val="663300"/>
                </a:solidFill>
                <a:effectLst>
                  <a:outerShdw blurRad="38100" dist="38100" dir="2700000" algn="tl">
                    <a:srgbClr val="000000">
                      <a:alpha val="43137"/>
                    </a:srgbClr>
                  </a:outerShdw>
                </a:effectLst>
                <a:latin typeface="MyriadPro-It"/>
              </a:rPr>
              <a:t>o promovernos a nosotros </a:t>
            </a:r>
            <a:r>
              <a:rPr lang="es-ES" sz="2400" i="1" dirty="0" smtClean="0">
                <a:solidFill>
                  <a:srgbClr val="663300"/>
                </a:solidFill>
                <a:effectLst>
                  <a:outerShdw blurRad="38100" dist="38100" dir="2700000" algn="tl">
                    <a:srgbClr val="000000">
                      <a:alpha val="43137"/>
                    </a:srgbClr>
                  </a:outerShdw>
                </a:effectLst>
                <a:latin typeface="MyriadPro-It"/>
              </a:rPr>
              <a:t>mismos”</a:t>
            </a:r>
            <a:endParaRPr lang="pt-BR" sz="2400" i="1" dirty="0">
              <a:solidFill>
                <a:srgbClr val="663300"/>
              </a:solidFill>
              <a:effectLst>
                <a:outerShdw blurRad="38100" dist="38100" dir="2700000" algn="tl">
                  <a:srgbClr val="000000">
                    <a:alpha val="43137"/>
                  </a:srgbClr>
                </a:outerShdw>
              </a:effectLst>
              <a:latin typeface="MyriadPro-It"/>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2287390"/>
            <a:ext cx="1933575" cy="2731558"/>
          </a:xfrm>
          <a:prstGeom prst="rect">
            <a:avLst/>
          </a:prstGeom>
        </p:spPr>
      </p:pic>
    </p:spTree>
    <p:extLst>
      <p:ext uri="{BB962C8B-B14F-4D97-AF65-F5344CB8AC3E}">
        <p14:creationId xmlns:p14="http://schemas.microsoft.com/office/powerpoint/2010/main" xmlns="" val="39899213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rgbClr val="002060"/>
                </a:solidFill>
                <a:latin typeface="Gecko" pitchFamily="2" charset="0"/>
              </a:rPr>
              <a:t>NUEVA APOLOGÉTICA</a:t>
            </a:r>
            <a:endParaRPr lang="es-ES" dirty="0">
              <a:solidFill>
                <a:srgbClr val="002060"/>
              </a:solidFill>
              <a:latin typeface="Gecko" pitchFamily="2" charset="0"/>
            </a:endParaRPr>
          </a:p>
        </p:txBody>
      </p:sp>
      <p:sp>
        <p:nvSpPr>
          <p:cNvPr id="4" name="Rectángulo 3"/>
          <p:cNvSpPr/>
          <p:nvPr/>
        </p:nvSpPr>
        <p:spPr>
          <a:xfrm>
            <a:off x="990599" y="2341760"/>
            <a:ext cx="10306050" cy="6186309"/>
          </a:xfrm>
          <a:prstGeom prst="rect">
            <a:avLst/>
          </a:prstGeom>
        </p:spPr>
        <p:txBody>
          <a:bodyPr wrap="square">
            <a:spAutoFit/>
          </a:bodyPr>
          <a:lstStyle/>
          <a:p>
            <a:pPr marL="285750" indent="-285750" algn="just">
              <a:buFont typeface="Wingdings" panose="05000000000000000000" pitchFamily="2" charset="2"/>
              <a:buChar char="v"/>
            </a:pPr>
            <a:r>
              <a:rPr lang="es-ES" b="1" dirty="0">
                <a:solidFill>
                  <a:schemeClr val="accent4">
                    <a:lumMod val="50000"/>
                  </a:schemeClr>
                </a:solidFill>
                <a:latin typeface="MyriadPro-Regular"/>
              </a:rPr>
              <a:t>Hablar con </a:t>
            </a:r>
            <a:r>
              <a:rPr lang="es-ES" b="1" dirty="0">
                <a:solidFill>
                  <a:schemeClr val="accent4">
                    <a:lumMod val="50000"/>
                  </a:schemeClr>
                </a:solidFill>
                <a:latin typeface="MyriadPro-Bold"/>
              </a:rPr>
              <a:t>claridad </a:t>
            </a:r>
            <a:r>
              <a:rPr lang="es-ES" b="1" dirty="0">
                <a:solidFill>
                  <a:schemeClr val="accent4">
                    <a:lumMod val="50000"/>
                  </a:schemeClr>
                </a:solidFill>
                <a:latin typeface="MyriadPro-Regular"/>
              </a:rPr>
              <a:t>quiere </a:t>
            </a:r>
            <a:r>
              <a:rPr lang="es-ES" b="1" dirty="0" smtClean="0">
                <a:solidFill>
                  <a:schemeClr val="accent4">
                    <a:lumMod val="50000"/>
                  </a:schemeClr>
                </a:solidFill>
                <a:latin typeface="MyriadPro-Regular"/>
              </a:rPr>
              <a:t>decir </a:t>
            </a:r>
            <a:r>
              <a:rPr lang="es-ES" b="1" dirty="0">
                <a:solidFill>
                  <a:schemeClr val="accent4">
                    <a:lumMod val="50000"/>
                  </a:schemeClr>
                </a:solidFill>
                <a:latin typeface="MyriadPro-Regular"/>
              </a:rPr>
              <a:t>q</a:t>
            </a:r>
            <a:r>
              <a:rPr lang="es-ES" b="1" dirty="0" smtClean="0">
                <a:solidFill>
                  <a:schemeClr val="accent4">
                    <a:lumMod val="50000"/>
                  </a:schemeClr>
                </a:solidFill>
                <a:latin typeface="MyriadPro-Regular"/>
              </a:rPr>
              <a:t>ue </a:t>
            </a:r>
            <a:r>
              <a:rPr lang="es-ES" b="1" dirty="0">
                <a:solidFill>
                  <a:schemeClr val="accent4">
                    <a:lumMod val="50000"/>
                  </a:schemeClr>
                </a:solidFill>
                <a:latin typeface="MyriadPro-Regular"/>
              </a:rPr>
              <a:t>debemos </a:t>
            </a:r>
            <a:r>
              <a:rPr lang="es-ES" b="1" dirty="0">
                <a:solidFill>
                  <a:schemeClr val="accent4">
                    <a:lumMod val="50000"/>
                  </a:schemeClr>
                </a:solidFill>
                <a:latin typeface="MyriadPro-Bold"/>
              </a:rPr>
              <a:t>explicar de </a:t>
            </a:r>
            <a:r>
              <a:rPr lang="es-ES" b="1" dirty="0" smtClean="0">
                <a:solidFill>
                  <a:schemeClr val="accent4">
                    <a:lumMod val="50000"/>
                  </a:schemeClr>
                </a:solidFill>
                <a:latin typeface="MyriadPro-Bold"/>
              </a:rPr>
              <a:t>manera comprensible </a:t>
            </a:r>
            <a:r>
              <a:rPr lang="es-ES" b="1" dirty="0">
                <a:solidFill>
                  <a:schemeClr val="accent4">
                    <a:lumMod val="50000"/>
                  </a:schemeClr>
                </a:solidFill>
                <a:latin typeface="MyriadPro-Regular"/>
              </a:rPr>
              <a:t>la verdad de la </a:t>
            </a:r>
            <a:r>
              <a:rPr lang="es-ES" b="1" dirty="0" smtClean="0">
                <a:solidFill>
                  <a:schemeClr val="accent4">
                    <a:lumMod val="50000"/>
                  </a:schemeClr>
                </a:solidFill>
                <a:latin typeface="MyriadPro-Regular"/>
              </a:rPr>
              <a:t>Revelación y </a:t>
            </a:r>
            <a:r>
              <a:rPr lang="es-ES" b="1" dirty="0">
                <a:solidFill>
                  <a:schemeClr val="accent4">
                    <a:lumMod val="50000"/>
                  </a:schemeClr>
                </a:solidFill>
                <a:latin typeface="MyriadPro-Regular"/>
              </a:rPr>
              <a:t>las enseñanzas de la Iglesia.  </a:t>
            </a:r>
            <a:r>
              <a:rPr lang="es-ES" b="1" i="1" dirty="0" smtClean="0">
                <a:solidFill>
                  <a:schemeClr val="accent4">
                    <a:lumMod val="50000"/>
                  </a:schemeClr>
                </a:solidFill>
                <a:latin typeface="MyriadPro-It"/>
              </a:rPr>
              <a:t>Lo que </a:t>
            </a:r>
            <a:r>
              <a:rPr lang="es-ES" b="1" i="1" dirty="0">
                <a:solidFill>
                  <a:schemeClr val="accent4">
                    <a:lumMod val="50000"/>
                  </a:schemeClr>
                </a:solidFill>
                <a:latin typeface="MyriadPro-It"/>
              </a:rPr>
              <a:t>enseñamos no siempre es accesible inmediata </a:t>
            </a:r>
            <a:r>
              <a:rPr lang="es-ES" b="1" i="1" dirty="0" smtClean="0">
                <a:solidFill>
                  <a:schemeClr val="accent4">
                    <a:lumMod val="50000"/>
                  </a:schemeClr>
                </a:solidFill>
                <a:latin typeface="MyriadPro-It"/>
              </a:rPr>
              <a:t>o fácilmente </a:t>
            </a:r>
            <a:r>
              <a:rPr lang="es-ES" b="1" i="1" dirty="0">
                <a:solidFill>
                  <a:schemeClr val="accent4">
                    <a:lumMod val="50000"/>
                  </a:schemeClr>
                </a:solidFill>
                <a:latin typeface="MyriadPro-It"/>
              </a:rPr>
              <a:t>a los hombres de nuestro </a:t>
            </a:r>
            <a:r>
              <a:rPr lang="es-ES" b="1" i="1" dirty="0" smtClean="0">
                <a:solidFill>
                  <a:schemeClr val="accent4">
                    <a:lumMod val="50000"/>
                  </a:schemeClr>
                </a:solidFill>
                <a:latin typeface="MyriadPro-It"/>
              </a:rPr>
              <a:t>tiempo. </a:t>
            </a:r>
            <a:r>
              <a:rPr lang="es-ES" b="1" dirty="0" smtClean="0">
                <a:solidFill>
                  <a:schemeClr val="accent4">
                    <a:lumMod val="50000"/>
                  </a:schemeClr>
                </a:solidFill>
                <a:latin typeface="MyriadPro-Regular"/>
              </a:rPr>
              <a:t>No solo debemos </a:t>
            </a:r>
            <a:r>
              <a:rPr lang="es-ES" b="1" dirty="0">
                <a:solidFill>
                  <a:schemeClr val="accent4">
                    <a:lumMod val="50000"/>
                  </a:schemeClr>
                </a:solidFill>
                <a:latin typeface="MyriadPro-Regular"/>
              </a:rPr>
              <a:t>repetir, sino también explicar</a:t>
            </a:r>
            <a:r>
              <a:rPr lang="es-ES" b="1" dirty="0" smtClean="0">
                <a:solidFill>
                  <a:schemeClr val="accent4">
                    <a:lumMod val="50000"/>
                  </a:schemeClr>
                </a:solidFill>
                <a:latin typeface="MyriadPro-Regular"/>
              </a:rPr>
              <a:t>.</a:t>
            </a:r>
            <a:r>
              <a:rPr lang="es-ES" b="1" i="1" dirty="0">
                <a:solidFill>
                  <a:schemeClr val="accent4">
                    <a:lumMod val="50000"/>
                  </a:schemeClr>
                </a:solidFill>
                <a:latin typeface="MyriadPro-BoldIt"/>
              </a:rPr>
              <a:t> </a:t>
            </a:r>
            <a:endParaRPr lang="es-ES" b="1" i="1" dirty="0" smtClean="0">
              <a:solidFill>
                <a:schemeClr val="accent4">
                  <a:lumMod val="50000"/>
                </a:schemeClr>
              </a:solidFill>
              <a:latin typeface="MyriadPro-BoldIt"/>
            </a:endParaRPr>
          </a:p>
          <a:p>
            <a:pPr marL="285750" indent="-285750" algn="just">
              <a:buFont typeface="Wingdings" panose="05000000000000000000" pitchFamily="2" charset="2"/>
              <a:buChar char="v"/>
            </a:pPr>
            <a:r>
              <a:rPr lang="es-ES" b="1" i="1" dirty="0" smtClean="0">
                <a:solidFill>
                  <a:schemeClr val="accent4">
                    <a:lumMod val="50000"/>
                  </a:schemeClr>
                </a:solidFill>
                <a:latin typeface="MyriadPro-BoldIt"/>
              </a:rPr>
              <a:t>Animada </a:t>
            </a:r>
            <a:r>
              <a:rPr lang="es-ES" b="1" i="1" dirty="0">
                <a:solidFill>
                  <a:schemeClr val="accent4">
                    <a:lumMod val="50000"/>
                  </a:schemeClr>
                </a:solidFill>
                <a:latin typeface="MyriadPro-BoldIt"/>
              </a:rPr>
              <a:t>por un espíritu de mansedumbre</a:t>
            </a:r>
            <a:r>
              <a:rPr lang="es-ES" b="1" i="1" dirty="0">
                <a:solidFill>
                  <a:schemeClr val="accent4">
                    <a:lumMod val="50000"/>
                  </a:schemeClr>
                </a:solidFill>
                <a:latin typeface="MyriadPro-It"/>
              </a:rPr>
              <a:t>, la humildad compasiva que comprende las preocupaciones y los interrogantes de los demás, y </a:t>
            </a:r>
            <a:r>
              <a:rPr lang="es-ES" b="1" i="1" dirty="0">
                <a:solidFill>
                  <a:schemeClr val="accent4">
                    <a:lumMod val="50000"/>
                  </a:schemeClr>
                </a:solidFill>
                <a:latin typeface="MyriadPro-BoldIt"/>
              </a:rPr>
              <a:t>no se apresura a ver en ellos mala voluntad o mala fe</a:t>
            </a:r>
            <a:r>
              <a:rPr lang="es-ES" b="1" i="1" dirty="0">
                <a:solidFill>
                  <a:schemeClr val="accent4">
                    <a:lumMod val="50000"/>
                  </a:schemeClr>
                </a:solidFill>
                <a:latin typeface="MyriadPro-It"/>
              </a:rPr>
              <a:t>. </a:t>
            </a:r>
            <a:endParaRPr lang="es-ES" b="1" i="1" dirty="0" smtClean="0">
              <a:solidFill>
                <a:schemeClr val="accent4">
                  <a:lumMod val="50000"/>
                </a:schemeClr>
              </a:solidFill>
              <a:latin typeface="MyriadPro-It"/>
            </a:endParaRPr>
          </a:p>
          <a:p>
            <a:pPr marL="285750" indent="-285750" algn="just">
              <a:buFont typeface="Wingdings" panose="05000000000000000000" pitchFamily="2" charset="2"/>
              <a:buChar char="v"/>
            </a:pPr>
            <a:r>
              <a:rPr lang="es-ES" b="1" i="1" dirty="0" smtClean="0">
                <a:solidFill>
                  <a:schemeClr val="accent4">
                    <a:lumMod val="50000"/>
                  </a:schemeClr>
                </a:solidFill>
                <a:latin typeface="MyriadPro-It"/>
              </a:rPr>
              <a:t>Hablar </a:t>
            </a:r>
            <a:r>
              <a:rPr lang="es-ES" b="1" i="1" dirty="0">
                <a:solidFill>
                  <a:schemeClr val="accent4">
                    <a:lumMod val="50000"/>
                  </a:schemeClr>
                </a:solidFill>
                <a:latin typeface="MyriadPro-It"/>
              </a:rPr>
              <a:t>con </a:t>
            </a:r>
            <a:r>
              <a:rPr lang="es-ES" b="1" i="1" dirty="0">
                <a:solidFill>
                  <a:schemeClr val="accent4">
                    <a:lumMod val="50000"/>
                  </a:schemeClr>
                </a:solidFill>
                <a:latin typeface="MyriadPro-BoldIt"/>
              </a:rPr>
              <a:t>confianza </a:t>
            </a:r>
            <a:r>
              <a:rPr lang="es-ES" b="1" i="1" dirty="0">
                <a:solidFill>
                  <a:schemeClr val="accent4">
                    <a:lumMod val="50000"/>
                  </a:schemeClr>
                </a:solidFill>
                <a:latin typeface="MyriadPro-It"/>
              </a:rPr>
              <a:t>significa que, a pesar de que otros puedan negar nuestra competencia específica </a:t>
            </a:r>
            <a:r>
              <a:rPr lang="es-ES" b="1" i="1" dirty="0" smtClean="0">
                <a:solidFill>
                  <a:schemeClr val="accent4">
                    <a:lumMod val="50000"/>
                  </a:schemeClr>
                </a:solidFill>
                <a:latin typeface="MyriadPro-It"/>
              </a:rPr>
              <a:t>o reprocharnos </a:t>
            </a:r>
            <a:r>
              <a:rPr lang="es-ES" b="1" i="1" dirty="0">
                <a:solidFill>
                  <a:schemeClr val="accent4">
                    <a:lumMod val="50000"/>
                  </a:schemeClr>
                </a:solidFill>
                <a:latin typeface="MyriadPro-It"/>
              </a:rPr>
              <a:t>las faltas de los miembros de la Iglesia, nunca debemos perder de vista que </a:t>
            </a:r>
            <a:r>
              <a:rPr lang="es-ES" b="1" i="1" dirty="0">
                <a:solidFill>
                  <a:schemeClr val="accent4">
                    <a:lumMod val="50000"/>
                  </a:schemeClr>
                </a:solidFill>
                <a:latin typeface="MyriadPro-BoldIt"/>
              </a:rPr>
              <a:t>el evangelio de Jesucristo es la verdad a la que aspiran todas las personas</a:t>
            </a:r>
            <a:r>
              <a:rPr lang="es-ES" b="1" i="1" dirty="0">
                <a:solidFill>
                  <a:schemeClr val="accent4">
                    <a:lumMod val="50000"/>
                  </a:schemeClr>
                </a:solidFill>
                <a:latin typeface="MyriadPro-It"/>
              </a:rPr>
              <a:t>, aunque nos parezcan alejados, reticentes u </a:t>
            </a:r>
            <a:r>
              <a:rPr lang="es-ES" b="1" i="1" dirty="0" smtClean="0">
                <a:solidFill>
                  <a:schemeClr val="accent4">
                    <a:lumMod val="50000"/>
                  </a:schemeClr>
                </a:solidFill>
                <a:latin typeface="MyriadPro-It"/>
              </a:rPr>
              <a:t>hostiles</a:t>
            </a:r>
          </a:p>
          <a:p>
            <a:pPr marL="285750" indent="-285750" algn="just">
              <a:buFont typeface="Wingdings" panose="05000000000000000000" pitchFamily="2" charset="2"/>
              <a:buChar char="v"/>
            </a:pPr>
            <a:r>
              <a:rPr lang="es-ES" b="1" i="1" dirty="0" smtClean="0">
                <a:solidFill>
                  <a:schemeClr val="accent4">
                    <a:lumMod val="50000"/>
                  </a:schemeClr>
                </a:solidFill>
                <a:latin typeface="MyriadPro-It"/>
              </a:rPr>
              <a:t>La </a:t>
            </a:r>
            <a:r>
              <a:rPr lang="es-ES" b="1" i="1" dirty="0">
                <a:solidFill>
                  <a:schemeClr val="accent4">
                    <a:lumMod val="50000"/>
                  </a:schemeClr>
                </a:solidFill>
                <a:latin typeface="MyriadPro-BoldIt"/>
              </a:rPr>
              <a:t>prudencia</a:t>
            </a:r>
            <a:r>
              <a:rPr lang="es-ES" b="1" i="1" dirty="0">
                <a:solidFill>
                  <a:schemeClr val="accent4">
                    <a:lumMod val="50000"/>
                  </a:schemeClr>
                </a:solidFill>
                <a:latin typeface="MyriadPro-It"/>
              </a:rPr>
              <a:t>, que el Papa Pablo VI define como sabiduría práctica y buen sentido, y que san </a:t>
            </a:r>
            <a:r>
              <a:rPr lang="es-ES" b="1" i="1" dirty="0" smtClean="0">
                <a:solidFill>
                  <a:schemeClr val="accent4">
                    <a:lumMod val="50000"/>
                  </a:schemeClr>
                </a:solidFill>
                <a:latin typeface="MyriadPro-It"/>
              </a:rPr>
              <a:t>Gregorio Magno </a:t>
            </a:r>
            <a:r>
              <a:rPr lang="es-ES" b="1" i="1" dirty="0">
                <a:solidFill>
                  <a:schemeClr val="accent4">
                    <a:lumMod val="50000"/>
                  </a:schemeClr>
                </a:solidFill>
                <a:latin typeface="MyriadPro-It"/>
              </a:rPr>
              <a:t>considera la virtud de los </a:t>
            </a:r>
            <a:r>
              <a:rPr lang="es-ES" b="1" i="1" dirty="0" smtClean="0">
                <a:solidFill>
                  <a:schemeClr val="accent4">
                    <a:lumMod val="50000"/>
                  </a:schemeClr>
                </a:solidFill>
                <a:latin typeface="MyriadPro-It"/>
              </a:rPr>
              <a:t>valientes, </a:t>
            </a:r>
            <a:r>
              <a:rPr lang="es-ES" b="1" i="1" dirty="0">
                <a:solidFill>
                  <a:schemeClr val="accent4">
                    <a:lumMod val="50000"/>
                  </a:schemeClr>
                </a:solidFill>
                <a:latin typeface="MyriadPro-It"/>
              </a:rPr>
              <a:t>significa que debemos </a:t>
            </a:r>
            <a:r>
              <a:rPr lang="es-ES" b="1" i="1" dirty="0">
                <a:solidFill>
                  <a:schemeClr val="accent4">
                    <a:lumMod val="50000"/>
                  </a:schemeClr>
                </a:solidFill>
                <a:latin typeface="MyriadPro-BoldIt"/>
              </a:rPr>
              <a:t>dar una respuesta concreta a la gente que pregunta</a:t>
            </a:r>
            <a:r>
              <a:rPr lang="es-ES" b="1" i="1" dirty="0">
                <a:solidFill>
                  <a:schemeClr val="accent4">
                    <a:lumMod val="50000"/>
                  </a:schemeClr>
                </a:solidFill>
                <a:latin typeface="MyriadPro-It"/>
              </a:rPr>
              <a:t>: «¿Qué hemos de hacer?» (Lc 3, 10. 12. 14). </a:t>
            </a:r>
            <a:endParaRPr lang="es-ES" b="1" dirty="0">
              <a:solidFill>
                <a:schemeClr val="accent4">
                  <a:lumMod val="50000"/>
                </a:schemeClr>
              </a:solidFill>
            </a:endParaRPr>
          </a:p>
          <a:p>
            <a:pPr marL="285750" indent="-285750" algn="just">
              <a:buFont typeface="Arial" panose="020B0604020202020204" pitchFamily="34" charset="0"/>
              <a:buChar char="•"/>
            </a:pPr>
            <a:endParaRPr lang="es-ES" i="1" dirty="0" smtClean="0">
              <a:latin typeface="MyriadPro-It"/>
            </a:endParaRPr>
          </a:p>
          <a:p>
            <a:pPr marL="285750" indent="-285750" algn="just">
              <a:buFont typeface="Arial" panose="020B0604020202020204" pitchFamily="34" charset="0"/>
              <a:buChar char="•"/>
            </a:pPr>
            <a:endParaRPr lang="es-ES" i="1" dirty="0">
              <a:latin typeface="MyriadPro-It"/>
            </a:endParaRPr>
          </a:p>
          <a:p>
            <a:pPr marL="285750" indent="-285750">
              <a:buFont typeface="Arial" panose="020B0604020202020204" pitchFamily="34" charset="0"/>
              <a:buChar char="•"/>
            </a:pPr>
            <a:endParaRPr lang="es-ES" dirty="0" smtClean="0">
              <a:latin typeface="MyriadPro-Regular"/>
            </a:endParaRPr>
          </a:p>
          <a:p>
            <a:pPr marL="285750" indent="-285750">
              <a:buFont typeface="Arial" panose="020B0604020202020204" pitchFamily="34" charset="0"/>
              <a:buChar char="•"/>
            </a:pPr>
            <a:endParaRPr lang="es-ES" dirty="0" smtClean="0">
              <a:latin typeface="MyriadPro-Regular"/>
            </a:endParaRPr>
          </a:p>
          <a:p>
            <a:pPr marL="285750" indent="-285750">
              <a:buFont typeface="Arial" panose="020B0604020202020204" pitchFamily="34" charset="0"/>
              <a:buChar char="•"/>
            </a:pPr>
            <a:endParaRPr lang="es-ES" dirty="0" smtClean="0">
              <a:latin typeface="MyriadPro-Regular"/>
            </a:endParaRPr>
          </a:p>
          <a:p>
            <a:pPr marL="285750" indent="-285750">
              <a:buFont typeface="Arial" panose="020B0604020202020204" pitchFamily="34" charset="0"/>
              <a:buChar char="•"/>
            </a:pPr>
            <a:endParaRPr lang="es-ES" dirty="0" smtClean="0">
              <a:latin typeface="MyriadPro-Regular"/>
            </a:endParaRPr>
          </a:p>
          <a:p>
            <a:pPr marL="285750" indent="-285750">
              <a:buFont typeface="Arial" panose="020B0604020202020204" pitchFamily="34" charset="0"/>
              <a:buChar char="•"/>
            </a:pPr>
            <a:endParaRPr lang="es-ES" dirty="0" smtClean="0">
              <a:latin typeface="MyriadPro-Regular"/>
            </a:endParaRPr>
          </a:p>
          <a:p>
            <a:pPr marL="285750" indent="-285750" algn="just">
              <a:buFont typeface="Arial" panose="020B0604020202020204" pitchFamily="34" charset="0"/>
              <a:buChar char="•"/>
            </a:pPr>
            <a:endParaRPr lang="es-ES" dirty="0"/>
          </a:p>
        </p:txBody>
      </p:sp>
      <p:sp>
        <p:nvSpPr>
          <p:cNvPr id="2" name="Rectángulo 1"/>
          <p:cNvSpPr/>
          <p:nvPr/>
        </p:nvSpPr>
        <p:spPr>
          <a:xfrm>
            <a:off x="990600" y="1541458"/>
            <a:ext cx="10515599" cy="984885"/>
          </a:xfrm>
          <a:prstGeom prst="rect">
            <a:avLst/>
          </a:prstGeom>
        </p:spPr>
        <p:txBody>
          <a:bodyPr wrap="square">
            <a:spAutoFit/>
          </a:bodyPr>
          <a:lstStyle/>
          <a:p>
            <a:pPr algn="just"/>
            <a:r>
              <a:rPr lang="es-ES" i="1" dirty="0">
                <a:solidFill>
                  <a:schemeClr val="accent4">
                    <a:lumMod val="50000"/>
                  </a:schemeClr>
                </a:solidFill>
                <a:latin typeface="MyriadPro-It"/>
              </a:rPr>
              <a:t>Pablo VI especificó estas cuatro cualidades: </a:t>
            </a:r>
            <a:r>
              <a:rPr lang="es-ES" sz="2000" b="1" i="1" dirty="0" smtClean="0">
                <a:solidFill>
                  <a:schemeClr val="accent4">
                    <a:lumMod val="50000"/>
                  </a:schemeClr>
                </a:solidFill>
                <a:latin typeface="MyriadPro-BoldIt"/>
              </a:rPr>
              <a:t>PERSPICUITAS</a:t>
            </a:r>
            <a:r>
              <a:rPr lang="es-ES" sz="2000" i="1" dirty="0" smtClean="0">
                <a:solidFill>
                  <a:schemeClr val="accent4">
                    <a:lumMod val="50000"/>
                  </a:schemeClr>
                </a:solidFill>
                <a:latin typeface="MyriadPro-It"/>
              </a:rPr>
              <a:t>, </a:t>
            </a:r>
            <a:r>
              <a:rPr lang="es-ES" sz="2000" b="1" i="1" dirty="0" smtClean="0">
                <a:solidFill>
                  <a:schemeClr val="accent4">
                    <a:lumMod val="50000"/>
                  </a:schemeClr>
                </a:solidFill>
                <a:latin typeface="MyriadPro-BoldIt"/>
              </a:rPr>
              <a:t>LENITAS</a:t>
            </a:r>
            <a:r>
              <a:rPr lang="es-ES" sz="2000" i="1" dirty="0" smtClean="0">
                <a:solidFill>
                  <a:schemeClr val="accent4">
                    <a:lumMod val="50000"/>
                  </a:schemeClr>
                </a:solidFill>
                <a:latin typeface="MyriadPro-It"/>
              </a:rPr>
              <a:t>, </a:t>
            </a:r>
            <a:r>
              <a:rPr lang="es-ES" sz="2000" b="1" i="1" dirty="0" smtClean="0">
                <a:solidFill>
                  <a:schemeClr val="accent4">
                    <a:lumMod val="50000"/>
                  </a:schemeClr>
                </a:solidFill>
                <a:latin typeface="MyriadPro-BoldIt"/>
              </a:rPr>
              <a:t>FIDUCIA </a:t>
            </a:r>
            <a:r>
              <a:rPr lang="es-ES" sz="2000" i="1" dirty="0" smtClean="0">
                <a:solidFill>
                  <a:schemeClr val="accent4">
                    <a:lumMod val="50000"/>
                  </a:schemeClr>
                </a:solidFill>
                <a:latin typeface="MyriadPro-It"/>
              </a:rPr>
              <a:t>Y </a:t>
            </a:r>
            <a:r>
              <a:rPr lang="es-ES" sz="2000" b="1" i="1" dirty="0" smtClean="0">
                <a:solidFill>
                  <a:schemeClr val="accent4">
                    <a:lumMod val="50000"/>
                  </a:schemeClr>
                </a:solidFill>
                <a:latin typeface="MyriadPro-BoldIt"/>
              </a:rPr>
              <a:t>PRUDENTIA</a:t>
            </a:r>
            <a:r>
              <a:rPr lang="es-ES" i="1" dirty="0" smtClean="0">
                <a:solidFill>
                  <a:schemeClr val="accent4">
                    <a:lumMod val="50000"/>
                  </a:schemeClr>
                </a:solidFill>
                <a:latin typeface="MyriadPro-It"/>
              </a:rPr>
              <a:t>, </a:t>
            </a:r>
            <a:r>
              <a:rPr lang="es-ES" i="1" dirty="0">
                <a:solidFill>
                  <a:schemeClr val="accent4">
                    <a:lumMod val="50000"/>
                  </a:schemeClr>
                </a:solidFill>
                <a:latin typeface="MyriadPro-It"/>
              </a:rPr>
              <a:t>es decir, claridad, mansedumbre, confianza y </a:t>
            </a:r>
            <a:r>
              <a:rPr lang="pt-BR" i="1" dirty="0">
                <a:solidFill>
                  <a:schemeClr val="accent4">
                    <a:lumMod val="50000"/>
                  </a:schemeClr>
                </a:solidFill>
                <a:latin typeface="MyriadPro-It"/>
              </a:rPr>
              <a:t>prudencia (cf. Ecclesiam suam, 75).</a:t>
            </a:r>
          </a:p>
          <a:p>
            <a:pPr algn="just"/>
            <a:endParaRPr lang="pt-BR" i="1" dirty="0">
              <a:latin typeface="MyriadPro-It"/>
            </a:endParaRPr>
          </a:p>
        </p:txBody>
      </p:sp>
    </p:spTree>
    <p:extLst>
      <p:ext uri="{BB962C8B-B14F-4D97-AF65-F5344CB8AC3E}">
        <p14:creationId xmlns:p14="http://schemas.microsoft.com/office/powerpoint/2010/main" xmlns="" val="15721520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rgbClr val="002060"/>
                </a:solidFill>
                <a:latin typeface="Gecko" pitchFamily="2" charset="0"/>
              </a:rPr>
              <a:t>NUEVA APOLOGÉTICA</a:t>
            </a:r>
            <a:endParaRPr lang="es-ES" dirty="0">
              <a:solidFill>
                <a:srgbClr val="002060"/>
              </a:solidFill>
              <a:latin typeface="Gecko" pitchFamily="2" charset="0"/>
            </a:endParaRPr>
          </a:p>
        </p:txBody>
      </p:sp>
      <p:sp>
        <p:nvSpPr>
          <p:cNvPr id="4" name="Rectángulo 3"/>
          <p:cNvSpPr/>
          <p:nvPr/>
        </p:nvSpPr>
        <p:spPr>
          <a:xfrm>
            <a:off x="685800" y="1652588"/>
            <a:ext cx="7214781" cy="5355312"/>
          </a:xfrm>
          <a:prstGeom prst="rect">
            <a:avLst/>
          </a:prstGeom>
        </p:spPr>
        <p:txBody>
          <a:bodyPr wrap="square">
            <a:spAutoFit/>
          </a:bodyPr>
          <a:lstStyle/>
          <a:p>
            <a:pPr algn="just"/>
            <a:r>
              <a:rPr lang="es-ES" dirty="0" smtClean="0">
                <a:solidFill>
                  <a:srgbClr val="000000"/>
                </a:solidFill>
                <a:latin typeface="MyriadPro-Regular"/>
              </a:rPr>
              <a:t>San Juan </a:t>
            </a:r>
            <a:r>
              <a:rPr lang="es-ES" dirty="0">
                <a:solidFill>
                  <a:srgbClr val="000000"/>
                </a:solidFill>
                <a:latin typeface="MyriadPro-Regular"/>
              </a:rPr>
              <a:t>Pablo </a:t>
            </a:r>
            <a:r>
              <a:rPr lang="es-ES" dirty="0" smtClean="0">
                <a:solidFill>
                  <a:srgbClr val="000000"/>
                </a:solidFill>
                <a:latin typeface="MyriadPro-Regular"/>
              </a:rPr>
              <a:t>II abunda </a:t>
            </a:r>
            <a:r>
              <a:rPr lang="es-ES" dirty="0">
                <a:solidFill>
                  <a:srgbClr val="000000"/>
                </a:solidFill>
                <a:latin typeface="MyriadPro-Regular"/>
              </a:rPr>
              <a:t>en la necesidad </a:t>
            </a:r>
            <a:r>
              <a:rPr lang="es-ES" dirty="0" smtClean="0">
                <a:solidFill>
                  <a:srgbClr val="000000"/>
                </a:solidFill>
                <a:latin typeface="MyriadPro-Regular"/>
              </a:rPr>
              <a:t>de una </a:t>
            </a:r>
            <a:r>
              <a:rPr lang="es-ES" b="1" dirty="0" smtClean="0">
                <a:solidFill>
                  <a:srgbClr val="000000"/>
                </a:solidFill>
                <a:latin typeface="MyriadPro-Bold"/>
              </a:rPr>
              <a:t>nueva apologética adaptada </a:t>
            </a:r>
            <a:r>
              <a:rPr lang="es-ES" b="1" dirty="0">
                <a:solidFill>
                  <a:srgbClr val="000000"/>
                </a:solidFill>
                <a:latin typeface="MyriadPro-Bold"/>
              </a:rPr>
              <a:t>a los </a:t>
            </a:r>
            <a:r>
              <a:rPr lang="es-ES" b="1" dirty="0" smtClean="0">
                <a:solidFill>
                  <a:srgbClr val="000000"/>
                </a:solidFill>
                <a:latin typeface="MyriadPro-Bold"/>
              </a:rPr>
              <a:t>tiempos actuales</a:t>
            </a:r>
            <a:r>
              <a:rPr lang="es-ES" dirty="0" smtClean="0">
                <a:solidFill>
                  <a:srgbClr val="000000"/>
                </a:solidFill>
                <a:latin typeface="MyriadPro-Regular"/>
              </a:rPr>
              <a:t>. </a:t>
            </a:r>
            <a:r>
              <a:rPr lang="es-ES" i="1" dirty="0">
                <a:latin typeface="MyriadPro-It"/>
              </a:rPr>
              <a:t>y tenga </a:t>
            </a:r>
            <a:r>
              <a:rPr lang="es-ES" i="1" dirty="0" smtClean="0">
                <a:latin typeface="MyriadPro-It"/>
              </a:rPr>
              <a:t>presente que </a:t>
            </a:r>
            <a:r>
              <a:rPr lang="es-ES" i="1" dirty="0">
                <a:latin typeface="MyriadPro-It"/>
              </a:rPr>
              <a:t>nuestra tarea </a:t>
            </a:r>
            <a:r>
              <a:rPr lang="es-ES" b="1" i="1" dirty="0">
                <a:latin typeface="MyriadPro-BoldIt"/>
              </a:rPr>
              <a:t>no consiste en imponer </a:t>
            </a:r>
            <a:r>
              <a:rPr lang="es-ES" b="1" i="1" dirty="0" smtClean="0">
                <a:latin typeface="MyriadPro-BoldIt"/>
              </a:rPr>
              <a:t>nuestras razones</a:t>
            </a:r>
            <a:r>
              <a:rPr lang="es-ES" b="1" i="1" dirty="0">
                <a:latin typeface="MyriadPro-BoldIt"/>
              </a:rPr>
              <a:t>, sino </a:t>
            </a:r>
            <a:r>
              <a:rPr lang="es-ES" b="1" i="1" dirty="0" smtClean="0">
                <a:latin typeface="MyriadPro-BoldIt"/>
              </a:rPr>
              <a:t>en conquistar </a:t>
            </a:r>
            <a:r>
              <a:rPr lang="es-ES" b="1" i="1" dirty="0">
                <a:latin typeface="MyriadPro-BoldIt"/>
              </a:rPr>
              <a:t>almas</a:t>
            </a:r>
            <a:r>
              <a:rPr lang="es-ES" i="1" dirty="0">
                <a:latin typeface="MyriadPro-It"/>
              </a:rPr>
              <a:t>, y que no </a:t>
            </a:r>
            <a:r>
              <a:rPr lang="es-ES" i="1" dirty="0" smtClean="0">
                <a:latin typeface="MyriadPro-It"/>
              </a:rPr>
              <a:t>debemos entrar </a:t>
            </a:r>
            <a:r>
              <a:rPr lang="es-ES" i="1" dirty="0">
                <a:latin typeface="MyriadPro-It"/>
              </a:rPr>
              <a:t>en discusiones ideológicas, sino defender </a:t>
            </a:r>
            <a:r>
              <a:rPr lang="es-ES" i="1" dirty="0" smtClean="0">
                <a:latin typeface="MyriadPro-It"/>
              </a:rPr>
              <a:t>y promover </a:t>
            </a:r>
            <a:r>
              <a:rPr lang="es-ES" i="1" dirty="0">
                <a:latin typeface="MyriadPro-It"/>
              </a:rPr>
              <a:t>el Evangelio. </a:t>
            </a:r>
            <a:endParaRPr lang="es-ES" i="1" dirty="0" smtClean="0">
              <a:latin typeface="MyriadPro-It"/>
            </a:endParaRPr>
          </a:p>
          <a:p>
            <a:pPr algn="just"/>
            <a:endParaRPr lang="es-ES" i="1" dirty="0" smtClean="0">
              <a:latin typeface="MyriadPro-It"/>
            </a:endParaRPr>
          </a:p>
          <a:p>
            <a:pPr algn="just"/>
            <a:r>
              <a:rPr lang="es-ES" i="1" dirty="0" smtClean="0">
                <a:latin typeface="MyriadPro-It"/>
              </a:rPr>
              <a:t>Este </a:t>
            </a:r>
            <a:r>
              <a:rPr lang="es-ES" i="1" dirty="0">
                <a:latin typeface="MyriadPro-It"/>
              </a:rPr>
              <a:t>tipo de apologética </a:t>
            </a:r>
            <a:r>
              <a:rPr lang="es-ES" i="1" dirty="0" smtClean="0">
                <a:latin typeface="MyriadPro-It"/>
              </a:rPr>
              <a:t>necesita una </a:t>
            </a:r>
            <a:r>
              <a:rPr lang="es-ES" i="1" dirty="0">
                <a:latin typeface="MyriadPro-It"/>
              </a:rPr>
              <a:t>«gramática» común con quienes ven las cosas </a:t>
            </a:r>
            <a:r>
              <a:rPr lang="es-ES" i="1" dirty="0" smtClean="0">
                <a:latin typeface="MyriadPro-It"/>
              </a:rPr>
              <a:t>de forma </a:t>
            </a:r>
            <a:r>
              <a:rPr lang="es-ES" i="1" dirty="0">
                <a:latin typeface="MyriadPro-It"/>
              </a:rPr>
              <a:t>diversa y no comparten nuestras </a:t>
            </a:r>
            <a:r>
              <a:rPr lang="es-ES" i="1" dirty="0" smtClean="0">
                <a:latin typeface="MyriadPro-It"/>
              </a:rPr>
              <a:t>afirmaciones, para </a:t>
            </a:r>
            <a:r>
              <a:rPr lang="es-ES" i="1" dirty="0">
                <a:latin typeface="MyriadPro-It"/>
              </a:rPr>
              <a:t>no hablar lenguajes diferentes, aunque utilicemos </a:t>
            </a:r>
            <a:r>
              <a:rPr lang="es-ES" i="1" dirty="0" smtClean="0">
                <a:latin typeface="MyriadPro-It"/>
              </a:rPr>
              <a:t>el mismo </a:t>
            </a:r>
            <a:r>
              <a:rPr lang="es-ES" i="1" dirty="0">
                <a:latin typeface="MyriadPro-It"/>
              </a:rPr>
              <a:t>idioma</a:t>
            </a:r>
            <a:r>
              <a:rPr lang="es-ES" i="1" dirty="0" smtClean="0">
                <a:latin typeface="MyriadPro-It"/>
              </a:rPr>
              <a:t>.</a:t>
            </a:r>
          </a:p>
          <a:p>
            <a:pPr algn="just"/>
            <a:endParaRPr lang="es-ES" i="1" dirty="0" smtClean="0">
              <a:latin typeface="MyriadPro-It"/>
            </a:endParaRPr>
          </a:p>
          <a:p>
            <a:pPr algn="just"/>
            <a:r>
              <a:rPr lang="es-ES" i="1" dirty="0">
                <a:latin typeface="MyriadPro-It"/>
              </a:rPr>
              <a:t>En la exhortación apostólica Ecclesia in </a:t>
            </a:r>
            <a:r>
              <a:rPr lang="es-ES" i="1" dirty="0" smtClean="0">
                <a:latin typeface="MyriadPro-It"/>
              </a:rPr>
              <a:t>América afirma </a:t>
            </a:r>
            <a:r>
              <a:rPr lang="es-ES" i="1" dirty="0">
                <a:latin typeface="MyriadPro-It"/>
              </a:rPr>
              <a:t>que «es necesario que los fieles </a:t>
            </a:r>
            <a:r>
              <a:rPr lang="es-ES" b="1" i="1" dirty="0">
                <a:latin typeface="MyriadPro-BoldIt"/>
              </a:rPr>
              <a:t>pasen de una </a:t>
            </a:r>
            <a:r>
              <a:rPr lang="es-ES" b="1" i="1" dirty="0" smtClean="0">
                <a:latin typeface="MyriadPro-BoldIt"/>
              </a:rPr>
              <a:t>fe rutinaria </a:t>
            </a:r>
            <a:r>
              <a:rPr lang="es-ES" b="1" i="1" dirty="0">
                <a:latin typeface="MyriadPro-BoldIt"/>
              </a:rPr>
              <a:t>a una fe consciente, vivida personalmente</a:t>
            </a:r>
            <a:r>
              <a:rPr lang="es-ES" i="1" dirty="0" smtClean="0">
                <a:latin typeface="MyriadPro-It"/>
              </a:rPr>
              <a:t>.</a:t>
            </a:r>
          </a:p>
          <a:p>
            <a:pPr algn="just"/>
            <a:endParaRPr lang="es-ES" i="1" dirty="0">
              <a:latin typeface="MyriadPro-It"/>
            </a:endParaRPr>
          </a:p>
          <a:p>
            <a:r>
              <a:rPr lang="es-ES" i="1" dirty="0">
                <a:latin typeface="MyriadPro-It"/>
              </a:rPr>
              <a:t>La renovación en la fe será siempre el mejor </a:t>
            </a:r>
            <a:r>
              <a:rPr lang="es-ES" i="1" dirty="0" smtClean="0">
                <a:latin typeface="MyriadPro-It"/>
              </a:rPr>
              <a:t>camino para </a:t>
            </a:r>
            <a:r>
              <a:rPr lang="es-ES" i="1" dirty="0">
                <a:latin typeface="MyriadPro-It"/>
              </a:rPr>
              <a:t>conducir a todos a la Verdad, que es Cristo» (n. 73).</a:t>
            </a:r>
          </a:p>
          <a:p>
            <a:pPr algn="just"/>
            <a:endParaRPr lang="es-ES" dirty="0"/>
          </a:p>
          <a:p>
            <a:pPr algn="just"/>
            <a:endParaRPr lang="es-ES" dirty="0"/>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96274" y="1947862"/>
            <a:ext cx="3562945" cy="4071937"/>
          </a:xfrm>
          <a:prstGeom prst="rect">
            <a:avLst/>
          </a:prstGeom>
        </p:spPr>
      </p:pic>
    </p:spTree>
    <p:extLst>
      <p:ext uri="{BB962C8B-B14F-4D97-AF65-F5344CB8AC3E}">
        <p14:creationId xmlns:p14="http://schemas.microsoft.com/office/powerpoint/2010/main" xmlns="" val="22555287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heel(1)">
                                      <p:cBhvr>
                                        <p:cTn id="10" dur="2000"/>
                                        <p:tgtEl>
                                          <p:spTgt spid="4">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heel(1)">
                                      <p:cBhvr>
                                        <p:cTn id="13" dur="2000"/>
                                        <p:tgtEl>
                                          <p:spTgt spid="4">
                                            <p:txEl>
                                              <p:pRg st="4" end="4"/>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heel(1)">
                                      <p:cBhvr>
                                        <p:cTn id="16" dur="2000"/>
                                        <p:tgtEl>
                                          <p:spTgt spid="4">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8675" y="407988"/>
            <a:ext cx="10515600" cy="1325563"/>
          </a:xfrm>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981074" y="4095032"/>
            <a:ext cx="8658225" cy="1936428"/>
          </a:xfrm>
          <a:prstGeom prst="rect">
            <a:avLst/>
          </a:prstGeom>
        </p:spPr>
        <p:txBody>
          <a:bodyPr wrap="square">
            <a:spAutoFit/>
          </a:bodyPr>
          <a:lstStyle/>
          <a:p>
            <a:pPr algn="just">
              <a:lnSpc>
                <a:spcPct val="107000"/>
              </a:lnSpc>
              <a:spcAft>
                <a:spcPts val="800"/>
              </a:spcAft>
            </a:pPr>
            <a:r>
              <a:rPr lang="es-ES" sz="2800" b="1" dirty="0">
                <a:solidFill>
                  <a:srgbClr val="FF0000"/>
                </a:solidFill>
                <a:latin typeface="Candara" panose="020E0502030303020204" pitchFamily="34" charset="0"/>
                <a:ea typeface="Calibri" panose="020F0502020204030204" pitchFamily="34" charset="0"/>
                <a:cs typeface="Times New Roman" panose="02020603050405020304" pitchFamily="18" charset="0"/>
              </a:rPr>
              <a:t>“Al contrario, dad culto al Señor, Cristo, en vuestros corazones, siempre dispuestos a dar respuesta a todo el que os pida razón de vuestra esperanza. Pero hacedlo con dulzura y respeto.”  (1 Pedro 3,15)</a:t>
            </a: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58050" y="1481138"/>
            <a:ext cx="4433886" cy="2482976"/>
          </a:xfrm>
          <a:prstGeom prst="rect">
            <a:avLst/>
          </a:prstGeom>
        </p:spPr>
      </p:pic>
    </p:spTree>
    <p:extLst>
      <p:ext uri="{BB962C8B-B14F-4D97-AF65-F5344CB8AC3E}">
        <p14:creationId xmlns:p14="http://schemas.microsoft.com/office/powerpoint/2010/main" xmlns="" val="20568167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5" name="Rectángulo 4"/>
          <p:cNvSpPr/>
          <p:nvPr/>
        </p:nvSpPr>
        <p:spPr>
          <a:xfrm>
            <a:off x="4143375" y="1943343"/>
            <a:ext cx="7325184" cy="4351640"/>
          </a:xfrm>
          <a:prstGeom prst="rect">
            <a:avLst/>
          </a:prstGeom>
        </p:spPr>
        <p:txBody>
          <a:bodyPr wrap="square">
            <a:spAutoFit/>
          </a:bodyPr>
          <a:lstStyle/>
          <a:p>
            <a:pPr algn="just">
              <a:lnSpc>
                <a:spcPct val="107000"/>
              </a:lnSpc>
              <a:spcAft>
                <a:spcPts val="800"/>
              </a:spcAft>
            </a:pPr>
            <a:r>
              <a:rPr lang="es-ES" sz="2400" b="1" dirty="0">
                <a:latin typeface="Verdana" panose="020B0604030504040204" pitchFamily="34" charset="0"/>
                <a:ea typeface="Verdana" panose="020B0604030504040204" pitchFamily="34" charset="0"/>
                <a:cs typeface="Times New Roman" panose="02020603050405020304" pitchFamily="18" charset="0"/>
              </a:rPr>
              <a:t>Caridad </a:t>
            </a:r>
            <a:endParaRPr lang="es-ES"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smtClean="0">
                <a:solidFill>
                  <a:srgbClr val="A50021"/>
                </a:solidFill>
                <a:latin typeface="Verdana" panose="020B0604030504040204" pitchFamily="34" charset="0"/>
                <a:ea typeface="Verdana" panose="020B0604030504040204" pitchFamily="34" charset="0"/>
                <a:cs typeface="Times New Roman" panose="02020603050405020304" pitchFamily="18" charset="0"/>
              </a:rPr>
              <a:t>Muchos </a:t>
            </a:r>
            <a:r>
              <a:rPr lang="es-ES" b="1" dirty="0">
                <a:solidFill>
                  <a:srgbClr val="A50021"/>
                </a:solidFill>
                <a:latin typeface="Verdana" panose="020B0604030504040204" pitchFamily="34" charset="0"/>
                <a:ea typeface="Verdana" panose="020B0604030504040204" pitchFamily="34" charset="0"/>
                <a:cs typeface="Times New Roman" panose="02020603050405020304" pitchFamily="18" charset="0"/>
              </a:rPr>
              <a:t>se engañan y se auto-justifican diciendo que a veces para defender la fe hace falta palabras fuertes</a:t>
            </a:r>
            <a:r>
              <a:rPr lang="es-ES" b="1" dirty="0" smtClean="0">
                <a:solidFill>
                  <a:srgbClr val="A50021"/>
                </a:solidFill>
                <a:latin typeface="Verdana" panose="020B0604030504040204" pitchFamily="34" charset="0"/>
                <a:ea typeface="Verdana" panose="020B0604030504040204" pitchFamily="34" charset="0"/>
                <a:cs typeface="Times New Roman" panose="02020603050405020304" pitchFamily="18" charset="0"/>
              </a:rPr>
              <a:t>.</a:t>
            </a:r>
          </a:p>
          <a:p>
            <a:pPr algn="just">
              <a:lnSpc>
                <a:spcPct val="107000"/>
              </a:lnSpc>
              <a:spcAft>
                <a:spcPts val="800"/>
              </a:spcAft>
            </a:pPr>
            <a:r>
              <a:rPr lang="es-ES" b="1" dirty="0" smtClean="0">
                <a:solidFill>
                  <a:srgbClr val="A50021"/>
                </a:solidFill>
                <a:latin typeface="Verdana" panose="020B0604030504040204" pitchFamily="34" charset="0"/>
                <a:ea typeface="Verdana" panose="020B0604030504040204" pitchFamily="34" charset="0"/>
                <a:cs typeface="Times New Roman" panose="02020603050405020304" pitchFamily="18" charset="0"/>
              </a:rPr>
              <a:t> </a:t>
            </a:r>
            <a:r>
              <a:rPr lang="es-ES" b="1" dirty="0">
                <a:solidFill>
                  <a:srgbClr val="A50021"/>
                </a:solidFill>
                <a:latin typeface="Verdana" panose="020B0604030504040204" pitchFamily="34" charset="0"/>
                <a:ea typeface="Verdana" panose="020B0604030504040204" pitchFamily="34" charset="0"/>
                <a:cs typeface="Times New Roman" panose="02020603050405020304" pitchFamily="18" charset="0"/>
              </a:rPr>
              <a:t>Otros evocan cómo en otros tiempos algunos padres de la Iglesia trataron duramente a los herejes de antaño y pretenden ellos hacer lo mismo hoy en día. eso sólo genera resentimiento en aquellos con los que se debate y hace que nuestro adversario dialéctico se cierre a cualquier posibilidad que hubiese existido de razonar. </a:t>
            </a:r>
            <a:endParaRPr lang="es-ES" b="1" dirty="0" smtClean="0">
              <a:solidFill>
                <a:srgbClr val="A50021"/>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smtClean="0">
                <a:solidFill>
                  <a:srgbClr val="A50021"/>
                </a:solidFill>
                <a:latin typeface="Verdana" panose="020B0604030504040204" pitchFamily="34" charset="0"/>
                <a:ea typeface="Verdana" panose="020B0604030504040204" pitchFamily="34" charset="0"/>
                <a:cs typeface="Times New Roman" panose="02020603050405020304" pitchFamily="18" charset="0"/>
              </a:rPr>
              <a:t>¿</a:t>
            </a:r>
            <a:r>
              <a:rPr lang="es-ES" b="1" dirty="0">
                <a:solidFill>
                  <a:srgbClr val="A50021"/>
                </a:solidFill>
                <a:latin typeface="Verdana" panose="020B0604030504040204" pitchFamily="34" charset="0"/>
                <a:ea typeface="Verdana" panose="020B0604030504040204" pitchFamily="34" charset="0"/>
                <a:cs typeface="Times New Roman" panose="02020603050405020304" pitchFamily="18" charset="0"/>
              </a:rPr>
              <a:t>Queremos aplastarlos o moverlos a la conversión? ¿Humillarlos o hacerlos pensar? ¿Buscamos ganar almas o alimentar nuestro ego? ¿Servir a Dios o pecar?</a:t>
            </a:r>
            <a:endParaRPr lang="es-ES" b="1" dirty="0">
              <a:solidFill>
                <a:srgbClr val="A50021"/>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7236" y="1959369"/>
            <a:ext cx="2441506" cy="4319587"/>
          </a:xfrm>
          <a:prstGeom prst="rect">
            <a:avLst/>
          </a:prstGeom>
        </p:spPr>
      </p:pic>
    </p:spTree>
    <p:extLst>
      <p:ext uri="{BB962C8B-B14F-4D97-AF65-F5344CB8AC3E}">
        <p14:creationId xmlns:p14="http://schemas.microsoft.com/office/powerpoint/2010/main" xmlns="" val="14976900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2019299" y="1690688"/>
            <a:ext cx="9020175" cy="3872920"/>
          </a:xfrm>
          <a:prstGeom prst="rect">
            <a:avLst/>
          </a:prstGeom>
        </p:spPr>
        <p:txBody>
          <a:bodyPr wrap="square">
            <a:spAutoFit/>
          </a:bodyPr>
          <a:lstStyle/>
          <a:p>
            <a:pPr algn="just">
              <a:lnSpc>
                <a:spcPct val="107000"/>
              </a:lnSpc>
              <a:spcAft>
                <a:spcPts val="800"/>
              </a:spcAft>
            </a:pPr>
            <a:r>
              <a:rPr lang="es-ES" sz="2400" b="1" dirty="0">
                <a:latin typeface="Verdana" panose="020B0604030504040204" pitchFamily="34" charset="0"/>
                <a:ea typeface="Verdana" panose="020B0604030504040204" pitchFamily="34" charset="0"/>
                <a:cs typeface="Times New Roman" panose="02020603050405020304" pitchFamily="18" charset="0"/>
              </a:rPr>
              <a:t>Ortodoxia </a:t>
            </a:r>
            <a:endParaRPr lang="es-ES"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H</a:t>
            </a: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ay </a:t>
            </a: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que estar doctrinalmente bien formado, y para eso no hay otro camino que estudiar y nutrirse de fuentes ortodoxas de doctrina. </a:t>
            </a:r>
            <a:endPar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Catecismo </a:t>
            </a: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oficial de la Iglesia </a:t>
            </a: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Católica.</a:t>
            </a:r>
          </a:p>
          <a:p>
            <a:pPr marL="285750" indent="-285750" algn="just">
              <a:lnSpc>
                <a:spcPct val="107000"/>
              </a:lnSpc>
              <a:spcAft>
                <a:spcPts val="800"/>
              </a:spcAft>
              <a:buFont typeface="Wingdings" panose="05000000000000000000" pitchFamily="2" charset="2"/>
              <a:buChar char="Ø"/>
            </a:pP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Documentos de la Iglesia</a:t>
            </a:r>
          </a:p>
          <a:p>
            <a:pPr marL="285750" indent="-285750" algn="just">
              <a:lnSpc>
                <a:spcPct val="107000"/>
              </a:lnSpc>
              <a:spcAft>
                <a:spcPts val="800"/>
              </a:spcAft>
              <a:buFont typeface="Wingdings" panose="05000000000000000000" pitchFamily="2" charset="2"/>
              <a:buChar char="Ø"/>
            </a:pP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M</a:t>
            </a: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anuales </a:t>
            </a: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de teología dogmática con aprobación eclesiástica (porque hacen un buen resumen de cada doctrina). </a:t>
            </a:r>
            <a:endPar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Libros </a:t>
            </a: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especializados </a:t>
            </a:r>
            <a:endPar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Consultar </a:t>
            </a:r>
            <a:r>
              <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a aquellos que saben más que nosotros. </a:t>
            </a: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(sacerdotes,…)</a:t>
            </a:r>
          </a:p>
          <a:p>
            <a:pPr marL="285750" indent="-285750" algn="just">
              <a:lnSpc>
                <a:spcPct val="107000"/>
              </a:lnSpc>
              <a:spcAft>
                <a:spcPts val="800"/>
              </a:spcAft>
              <a:buFont typeface="Wingdings" panose="05000000000000000000" pitchFamily="2" charset="2"/>
              <a:buChar char="Ø"/>
            </a:pPr>
            <a:r>
              <a:rPr lang="es-ES" b="1"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Sagrada Escritura </a:t>
            </a:r>
            <a:endParaRPr lang="es-ES" b="1"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39474" y="3375667"/>
            <a:ext cx="994093" cy="160194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8404" y="5232709"/>
            <a:ext cx="1586399" cy="138809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96676" y="365125"/>
            <a:ext cx="999923" cy="1639873"/>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xmlns="" val="0"/>
              </a:ext>
            </a:extLst>
          </a:blip>
          <a:srcRect l="18587" t="13118" r="15969" b="10837"/>
          <a:stretch/>
        </p:blipFill>
        <p:spPr>
          <a:xfrm>
            <a:off x="406948" y="4611108"/>
            <a:ext cx="1190625" cy="1905000"/>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xmlns="" val="0"/>
              </a:ext>
            </a:extLst>
          </a:blip>
          <a:srcRect l="15107" t="1067" r="22339" b="10856"/>
          <a:stretch/>
        </p:blipFill>
        <p:spPr>
          <a:xfrm>
            <a:off x="9296501" y="5232709"/>
            <a:ext cx="1400175" cy="1228725"/>
          </a:xfrm>
          <a:prstGeom prst="rect">
            <a:avLst/>
          </a:prstGeom>
        </p:spPr>
      </p:pic>
      <p:pic>
        <p:nvPicPr>
          <p:cNvPr id="9" name="Imagen 8"/>
          <p:cNvPicPr>
            <a:picLocks noChangeAspect="1"/>
          </p:cNvPicPr>
          <p:nvPr/>
        </p:nvPicPr>
        <p:blipFill rotWithShape="1">
          <a:blip r:embed="rId7">
            <a:extLst>
              <a:ext uri="{28A0092B-C50C-407E-A947-70E740481C1C}">
                <a14:useLocalDpi xmlns:a14="http://schemas.microsoft.com/office/drawing/2010/main" xmlns="" val="0"/>
              </a:ext>
            </a:extLst>
          </a:blip>
          <a:srcRect t="7143" b="16023"/>
          <a:stretch/>
        </p:blipFill>
        <p:spPr>
          <a:xfrm>
            <a:off x="167719" y="1971595"/>
            <a:ext cx="1537254" cy="1576875"/>
          </a:xfrm>
          <a:prstGeom prst="rect">
            <a:avLst/>
          </a:prstGeom>
        </p:spPr>
      </p:pic>
    </p:spTree>
    <p:extLst>
      <p:ext uri="{BB962C8B-B14F-4D97-AF65-F5344CB8AC3E}">
        <p14:creationId xmlns:p14="http://schemas.microsoft.com/office/powerpoint/2010/main" xmlns="" val="17887703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5305425" y="1900238"/>
            <a:ext cx="6048375" cy="3952685"/>
          </a:xfrm>
          <a:prstGeom prst="rect">
            <a:avLst/>
          </a:prstGeom>
        </p:spPr>
        <p:txBody>
          <a:bodyPr wrap="square">
            <a:spAutoFit/>
          </a:bodyPr>
          <a:lstStyle/>
          <a:p>
            <a:pPr algn="just">
              <a:lnSpc>
                <a:spcPct val="107000"/>
              </a:lnSpc>
              <a:spcAft>
                <a:spcPts val="800"/>
              </a:spcAft>
            </a:pPr>
            <a:r>
              <a:rPr lang="es-ES" sz="2400" b="1" dirty="0">
                <a:latin typeface="Verdana" panose="020B0604030504040204" pitchFamily="34" charset="0"/>
                <a:ea typeface="Verdana" panose="020B0604030504040204" pitchFamily="34" charset="0"/>
                <a:cs typeface="Times New Roman" panose="02020603050405020304" pitchFamily="18" charset="0"/>
              </a:rPr>
              <a:t>Humildad </a:t>
            </a:r>
            <a:endParaRPr lang="es-ES"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Muchas veces somos como aquel “neófito, o recién bautizado” que “hinchado de soberbia” caemos en el mismo error que causó “la condenación del diablo cuando cayó del cielo” (1 Timoteo 3,5) y cuando nos equivocamos no queremos dar el brazo a torcer. </a:t>
            </a:r>
            <a:endParaRPr lang="es-ES" b="1" dirty="0" smtClean="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smtClean="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Todos </a:t>
            </a:r>
            <a:r>
              <a:rPr lang="es-ES"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tenemos puntos ciegos, por lo </a:t>
            </a:r>
            <a:r>
              <a:rPr lang="es-ES" b="1" dirty="0" smtClean="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que hay que estar </a:t>
            </a:r>
            <a:r>
              <a:rPr lang="es-ES"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dispuesto a </a:t>
            </a:r>
            <a:r>
              <a:rPr lang="es-ES" b="1" dirty="0" smtClean="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reflexionar y </a:t>
            </a:r>
            <a:r>
              <a:rPr lang="es-ES"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tener la valentía de </a:t>
            </a:r>
            <a:r>
              <a:rPr lang="es-ES" b="1" dirty="0" smtClean="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reconocer </a:t>
            </a:r>
            <a:r>
              <a:rPr lang="es-ES"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y </a:t>
            </a:r>
            <a:r>
              <a:rPr lang="es-ES" b="1" dirty="0" smtClean="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rectificar si nos equivocamos</a:t>
            </a:r>
            <a:endParaRPr lang="es-ES" b="1" dirty="0">
              <a:solidFill>
                <a:schemeClr val="accent2">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xmlns="" val="0"/>
              </a:ext>
            </a:extLst>
          </a:blip>
          <a:srcRect b="8852"/>
          <a:stretch/>
        </p:blipFill>
        <p:spPr>
          <a:xfrm>
            <a:off x="914400" y="2370939"/>
            <a:ext cx="3627034" cy="3305961"/>
          </a:xfrm>
          <a:prstGeom prst="rect">
            <a:avLst/>
          </a:prstGeom>
        </p:spPr>
      </p:pic>
    </p:spTree>
    <p:extLst>
      <p:ext uri="{BB962C8B-B14F-4D97-AF65-F5344CB8AC3E}">
        <p14:creationId xmlns:p14="http://schemas.microsoft.com/office/powerpoint/2010/main" xmlns="" val="23718257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ETIMOLOGÍA - DEFINICIÓN</a:t>
            </a:r>
            <a:endParaRPr lang="es-ES" dirty="0">
              <a:solidFill>
                <a:srgbClr val="002060"/>
              </a:solidFill>
              <a:latin typeface="Gecko" pitchFamily="2" charset="0"/>
            </a:endParaRPr>
          </a:p>
        </p:txBody>
      </p:sp>
      <p:sp>
        <p:nvSpPr>
          <p:cNvPr id="4" name="Rectángulo 3"/>
          <p:cNvSpPr/>
          <p:nvPr/>
        </p:nvSpPr>
        <p:spPr>
          <a:xfrm>
            <a:off x="524960" y="1447809"/>
            <a:ext cx="11350665" cy="1277850"/>
          </a:xfrm>
          <a:prstGeom prst="rect">
            <a:avLst/>
          </a:prstGeom>
        </p:spPr>
        <p:txBody>
          <a:bodyPr wrap="square">
            <a:spAutoFit/>
          </a:bodyPr>
          <a:lstStyle/>
          <a:p>
            <a:pPr algn="just">
              <a:lnSpc>
                <a:spcPct val="107000"/>
              </a:lnSpc>
              <a:spcAft>
                <a:spcPts val="800"/>
              </a:spcAft>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Parte de la Teología que busca explicar las razones de la fe, demuestra las razones de la doctrina ante los adversarios y señala los errores para proteger su integridad</a:t>
            </a:r>
            <a:r>
              <a:rPr lang="es-E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Lo hace de una forma razonada e histórica.</a:t>
            </a:r>
            <a:endParaRPr lang="es-E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24960" y="4507797"/>
            <a:ext cx="11431688" cy="2153282"/>
          </a:xfrm>
          <a:prstGeom prst="rect">
            <a:avLst/>
          </a:prstGeom>
        </p:spPr>
        <p:txBody>
          <a:bodyPr wrap="square">
            <a:spAutoFit/>
          </a:bodyPr>
          <a:lstStyle/>
          <a:p>
            <a:pPr algn="just">
              <a:lnSpc>
                <a:spcPct val="107000"/>
              </a:lnSpc>
              <a:spcAft>
                <a:spcPts val="800"/>
              </a:spcAft>
            </a:pP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La </a:t>
            </a:r>
            <a:r>
              <a:rPr lang="es-E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Teología </a:t>
            </a: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 la disciplina que estudia la naturaleza de Dios y sus atributos, así como del conocimiento que tiene el ser humano sobre la divinidad.</a:t>
            </a:r>
            <a:endParaRPr lang="es-E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La palabra Teología </a:t>
            </a: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es de origen griego θεος o theos que significa “dios” y λογος o logos que expresa “estudio” o “razonamiento”. En consecuencia, teología </a:t>
            </a:r>
            <a:r>
              <a:rPr lang="es-ES" sz="2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es </a:t>
            </a:r>
            <a:r>
              <a:rPr lang="es-E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el estudio de dios y de los hechos relacionados con él.</a:t>
            </a:r>
            <a:endPar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923817" y="2977803"/>
            <a:ext cx="7951808" cy="1277850"/>
          </a:xfrm>
          <a:prstGeom prst="rect">
            <a:avLst/>
          </a:prstGeom>
        </p:spPr>
        <p:txBody>
          <a:bodyPr wrap="square">
            <a:spAutoFit/>
          </a:bodyPr>
          <a:lstStyle/>
          <a:p>
            <a:pPr algn="just">
              <a:lnSpc>
                <a:spcPct val="107000"/>
              </a:lnSpc>
              <a:spcAft>
                <a:spcPts val="800"/>
              </a:spcAft>
            </a:pPr>
            <a:r>
              <a:rPr lang="es-ES" sz="2400" b="1"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En su sentido evangélico es la exposición de aquellos argumentos que persuaden al incrédulo a creer en Cristo y en la enseñanza de la Iglesia.</a:t>
            </a:r>
            <a:endParaRPr lang="es-ES" sz="24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4960" y="3215734"/>
            <a:ext cx="2815723" cy="831763"/>
          </a:xfrm>
          <a:prstGeom prst="rect">
            <a:avLst/>
          </a:prstGeom>
        </p:spPr>
      </p:pic>
    </p:spTree>
    <p:extLst>
      <p:ext uri="{BB962C8B-B14F-4D97-AF65-F5344CB8AC3E}">
        <p14:creationId xmlns:p14="http://schemas.microsoft.com/office/powerpoint/2010/main" xmlns="" val="95137540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183" y="224575"/>
            <a:ext cx="10515600" cy="1325563"/>
          </a:xfrm>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710466" y="1395413"/>
            <a:ext cx="1760418" cy="487506"/>
          </a:xfrm>
          <a:prstGeom prst="rect">
            <a:avLst/>
          </a:prstGeom>
        </p:spPr>
        <p:txBody>
          <a:bodyPr wrap="none">
            <a:spAutoFit/>
          </a:bodyPr>
          <a:lstStyle/>
          <a:p>
            <a:pPr algn="just">
              <a:lnSpc>
                <a:spcPct val="107000"/>
              </a:lnSpc>
              <a:spcAft>
                <a:spcPts val="800"/>
              </a:spcAft>
            </a:pPr>
            <a:r>
              <a:rPr lang="es-ES" sz="2400" b="1" dirty="0">
                <a:latin typeface="Verdana" panose="020B0604030504040204" pitchFamily="34" charset="0"/>
                <a:ea typeface="Verdana" panose="020B0604030504040204" pitchFamily="34" charset="0"/>
                <a:cs typeface="Times New Roman" panose="02020603050405020304" pitchFamily="18" charset="0"/>
              </a:rPr>
              <a:t>Santidad</a:t>
            </a:r>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2785201" y="1395413"/>
            <a:ext cx="8905876" cy="5881867"/>
          </a:xfrm>
          <a:prstGeom prst="rect">
            <a:avLst/>
          </a:prstGeom>
          <a:noFill/>
        </p:spPr>
        <p:txBody>
          <a:bodyPr wrap="square" rtlCol="0">
            <a:spAutoFit/>
          </a:bodyPr>
          <a:lstStyle/>
          <a:p>
            <a:pPr algn="just"/>
            <a:r>
              <a:rPr lang="es-ES" b="1" dirty="0" smtClean="0">
                <a:solidFill>
                  <a:schemeClr val="accent1">
                    <a:lumMod val="50000"/>
                  </a:schemeClr>
                </a:solidFill>
                <a:latin typeface="Verdana" panose="020B0604030504040204" pitchFamily="34" charset="0"/>
                <a:ea typeface="Verdana" panose="020B0604030504040204" pitchFamily="34" charset="0"/>
              </a:rPr>
              <a:t>En los primeros momentos del Cristianismo aquellos que veían como vivían los cristianos y lo que hacían,  sentían tal atracción que pedían entrar en su comunidad.</a:t>
            </a:r>
          </a:p>
          <a:p>
            <a:pPr algn="just"/>
            <a:endParaRPr lang="es-ES" b="1" dirty="0">
              <a:solidFill>
                <a:schemeClr val="accent1">
                  <a:lumMod val="50000"/>
                </a:schemeClr>
              </a:solidFill>
              <a:latin typeface="Verdana" panose="020B0604030504040204" pitchFamily="34" charset="0"/>
              <a:ea typeface="Verdana" panose="020B0604030504040204" pitchFamily="34" charset="0"/>
            </a:endParaRPr>
          </a:p>
          <a:p>
            <a:pPr algn="just"/>
            <a:r>
              <a:rPr lang="es-ES" b="1" dirty="0" smtClean="0">
                <a:solidFill>
                  <a:schemeClr val="accent1">
                    <a:lumMod val="50000"/>
                  </a:schemeClr>
                </a:solidFill>
                <a:latin typeface="Verdana" panose="020B0604030504040204" pitchFamily="34" charset="0"/>
                <a:ea typeface="Verdana" panose="020B0604030504040204" pitchFamily="34" charset="0"/>
              </a:rPr>
              <a:t>El mundo en el que vivimos tiene hambre del mensaje de esperanza que trae el Evangelio</a:t>
            </a:r>
          </a:p>
          <a:p>
            <a:pPr algn="just"/>
            <a:endParaRPr lang="es-ES" b="1" dirty="0">
              <a:solidFill>
                <a:schemeClr val="accent1">
                  <a:lumMod val="50000"/>
                </a:schemeClr>
              </a:solidFill>
              <a:latin typeface="Verdana" panose="020B0604030504040204" pitchFamily="34" charset="0"/>
              <a:ea typeface="Verdana" panose="020B0604030504040204" pitchFamily="34" charset="0"/>
            </a:endParaRPr>
          </a:p>
          <a:p>
            <a:pPr algn="just"/>
            <a:r>
              <a:rPr lang="es-ES" b="1" dirty="0" smtClean="0">
                <a:solidFill>
                  <a:schemeClr val="accent1">
                    <a:lumMod val="50000"/>
                  </a:schemeClr>
                </a:solidFill>
                <a:latin typeface="Verdana" panose="020B0604030504040204" pitchFamily="34" charset="0"/>
                <a:ea typeface="Verdana" panose="020B0604030504040204" pitchFamily="34" charset="0"/>
              </a:rPr>
              <a:t>El papa Francisco dice que se requieren creyentes con pasión, que lleven el Evangelio en el corazón, viviendo y haciendo vivir que el mayor tesoro para un ser humano es precisamente la Buena Noticia, que tiene un rostro : JESUCRISTO</a:t>
            </a:r>
          </a:p>
          <a:p>
            <a:pPr algn="just"/>
            <a:endParaRPr lang="es-ES" b="1" dirty="0">
              <a:solidFill>
                <a:schemeClr val="accent1">
                  <a:lumMod val="50000"/>
                </a:schemeClr>
              </a:solidFill>
              <a:latin typeface="Verdana" panose="020B0604030504040204" pitchFamily="34" charset="0"/>
              <a:ea typeface="Verdana" panose="020B0604030504040204" pitchFamily="34" charset="0"/>
            </a:endParaRPr>
          </a:p>
          <a:p>
            <a:pPr algn="just">
              <a:lnSpc>
                <a:spcPct val="107000"/>
              </a:lnSpc>
              <a:spcAft>
                <a:spcPts val="800"/>
              </a:spcAft>
            </a:pP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Para ello </a:t>
            </a: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NO HAY QUE DESCUIDAR LA SALUD ESPIRITUAL:</a:t>
            </a:r>
          </a:p>
          <a:p>
            <a:pPr marL="285750" indent="-285750" algn="just">
              <a:lnSpc>
                <a:spcPct val="107000"/>
              </a:lnSpc>
              <a:spcAft>
                <a:spcPts val="800"/>
              </a:spcAft>
              <a:buFont typeface="Wingdings" panose="05000000000000000000" pitchFamily="2" charset="2"/>
              <a:buChar char="Ø"/>
            </a:pP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Hay </a:t>
            </a: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que  vivir en gracia de </a:t>
            </a: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Dios</a:t>
            </a:r>
          </a:p>
          <a:p>
            <a:pPr marL="285750" indent="-285750" algn="just">
              <a:lnSpc>
                <a:spcPct val="107000"/>
              </a:lnSpc>
              <a:spcAft>
                <a:spcPts val="800"/>
              </a:spcAft>
              <a:buFont typeface="Wingdings" panose="05000000000000000000" pitchFamily="2" charset="2"/>
              <a:buChar char="Ø"/>
            </a:pP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R</a:t>
            </a: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ecibir </a:t>
            </a: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asiduamente los sacramentos </a:t>
            </a:r>
          </a:p>
          <a:p>
            <a:pPr marL="285750" indent="-285750" algn="just">
              <a:lnSpc>
                <a:spcPct val="107000"/>
              </a:lnSpc>
              <a:spcAft>
                <a:spcPts val="800"/>
              </a:spcAft>
              <a:buFont typeface="Wingdings" panose="05000000000000000000" pitchFamily="2" charset="2"/>
              <a:buChar char="Ø"/>
            </a:pP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Mantenerse </a:t>
            </a: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continuamente en oración </a:t>
            </a: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para poder </a:t>
            </a: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transmitir </a:t>
            </a: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el </a:t>
            </a: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amor a </a:t>
            </a:r>
            <a:r>
              <a:rPr lang="es-ES" b="1"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los hermanos </a:t>
            </a:r>
            <a:r>
              <a:rPr lang="es-ES" b="1"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separados y al mismo tiempo reafirmar en la fe a nuestros hermanos católicos</a:t>
            </a:r>
          </a:p>
          <a:p>
            <a:pPr algn="just"/>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6869" y="2583456"/>
            <a:ext cx="2164125" cy="2762250"/>
          </a:xfrm>
          <a:prstGeom prst="rect">
            <a:avLst/>
          </a:prstGeom>
        </p:spPr>
      </p:pic>
    </p:spTree>
    <p:extLst>
      <p:ext uri="{BB962C8B-B14F-4D97-AF65-F5344CB8AC3E}">
        <p14:creationId xmlns:p14="http://schemas.microsoft.com/office/powerpoint/2010/main" xmlns="" val="9667629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4248150" y="1469141"/>
            <a:ext cx="7407695" cy="4750596"/>
          </a:xfrm>
          <a:prstGeom prst="rect">
            <a:avLst/>
          </a:prstGeom>
        </p:spPr>
        <p:txBody>
          <a:bodyPr wrap="square">
            <a:spAutoFit/>
          </a:bodyPr>
          <a:lstStyle/>
          <a:p>
            <a:pPr algn="just">
              <a:lnSpc>
                <a:spcPct val="107000"/>
              </a:lnSpc>
              <a:spcAft>
                <a:spcPts val="800"/>
              </a:spcAft>
            </a:pPr>
            <a:r>
              <a:rPr lang="es-ES" sz="2400" b="1" dirty="0">
                <a:latin typeface="Verdana" panose="020B0604030504040204" pitchFamily="34" charset="0"/>
                <a:ea typeface="Verdana" panose="020B0604030504040204" pitchFamily="34" charset="0"/>
                <a:cs typeface="Times New Roman" panose="02020603050405020304" pitchFamily="18" charset="0"/>
              </a:rPr>
              <a:t>E</a:t>
            </a:r>
            <a:r>
              <a:rPr lang="es-ES" sz="2400" b="1" dirty="0" smtClean="0">
                <a:latin typeface="Verdana" panose="020B0604030504040204" pitchFamily="34" charset="0"/>
                <a:ea typeface="Verdana" panose="020B0604030504040204" pitchFamily="34" charset="0"/>
                <a:cs typeface="Times New Roman" panose="02020603050405020304" pitchFamily="18" charset="0"/>
              </a:rPr>
              <a:t>mpatía</a:t>
            </a:r>
            <a:endParaRPr lang="es-ES"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Es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la capacidad de ponernos en lugar del otro. </a:t>
            </a:r>
            <a:endPar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La Biblia contiene algunos consejos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para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desarrollarla, por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ejemplo, el de tratar a los demás como nos gustaría que nos tratasen a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nosotros (Tobías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4,15), y lo mismo hace Jesús cuando nos pide que “todo cuanto quieran que les hagan los hombres, háganlo también ustedes a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ellos</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(Mateo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7,12)</a:t>
            </a:r>
          </a:p>
          <a:p>
            <a:pPr algn="just">
              <a:lnSpc>
                <a:spcPct val="107000"/>
              </a:lnSpc>
              <a:spcAft>
                <a:spcPts val="800"/>
              </a:spcAft>
            </a:pP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C</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on empatía se es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capaz de darse cuenta como están “cayendo”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las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palabras a la persona con la que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se habla</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y se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percibe si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le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está ofendiendo o le está </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incomodando. </a:t>
            </a:r>
            <a:endPar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S</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e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t</a:t>
            </a:r>
            <a:r>
              <a:rPr lang="es-ES" b="1" dirty="0" smtClean="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rata </a:t>
            </a:r>
            <a:r>
              <a:rPr lang="es-ES" b="1" dirty="0">
                <a:solidFill>
                  <a:schemeClr val="accent3">
                    <a:lumMod val="50000"/>
                  </a:schemeClr>
                </a:solidFill>
                <a:latin typeface="Verdana" panose="020B0604030504040204" pitchFamily="34" charset="0"/>
                <a:ea typeface="Verdana" panose="020B0604030504040204" pitchFamily="34" charset="0"/>
                <a:cs typeface="Times New Roman" panose="02020603050405020304" pitchFamily="18" charset="0"/>
              </a:rPr>
              <a:t>de comprender sus motivaciones y preocupaciones. </a:t>
            </a:r>
            <a:endParaRPr lang="es-ES" b="1" dirty="0">
              <a:solidFill>
                <a:schemeClr val="accent3">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7650" y="1962150"/>
            <a:ext cx="3436344" cy="3857625"/>
          </a:xfrm>
          <a:prstGeom prst="rect">
            <a:avLst/>
          </a:prstGeom>
        </p:spPr>
      </p:pic>
    </p:spTree>
    <p:extLst>
      <p:ext uri="{BB962C8B-B14F-4D97-AF65-F5344CB8AC3E}">
        <p14:creationId xmlns:p14="http://schemas.microsoft.com/office/powerpoint/2010/main" xmlns="" val="18627583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627961" y="2111662"/>
            <a:ext cx="4869455" cy="3948902"/>
          </a:xfrm>
          <a:prstGeom prst="rect">
            <a:avLst/>
          </a:prstGeom>
        </p:spPr>
        <p:txBody>
          <a:bodyPr wrap="square">
            <a:spAutoFit/>
          </a:bodyPr>
          <a:lstStyle/>
          <a:p>
            <a:pPr algn="just">
              <a:lnSpc>
                <a:spcPct val="107000"/>
              </a:lnSpc>
              <a:spcAft>
                <a:spcPts val="800"/>
              </a:spcAft>
            </a:pPr>
            <a:r>
              <a:rPr lang="es-ES" sz="2400" b="1" dirty="0">
                <a:latin typeface="Verdana" panose="020B0604030504040204" pitchFamily="34" charset="0"/>
                <a:ea typeface="Verdana" panose="020B0604030504040204" pitchFamily="34" charset="0"/>
                <a:cs typeface="Times New Roman" panose="02020603050405020304" pitchFamily="18" charset="0"/>
              </a:rPr>
              <a:t>No </a:t>
            </a:r>
            <a:r>
              <a:rPr lang="es-ES" sz="2400" b="1" dirty="0" smtClean="0">
                <a:latin typeface="Verdana" panose="020B0604030504040204" pitchFamily="34" charset="0"/>
                <a:ea typeface="Verdana" panose="020B0604030504040204" pitchFamily="34" charset="0"/>
                <a:cs typeface="Times New Roman" panose="02020603050405020304" pitchFamily="18" charset="0"/>
              </a:rPr>
              <a:t>asumir </a:t>
            </a:r>
            <a:r>
              <a:rPr lang="es-ES" sz="2400" b="1" dirty="0">
                <a:latin typeface="Verdana" panose="020B0604030504040204" pitchFamily="34" charset="0"/>
                <a:ea typeface="Verdana" panose="020B0604030504040204" pitchFamily="34" charset="0"/>
                <a:cs typeface="Times New Roman" panose="02020603050405020304" pitchFamily="18" charset="0"/>
              </a:rPr>
              <a:t>mala voluntad en el hermano separado</a:t>
            </a:r>
            <a:endParaRPr lang="es-ES"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A veces pareciera que vemos a los hermanos separados como personas que tienen la intención de engañarnos y embaucarnos con sus falsas doctrinas, pero la gran mayoría no es así, sino que están genuinamente convencidos de que están en la verdad y de buena fe quieren llevarnos a lo que ellos toman por verdad</a:t>
            </a:r>
            <a:r>
              <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rPr>
              <a:t>.</a:t>
            </a:r>
            <a:endParaRPr lang="es-ES" b="1" dirty="0">
              <a:solidFill>
                <a:srgbClr val="7030A0"/>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6525" y="1790700"/>
            <a:ext cx="3571875" cy="4667250"/>
          </a:xfrm>
          <a:prstGeom prst="rect">
            <a:avLst/>
          </a:prstGeom>
        </p:spPr>
      </p:pic>
    </p:spTree>
    <p:extLst>
      <p:ext uri="{BB962C8B-B14F-4D97-AF65-F5344CB8AC3E}">
        <p14:creationId xmlns:p14="http://schemas.microsoft.com/office/powerpoint/2010/main" xmlns="" val="9070220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CARACTERÍSTICAS APOLOGETA</a:t>
            </a:r>
            <a:endParaRPr lang="es-ES" dirty="0">
              <a:solidFill>
                <a:srgbClr val="002060"/>
              </a:solidFill>
              <a:latin typeface="Gecko" pitchFamily="2" charset="0"/>
            </a:endParaRPr>
          </a:p>
        </p:txBody>
      </p:sp>
      <p:sp>
        <p:nvSpPr>
          <p:cNvPr id="3" name="Rectángulo 2"/>
          <p:cNvSpPr/>
          <p:nvPr/>
        </p:nvSpPr>
        <p:spPr>
          <a:xfrm>
            <a:off x="3448280" y="1320907"/>
            <a:ext cx="8257945" cy="5537093"/>
          </a:xfrm>
          <a:prstGeom prst="rect">
            <a:avLst/>
          </a:prstGeom>
        </p:spPr>
        <p:txBody>
          <a:bodyPr wrap="square">
            <a:spAutoFit/>
          </a:bodyPr>
          <a:lstStyle/>
          <a:p>
            <a:pPr algn="just">
              <a:lnSpc>
                <a:spcPct val="107000"/>
              </a:lnSpc>
              <a:spcAft>
                <a:spcPts val="800"/>
              </a:spcAft>
            </a:pPr>
            <a:r>
              <a:rPr lang="es-ES" sz="2400" b="1" dirty="0" smtClean="0">
                <a:latin typeface="Verdana" panose="020B0604030504040204" pitchFamily="34" charset="0"/>
                <a:ea typeface="Verdana" panose="020B0604030504040204" pitchFamily="34" charset="0"/>
                <a:cs typeface="Times New Roman" panose="02020603050405020304" pitchFamily="18" charset="0"/>
              </a:rPr>
              <a:t>Evitar </a:t>
            </a:r>
            <a:r>
              <a:rPr lang="es-ES" sz="2400" b="1" dirty="0">
                <a:latin typeface="Verdana" panose="020B0604030504040204" pitchFamily="34" charset="0"/>
                <a:ea typeface="Verdana" panose="020B0604030504040204" pitchFamily="34" charset="0"/>
                <a:cs typeface="Times New Roman" panose="02020603050405020304" pitchFamily="18" charset="0"/>
              </a:rPr>
              <a:t>colocar a todos en el mismo “saco”</a:t>
            </a:r>
            <a:endParaRPr lang="es-ES"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Otro adjetivo que solemos utilizar como dardo es el de “sectario” para dirigirnos a los hermanos separados. Pero como la propia Iglesia siempre ha enseñado ni todos los protestantes son sectarios ni todas sus comunidades son sectas. </a:t>
            </a:r>
            <a:endPar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rPr>
              <a:t>Las </a:t>
            </a:r>
            <a:r>
              <a:rPr lang="es-ES"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sectas tienen características muy específicas que las identifican como tales y entre las que se pueden catalogar denominaciones como los testigos de Jehová, adventistas, mormones</a:t>
            </a:r>
            <a:r>
              <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rPr>
              <a:t>,...</a:t>
            </a:r>
          </a:p>
          <a:p>
            <a:pPr algn="just">
              <a:lnSpc>
                <a:spcPct val="107000"/>
              </a:lnSpc>
              <a:spcAft>
                <a:spcPts val="800"/>
              </a:spcAft>
            </a:pPr>
            <a:r>
              <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rPr>
              <a:t> El </a:t>
            </a:r>
            <a:r>
              <a:rPr lang="es-ES"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Catecismo de la Iglesia Católica enseña que “los que nacen hoy en las comunidades surgidas de tales rupturas </a:t>
            </a:r>
            <a:r>
              <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rPr>
              <a:t>y </a:t>
            </a:r>
            <a:r>
              <a:rPr lang="es-ES"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son instruidos en la fe de Cristo, no pueden ser acusados del pecado de la separación y la Iglesia católica los abraza con respeto y amor fraternos […] justificados por la fe en el Bautismo, se han incorporado a Cristo; por tanto, con todo </a:t>
            </a:r>
            <a:r>
              <a:rPr lang="es-ES" b="1" dirty="0" smtClean="0">
                <a:solidFill>
                  <a:srgbClr val="7030A0"/>
                </a:solidFill>
                <a:latin typeface="Verdana" panose="020B0604030504040204" pitchFamily="34" charset="0"/>
                <a:ea typeface="Verdana" panose="020B0604030504040204" pitchFamily="34" charset="0"/>
                <a:cs typeface="Times New Roman" panose="02020603050405020304" pitchFamily="18" charset="0"/>
              </a:rPr>
              <a:t>derecho”</a:t>
            </a:r>
            <a:endParaRPr lang="es-ES" b="1" dirty="0">
              <a:solidFill>
                <a:srgbClr val="7030A0"/>
              </a:solidFill>
              <a:latin typeface="Verdana" panose="020B0604030504040204" pitchFamily="34" charset="0"/>
              <a:ea typeface="Verdana" panose="020B060403050404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7701" y="1905918"/>
            <a:ext cx="2667612" cy="4098275"/>
          </a:xfrm>
          <a:prstGeom prst="rect">
            <a:avLst/>
          </a:prstGeom>
        </p:spPr>
      </p:pic>
    </p:spTree>
    <p:extLst>
      <p:ext uri="{BB962C8B-B14F-4D97-AF65-F5344CB8AC3E}">
        <p14:creationId xmlns:p14="http://schemas.microsoft.com/office/powerpoint/2010/main" xmlns="" val="26831390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parresía</a:t>
            </a:r>
            <a:endParaRPr lang="es-ES" dirty="0">
              <a:solidFill>
                <a:srgbClr val="002060"/>
              </a:solidFill>
              <a:latin typeface="Gecko" pitchFamily="2" charset="0"/>
            </a:endParaRPr>
          </a:p>
        </p:txBody>
      </p:sp>
      <p:sp>
        <p:nvSpPr>
          <p:cNvPr id="9" name="Rectángulo 8"/>
          <p:cNvSpPr/>
          <p:nvPr/>
        </p:nvSpPr>
        <p:spPr>
          <a:xfrm>
            <a:off x="4602718" y="2283047"/>
            <a:ext cx="7230738" cy="2308324"/>
          </a:xfrm>
          <a:prstGeom prst="rect">
            <a:avLst/>
          </a:prstGeom>
        </p:spPr>
        <p:txBody>
          <a:bodyPr wrap="square">
            <a:spAutoFit/>
          </a:bodyPr>
          <a:lstStyle/>
          <a:p>
            <a:endParaRPr lang="es-ES" dirty="0"/>
          </a:p>
          <a:p>
            <a:pPr algn="just"/>
            <a:r>
              <a:rPr lang="es-ES" b="1" dirty="0">
                <a:solidFill>
                  <a:srgbClr val="002060"/>
                </a:solidFill>
              </a:rPr>
              <a:t>Del lat. tardío parrhesĭa, y este del gr. παρρησία parrēsía.</a:t>
            </a:r>
          </a:p>
          <a:p>
            <a:pPr algn="just"/>
            <a:endParaRPr lang="es-ES" b="1" dirty="0">
              <a:solidFill>
                <a:srgbClr val="002060"/>
              </a:solidFill>
            </a:endParaRPr>
          </a:p>
          <a:p>
            <a:pPr algn="just"/>
            <a:r>
              <a:rPr lang="es-ES" b="1" dirty="0" smtClean="0">
                <a:solidFill>
                  <a:srgbClr val="002060"/>
                </a:solidFill>
              </a:rPr>
              <a:t>Apariencia </a:t>
            </a:r>
            <a:r>
              <a:rPr lang="es-ES" b="1" dirty="0">
                <a:solidFill>
                  <a:srgbClr val="002060"/>
                </a:solidFill>
              </a:rPr>
              <a:t>de que se habla audaz y libremente al decir cosas, aparentemente ofensivas, y en realidad gratas o halagüeñas para aquel a quien se le dicen.</a:t>
            </a:r>
          </a:p>
          <a:p>
            <a:pPr algn="just"/>
            <a:endParaRPr lang="es-ES" b="1" dirty="0">
              <a:solidFill>
                <a:srgbClr val="002060"/>
              </a:solidFill>
            </a:endParaRPr>
          </a:p>
          <a:p>
            <a:endParaRPr lang="es-ES" dirty="0"/>
          </a:p>
        </p:txBody>
      </p:sp>
      <p:sp>
        <p:nvSpPr>
          <p:cNvPr id="10" name="CuadroTexto 9"/>
          <p:cNvSpPr txBox="1"/>
          <p:nvPr/>
        </p:nvSpPr>
        <p:spPr>
          <a:xfrm>
            <a:off x="457101" y="1336762"/>
            <a:ext cx="11663514" cy="830997"/>
          </a:xfrm>
          <a:prstGeom prst="rect">
            <a:avLst/>
          </a:prstGeom>
          <a:noFill/>
        </p:spPr>
        <p:txBody>
          <a:bodyPr wrap="none" rtlCol="0">
            <a:spAutoFit/>
          </a:bodyPr>
          <a:lstStyle/>
          <a:p>
            <a:r>
              <a:rPr lang="es-ES" sz="2400" dirty="0" smtClean="0">
                <a:solidFill>
                  <a:srgbClr val="FF0000"/>
                </a:solidFill>
                <a:effectLst>
                  <a:outerShdw blurRad="38100" dist="38100" dir="2700000" algn="tl">
                    <a:srgbClr val="000000">
                      <a:alpha val="43137"/>
                    </a:srgbClr>
                  </a:outerShdw>
                </a:effectLst>
              </a:rPr>
              <a:t>El mayor peligro para la Iglesia es aceptar el papel que el laicismo occidental le ha asignado. </a:t>
            </a:r>
          </a:p>
          <a:p>
            <a:r>
              <a:rPr lang="es-ES" sz="2400" dirty="0" smtClean="0">
                <a:solidFill>
                  <a:srgbClr val="FF0000"/>
                </a:solidFill>
                <a:effectLst>
                  <a:outerShdw blurRad="38100" dist="38100" dir="2700000" algn="tl">
                    <a:srgbClr val="000000">
                      <a:alpha val="43137"/>
                    </a:srgbClr>
                  </a:outerShdw>
                </a:effectLst>
              </a:rPr>
              <a:t>Ser una institución privada que debe permanecer callada en lo público.</a:t>
            </a:r>
            <a:endParaRPr lang="es-ES" sz="2400" dirty="0">
              <a:solidFill>
                <a:srgbClr val="FF0000"/>
              </a:solidFill>
              <a:effectLst>
                <a:outerShdw blurRad="38100" dist="38100" dir="2700000" algn="tl">
                  <a:srgbClr val="000000">
                    <a:alpha val="43137"/>
                  </a:srgbClr>
                </a:outerShdw>
              </a:effectLst>
            </a:endParaRPr>
          </a:p>
        </p:txBody>
      </p:sp>
      <p:sp>
        <p:nvSpPr>
          <p:cNvPr id="11" name="CuadroTexto 10"/>
          <p:cNvSpPr txBox="1"/>
          <p:nvPr/>
        </p:nvSpPr>
        <p:spPr>
          <a:xfrm flipH="1">
            <a:off x="634958" y="2358449"/>
            <a:ext cx="3252532" cy="1446550"/>
          </a:xfrm>
          <a:prstGeom prst="rect">
            <a:avLst/>
          </a:prstGeom>
          <a:noFill/>
        </p:spPr>
        <p:txBody>
          <a:bodyPr wrap="square" rtlCol="0">
            <a:spAutoFit/>
          </a:bodyPr>
          <a:lstStyle/>
          <a:p>
            <a:r>
              <a:rPr lang="es-ES" sz="2000" b="1" dirty="0" smtClean="0">
                <a:solidFill>
                  <a:srgbClr val="002060"/>
                </a:solidFill>
              </a:rPr>
              <a:t>Para combatirlo se debe utilizar:</a:t>
            </a:r>
          </a:p>
          <a:p>
            <a:endParaRPr lang="es-ES" sz="2000" b="1" dirty="0">
              <a:solidFill>
                <a:srgbClr val="002060"/>
              </a:solidFill>
            </a:endParaRPr>
          </a:p>
          <a:p>
            <a:r>
              <a:rPr lang="es-ES" sz="2800" b="1" dirty="0" smtClean="0">
                <a:solidFill>
                  <a:srgbClr val="002060"/>
                </a:solidFill>
              </a:rPr>
              <a:t> la PARRESÍA</a:t>
            </a:r>
            <a:endParaRPr lang="es-ES" sz="2800" b="1" dirty="0">
              <a:solidFill>
                <a:srgbClr val="002060"/>
              </a:solidFill>
            </a:endParaRPr>
          </a:p>
        </p:txBody>
      </p:sp>
      <p:sp>
        <p:nvSpPr>
          <p:cNvPr id="12" name="CuadroTexto 11"/>
          <p:cNvSpPr txBox="1"/>
          <p:nvPr/>
        </p:nvSpPr>
        <p:spPr>
          <a:xfrm>
            <a:off x="457101" y="4115781"/>
            <a:ext cx="10896699" cy="830997"/>
          </a:xfrm>
          <a:prstGeom prst="rect">
            <a:avLst/>
          </a:prstGeom>
          <a:noFill/>
        </p:spPr>
        <p:txBody>
          <a:bodyPr wrap="square" rtlCol="0">
            <a:spAutoFit/>
          </a:bodyPr>
          <a:lstStyle/>
          <a:p>
            <a:pPr algn="ctr"/>
            <a:r>
              <a:rPr lang="es-ES" sz="2400" b="1" dirty="0" smtClean="0">
                <a:solidFill>
                  <a:srgbClr val="002060"/>
                </a:solidFill>
                <a:effectLst>
                  <a:outerShdw blurRad="38100" dist="38100" dir="2700000" algn="tl">
                    <a:srgbClr val="000000">
                      <a:alpha val="43137"/>
                    </a:srgbClr>
                  </a:outerShdw>
                </a:effectLst>
              </a:rPr>
              <a:t>Es  la habilidad que deben tener los creyentes para mantener un discurso </a:t>
            </a:r>
          </a:p>
          <a:p>
            <a:pPr algn="ctr"/>
            <a:r>
              <a:rPr lang="es-ES" sz="2400" b="1" dirty="0" smtClean="0">
                <a:solidFill>
                  <a:srgbClr val="002060"/>
                </a:solidFill>
                <a:effectLst>
                  <a:outerShdw blurRad="38100" dist="38100" dir="2700000" algn="tl">
                    <a:srgbClr val="000000">
                      <a:alpha val="43137"/>
                    </a:srgbClr>
                  </a:outerShdw>
                </a:effectLst>
              </a:rPr>
              <a:t>propio, atrevido y valiente delante de las autoridades y de la sociedad</a:t>
            </a:r>
            <a:endParaRPr lang="es-ES" sz="2400" b="1" dirty="0">
              <a:solidFill>
                <a:srgbClr val="002060"/>
              </a:solidFill>
              <a:effectLst>
                <a:outerShdw blurRad="38100" dist="38100" dir="2700000" algn="tl">
                  <a:srgbClr val="000000">
                    <a:alpha val="43137"/>
                  </a:srgbClr>
                </a:outerShdw>
              </a:effectLst>
            </a:endParaRPr>
          </a:p>
        </p:txBody>
      </p:sp>
      <p:sp>
        <p:nvSpPr>
          <p:cNvPr id="13" name="CuadroTexto 12"/>
          <p:cNvSpPr txBox="1"/>
          <p:nvPr/>
        </p:nvSpPr>
        <p:spPr>
          <a:xfrm>
            <a:off x="5791000" y="5226784"/>
            <a:ext cx="5157086" cy="1323439"/>
          </a:xfrm>
          <a:prstGeom prst="rect">
            <a:avLst/>
          </a:prstGeom>
          <a:noFill/>
        </p:spPr>
        <p:txBody>
          <a:bodyPr wrap="square" rtlCol="0">
            <a:spAutoFit/>
          </a:bodyPr>
          <a:lstStyle/>
          <a:p>
            <a:pPr algn="just"/>
            <a:r>
              <a:rPr lang="es-ES" sz="2000" b="1" dirty="0" smtClean="0">
                <a:solidFill>
                  <a:schemeClr val="accent6">
                    <a:lumMod val="50000"/>
                  </a:schemeClr>
                </a:solidFill>
              </a:rPr>
              <a:t>Benedicto XVI hizo en 2012 un llamamiento a un laicado católico comprometido , articulado y formado para que hablara si no quería ser silenciado</a:t>
            </a:r>
            <a:endParaRPr lang="es-ES" sz="2000" b="1" dirty="0">
              <a:solidFill>
                <a:schemeClr val="accent6">
                  <a:lumMod val="50000"/>
                </a:schemeClr>
              </a:solidFill>
            </a:endParaRPr>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27417" y="5084799"/>
            <a:ext cx="1315741" cy="1607408"/>
          </a:xfrm>
          <a:prstGeom prst="rect">
            <a:avLst/>
          </a:prstGeom>
        </p:spPr>
      </p:pic>
    </p:spTree>
    <p:extLst>
      <p:ext uri="{BB962C8B-B14F-4D97-AF65-F5344CB8AC3E}">
        <p14:creationId xmlns:p14="http://schemas.microsoft.com/office/powerpoint/2010/main" xmlns="" val="370665039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9695" y="315059"/>
            <a:ext cx="10515600" cy="1325563"/>
          </a:xfrm>
        </p:spPr>
        <p:txBody>
          <a:bodyPr/>
          <a:lstStyle/>
          <a:p>
            <a:pPr algn="ctr"/>
            <a:r>
              <a:rPr lang="es-ES" dirty="0" smtClean="0">
                <a:solidFill>
                  <a:srgbClr val="002060"/>
                </a:solidFill>
                <a:latin typeface="Gecko" pitchFamily="2" charset="0"/>
              </a:rPr>
              <a:t>A modo de resumen</a:t>
            </a:r>
            <a:endParaRPr lang="es-ES" dirty="0">
              <a:solidFill>
                <a:srgbClr val="002060"/>
              </a:solidFill>
              <a:latin typeface="Gecko" pitchFamily="2" charset="0"/>
            </a:endParaRPr>
          </a:p>
        </p:txBody>
      </p:sp>
      <p:sp>
        <p:nvSpPr>
          <p:cNvPr id="3" name="Rectángulo 2"/>
          <p:cNvSpPr/>
          <p:nvPr/>
        </p:nvSpPr>
        <p:spPr>
          <a:xfrm>
            <a:off x="1380863" y="6282075"/>
            <a:ext cx="8019734" cy="388696"/>
          </a:xfrm>
          <a:prstGeom prst="rect">
            <a:avLst/>
          </a:prstGeom>
          <a:solidFill>
            <a:srgbClr val="FFFF00"/>
          </a:solidFill>
          <a:ln w="41275">
            <a:solidFill>
              <a:srgbClr val="00B050"/>
            </a:solidFill>
          </a:ln>
        </p:spPr>
        <p:txBody>
          <a:bodyPr wrap="square">
            <a:spAutoFit/>
          </a:bodyPr>
          <a:lstStyle/>
          <a:p>
            <a:pPr algn="just">
              <a:lnSpc>
                <a:spcPct val="107000"/>
              </a:lnSpc>
              <a:spcAft>
                <a:spcPts val="800"/>
              </a:spcAft>
            </a:pPr>
            <a:r>
              <a:rPr lang="es-E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HAY QUE DEBATIR SOBRE LOS ARGUMENTOS ERRÓNEOS, NO SOBRE LAS PERSONAS.</a:t>
            </a:r>
            <a:endParaRPr lang="es-ES"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6363730" y="1583277"/>
            <a:ext cx="5321643" cy="2397579"/>
          </a:xfrm>
          <a:prstGeom prst="rect">
            <a:avLst/>
          </a:prstGeom>
          <a:solidFill>
            <a:schemeClr val="accent1">
              <a:lumMod val="40000"/>
              <a:lumOff val="60000"/>
            </a:schemeClr>
          </a:solidFill>
          <a:ln w="41275">
            <a:solidFill>
              <a:srgbClr val="7030A0"/>
            </a:solidFill>
          </a:ln>
        </p:spPr>
        <p:txBody>
          <a:bodyPr wrap="square">
            <a:spAutoFit/>
          </a:bodyPr>
          <a:lstStyle/>
          <a:p>
            <a:pPr algn="just">
              <a:lnSpc>
                <a:spcPct val="107000"/>
              </a:lnSpc>
              <a:spcAft>
                <a:spcPts val="800"/>
              </a:spcAft>
            </a:pPr>
            <a:r>
              <a:rPr lang="es-E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LOS JÓVENES QUIEREN SALVARNOS DE LO QUE PARA ELLOS ES UN INFIERNO SEGURO, POR LO QUE MÁS QUE VERLOS COMO ENEMIGOS, DEBEMOS COMPRENDER QUE SON VÍCTIMAS DE UN SISTEMA QUE LES HA ENGAÑADO HACIÉNDOLES CREER QUE LA IGLESIA CATÓLICA ES ALGO QUE NO ES.</a:t>
            </a:r>
            <a:endParaRPr lang="es-E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406305" y="1957453"/>
            <a:ext cx="3435378" cy="400110"/>
          </a:xfrm>
          <a:prstGeom prst="rect">
            <a:avLst/>
          </a:prstGeom>
          <a:solidFill>
            <a:schemeClr val="accent2">
              <a:lumMod val="60000"/>
              <a:lumOff val="40000"/>
            </a:schemeClr>
          </a:solidFill>
          <a:ln w="41275">
            <a:solidFill>
              <a:srgbClr val="663300"/>
            </a:solidFill>
          </a:ln>
        </p:spPr>
        <p:txBody>
          <a:bodyPr wrap="square" rtlCol="0">
            <a:spAutoFit/>
          </a:bodyPr>
          <a:lstStyle/>
          <a:p>
            <a:r>
              <a:rPr lang="es-ES" sz="2000" b="1" dirty="0" smtClean="0">
                <a:solidFill>
                  <a:srgbClr val="663300"/>
                </a:solidFill>
              </a:rPr>
              <a:t>PREPARASE ADECUADAMENTE</a:t>
            </a:r>
            <a:endParaRPr lang="es-ES" sz="2000" b="1" dirty="0">
              <a:solidFill>
                <a:srgbClr val="663300"/>
              </a:solidFill>
            </a:endParaRPr>
          </a:p>
        </p:txBody>
      </p:sp>
      <p:sp>
        <p:nvSpPr>
          <p:cNvPr id="11" name="CuadroTexto 10"/>
          <p:cNvSpPr txBox="1"/>
          <p:nvPr/>
        </p:nvSpPr>
        <p:spPr>
          <a:xfrm>
            <a:off x="10064479" y="4313943"/>
            <a:ext cx="1690816" cy="1200329"/>
          </a:xfrm>
          <a:prstGeom prst="rect">
            <a:avLst/>
          </a:prstGeom>
          <a:solidFill>
            <a:srgbClr val="FFC000"/>
          </a:solidFill>
          <a:ln w="41275">
            <a:solidFill>
              <a:schemeClr val="accent1">
                <a:lumMod val="75000"/>
              </a:schemeClr>
            </a:solidFill>
          </a:ln>
        </p:spPr>
        <p:txBody>
          <a:bodyPr wrap="square" rtlCol="0">
            <a:spAutoFit/>
          </a:bodyPr>
          <a:lstStyle/>
          <a:p>
            <a:r>
              <a:rPr lang="es-ES" b="1" dirty="0" smtClean="0">
                <a:solidFill>
                  <a:schemeClr val="accent1">
                    <a:lumMod val="75000"/>
                  </a:schemeClr>
                </a:solidFill>
              </a:rPr>
              <a:t>ACTITUD ABIERTA</a:t>
            </a:r>
          </a:p>
          <a:p>
            <a:r>
              <a:rPr lang="es-ES" b="1" dirty="0" smtClean="0">
                <a:solidFill>
                  <a:schemeClr val="accent1">
                    <a:lumMod val="75000"/>
                  </a:schemeClr>
                </a:solidFill>
              </a:rPr>
              <a:t>DIALOGANTE</a:t>
            </a:r>
          </a:p>
          <a:p>
            <a:r>
              <a:rPr lang="es-ES" b="1" dirty="0" smtClean="0">
                <a:solidFill>
                  <a:schemeClr val="accent1">
                    <a:lumMod val="75000"/>
                  </a:schemeClr>
                </a:solidFill>
              </a:rPr>
              <a:t>CONSTRUCTIVA</a:t>
            </a:r>
            <a:endParaRPr lang="es-ES" b="1" dirty="0">
              <a:solidFill>
                <a:schemeClr val="accent1">
                  <a:lumMod val="75000"/>
                </a:schemeClr>
              </a:solidFill>
            </a:endParaRPr>
          </a:p>
        </p:txBody>
      </p:sp>
      <p:sp>
        <p:nvSpPr>
          <p:cNvPr id="12" name="CuadroTexto 11"/>
          <p:cNvSpPr txBox="1"/>
          <p:nvPr/>
        </p:nvSpPr>
        <p:spPr>
          <a:xfrm>
            <a:off x="1239695" y="3074504"/>
            <a:ext cx="4240427" cy="1015663"/>
          </a:xfrm>
          <a:prstGeom prst="rect">
            <a:avLst/>
          </a:prstGeom>
          <a:solidFill>
            <a:schemeClr val="accent4">
              <a:lumMod val="60000"/>
              <a:lumOff val="40000"/>
            </a:schemeClr>
          </a:solidFill>
          <a:ln w="41275">
            <a:solidFill>
              <a:schemeClr val="accent4">
                <a:lumMod val="75000"/>
              </a:schemeClr>
            </a:solidFill>
          </a:ln>
        </p:spPr>
        <p:txBody>
          <a:bodyPr wrap="square" rtlCol="0">
            <a:spAutoFit/>
          </a:bodyPr>
          <a:lstStyle/>
          <a:p>
            <a:r>
              <a:rPr lang="es-ES" sz="2000" b="1" dirty="0" smtClean="0">
                <a:solidFill>
                  <a:schemeClr val="accent4">
                    <a:lumMod val="75000"/>
                  </a:schemeClr>
                </a:solidFill>
              </a:rPr>
              <a:t>NADIE CONOCE MEJOR LOS LÍMITES DE LA IGLESIA QUE LOS QUE PERTENECEN ACTIVAMENTE A ELLA</a:t>
            </a:r>
            <a:endParaRPr lang="es-ES" sz="2000" b="1" dirty="0">
              <a:solidFill>
                <a:schemeClr val="accent4">
                  <a:lumMod val="75000"/>
                </a:schemeClr>
              </a:solidFill>
            </a:endParaRPr>
          </a:p>
        </p:txBody>
      </p:sp>
      <p:sp>
        <p:nvSpPr>
          <p:cNvPr id="13" name="CuadroTexto 12"/>
          <p:cNvSpPr txBox="1"/>
          <p:nvPr/>
        </p:nvSpPr>
        <p:spPr>
          <a:xfrm>
            <a:off x="406305" y="4720970"/>
            <a:ext cx="4436075" cy="1015663"/>
          </a:xfrm>
          <a:prstGeom prst="rect">
            <a:avLst/>
          </a:prstGeom>
          <a:solidFill>
            <a:schemeClr val="bg1">
              <a:lumMod val="85000"/>
            </a:schemeClr>
          </a:solidFill>
          <a:ln w="41275">
            <a:solidFill>
              <a:schemeClr val="accent6"/>
            </a:solidFill>
          </a:ln>
        </p:spPr>
        <p:txBody>
          <a:bodyPr wrap="square" rtlCol="0">
            <a:spAutoFit/>
          </a:bodyPr>
          <a:lstStyle/>
          <a:p>
            <a:r>
              <a:rPr lang="es-ES" sz="2000" b="1" dirty="0" smtClean="0">
                <a:solidFill>
                  <a:schemeClr val="accent6"/>
                </a:solidFill>
              </a:rPr>
              <a:t>LA MAYORÍA DE LOS QUE ATACAN A LA IGLESIA  SON CRISTIANOS SECULARIZADOS</a:t>
            </a:r>
            <a:endParaRPr lang="es-ES" sz="2000" b="1" dirty="0">
              <a:solidFill>
                <a:schemeClr val="accent6"/>
              </a:solidFill>
            </a:endParaRPr>
          </a:p>
        </p:txBody>
      </p:sp>
      <p:sp>
        <p:nvSpPr>
          <p:cNvPr id="14" name="CuadroTexto 13"/>
          <p:cNvSpPr txBox="1"/>
          <p:nvPr/>
        </p:nvSpPr>
        <p:spPr>
          <a:xfrm>
            <a:off x="5415645" y="5020617"/>
            <a:ext cx="3497002" cy="400110"/>
          </a:xfrm>
          <a:prstGeom prst="rect">
            <a:avLst/>
          </a:prstGeom>
          <a:solidFill>
            <a:schemeClr val="accent1">
              <a:lumMod val="20000"/>
              <a:lumOff val="80000"/>
            </a:schemeClr>
          </a:solidFill>
          <a:ln w="41275">
            <a:solidFill>
              <a:srgbClr val="7030A0"/>
            </a:solidFill>
          </a:ln>
        </p:spPr>
        <p:txBody>
          <a:bodyPr wrap="square" rtlCol="0">
            <a:spAutoFit/>
          </a:bodyPr>
          <a:lstStyle/>
          <a:p>
            <a:r>
              <a:rPr lang="es-ES" sz="2000" b="1" dirty="0" smtClean="0">
                <a:solidFill>
                  <a:srgbClr val="7030A0"/>
                </a:solidFill>
              </a:rPr>
              <a:t>ANTAGONISTA NO ES ENEMIGO</a:t>
            </a:r>
            <a:endParaRPr lang="es-ES" sz="2000" b="1" dirty="0">
              <a:solidFill>
                <a:srgbClr val="7030A0"/>
              </a:solidFill>
            </a:endParaRPr>
          </a:p>
        </p:txBody>
      </p:sp>
    </p:spTree>
    <p:extLst>
      <p:ext uri="{BB962C8B-B14F-4D97-AF65-F5344CB8AC3E}">
        <p14:creationId xmlns:p14="http://schemas.microsoft.com/office/powerpoint/2010/main" xmlns="" val="1008618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rgbClr val="002060"/>
                </a:solidFill>
                <a:latin typeface="Gecko" pitchFamily="2" charset="0"/>
              </a:rPr>
              <a:t>A modo de resumen</a:t>
            </a:r>
            <a:endParaRPr lang="es-ES" dirty="0"/>
          </a:p>
        </p:txBody>
      </p:sp>
      <p:sp>
        <p:nvSpPr>
          <p:cNvPr id="3" name="CuadroTexto 2"/>
          <p:cNvSpPr txBox="1"/>
          <p:nvPr/>
        </p:nvSpPr>
        <p:spPr>
          <a:xfrm>
            <a:off x="7710615" y="6130013"/>
            <a:ext cx="2980038" cy="400110"/>
          </a:xfrm>
          <a:prstGeom prst="rect">
            <a:avLst/>
          </a:prstGeom>
          <a:solidFill>
            <a:schemeClr val="accent4">
              <a:lumMod val="40000"/>
              <a:lumOff val="60000"/>
            </a:schemeClr>
          </a:solidFill>
          <a:ln w="41275">
            <a:solidFill>
              <a:srgbClr val="FF0000"/>
            </a:solidFill>
          </a:ln>
        </p:spPr>
        <p:txBody>
          <a:bodyPr wrap="square" rtlCol="0">
            <a:spAutoFit/>
          </a:bodyPr>
          <a:lstStyle/>
          <a:p>
            <a:r>
              <a:rPr lang="es-ES" sz="2000" b="1" dirty="0" smtClean="0">
                <a:solidFill>
                  <a:srgbClr val="FF0000"/>
                </a:solidFill>
              </a:rPr>
              <a:t>SER VOCES Y NO VOCEROS </a:t>
            </a:r>
            <a:endParaRPr lang="es-ES" sz="2000" b="1" dirty="0">
              <a:solidFill>
                <a:srgbClr val="FF0000"/>
              </a:solidFill>
            </a:endParaRPr>
          </a:p>
        </p:txBody>
      </p:sp>
      <p:sp>
        <p:nvSpPr>
          <p:cNvPr id="4" name="CuadroTexto 3"/>
          <p:cNvSpPr txBox="1"/>
          <p:nvPr/>
        </p:nvSpPr>
        <p:spPr>
          <a:xfrm>
            <a:off x="766020" y="1483592"/>
            <a:ext cx="6610864" cy="400110"/>
          </a:xfrm>
          <a:prstGeom prst="rect">
            <a:avLst/>
          </a:prstGeom>
          <a:solidFill>
            <a:schemeClr val="accent2">
              <a:lumMod val="60000"/>
              <a:lumOff val="40000"/>
            </a:schemeClr>
          </a:solidFill>
        </p:spPr>
        <p:txBody>
          <a:bodyPr wrap="square" rtlCol="0">
            <a:spAutoFit/>
          </a:bodyPr>
          <a:lstStyle/>
          <a:p>
            <a:r>
              <a:rPr lang="es-ES" sz="2000" b="1" dirty="0" smtClean="0">
                <a:solidFill>
                  <a:srgbClr val="7030A0"/>
                </a:solidFill>
              </a:rPr>
              <a:t>EN LUGAR DE ENFADARSE REFORMULAR LAS SITUACIONES </a:t>
            </a:r>
            <a:endParaRPr lang="es-ES" sz="2000" b="1" dirty="0">
              <a:solidFill>
                <a:srgbClr val="7030A0"/>
              </a:solidFill>
            </a:endParaRPr>
          </a:p>
        </p:txBody>
      </p:sp>
      <p:sp>
        <p:nvSpPr>
          <p:cNvPr id="5" name="CuadroTexto 4"/>
          <p:cNvSpPr txBox="1"/>
          <p:nvPr/>
        </p:nvSpPr>
        <p:spPr>
          <a:xfrm>
            <a:off x="1371601" y="2953265"/>
            <a:ext cx="3656570" cy="400110"/>
          </a:xfrm>
          <a:prstGeom prst="rect">
            <a:avLst/>
          </a:prstGeom>
          <a:solidFill>
            <a:srgbClr val="92D050"/>
          </a:solidFill>
        </p:spPr>
        <p:txBody>
          <a:bodyPr wrap="square" rtlCol="0">
            <a:spAutoFit/>
          </a:bodyPr>
          <a:lstStyle/>
          <a:p>
            <a:r>
              <a:rPr lang="es-ES" sz="2000" b="1" dirty="0" smtClean="0">
                <a:solidFill>
                  <a:srgbClr val="FF0000"/>
                </a:solidFill>
              </a:rPr>
              <a:t>ECHAR LUZ, NO LEÑA AL FUEGO</a:t>
            </a:r>
            <a:endParaRPr lang="es-ES" sz="2000" b="1" dirty="0">
              <a:solidFill>
                <a:srgbClr val="FF0000"/>
              </a:solidFill>
            </a:endParaRPr>
          </a:p>
        </p:txBody>
      </p:sp>
      <p:sp>
        <p:nvSpPr>
          <p:cNvPr id="6" name="CuadroTexto 5"/>
          <p:cNvSpPr txBox="1"/>
          <p:nvPr/>
        </p:nvSpPr>
        <p:spPr>
          <a:xfrm>
            <a:off x="6203091" y="3249827"/>
            <a:ext cx="4226011" cy="400110"/>
          </a:xfrm>
          <a:prstGeom prst="rect">
            <a:avLst/>
          </a:prstGeom>
          <a:solidFill>
            <a:schemeClr val="accent1">
              <a:lumMod val="60000"/>
              <a:lumOff val="40000"/>
            </a:schemeClr>
          </a:solidFill>
        </p:spPr>
        <p:txBody>
          <a:bodyPr wrap="square" rtlCol="0">
            <a:spAutoFit/>
          </a:bodyPr>
          <a:lstStyle/>
          <a:p>
            <a:r>
              <a:rPr lang="es-ES" sz="2000" b="1" dirty="0" smtClean="0">
                <a:solidFill>
                  <a:srgbClr val="002060"/>
                </a:solidFill>
              </a:rPr>
              <a:t>REDUCIR LOS ARGUMENTOS A TRES</a:t>
            </a:r>
            <a:endParaRPr lang="es-ES" sz="2000" b="1" dirty="0">
              <a:solidFill>
                <a:srgbClr val="002060"/>
              </a:solidFill>
            </a:endParaRPr>
          </a:p>
        </p:txBody>
      </p:sp>
      <p:sp>
        <p:nvSpPr>
          <p:cNvPr id="7" name="CuadroTexto 6"/>
          <p:cNvSpPr txBox="1"/>
          <p:nvPr/>
        </p:nvSpPr>
        <p:spPr>
          <a:xfrm>
            <a:off x="1532237" y="4010471"/>
            <a:ext cx="8896865" cy="400110"/>
          </a:xfrm>
          <a:prstGeom prst="rect">
            <a:avLst/>
          </a:prstGeom>
          <a:solidFill>
            <a:srgbClr val="FFFF00"/>
          </a:solidFill>
        </p:spPr>
        <p:txBody>
          <a:bodyPr wrap="square" rtlCol="0">
            <a:spAutoFit/>
          </a:bodyPr>
          <a:lstStyle/>
          <a:p>
            <a:r>
              <a:rPr lang="es-ES" sz="2000" b="1" dirty="0" smtClean="0">
                <a:solidFill>
                  <a:schemeClr val="accent6">
                    <a:lumMod val="50000"/>
                  </a:schemeClr>
                </a:solidFill>
              </a:rPr>
              <a:t>LA GENTE NO RECUERDA LO QUE SE DICE , SINO QUE SINTIÓ AL ESCUCHARLO</a:t>
            </a:r>
            <a:endParaRPr lang="es-ES" sz="2000" b="1" dirty="0">
              <a:solidFill>
                <a:schemeClr val="accent6">
                  <a:lumMod val="50000"/>
                </a:schemeClr>
              </a:solidFill>
            </a:endParaRPr>
          </a:p>
        </p:txBody>
      </p:sp>
      <p:sp>
        <p:nvSpPr>
          <p:cNvPr id="8" name="CuadroTexto 7"/>
          <p:cNvSpPr txBox="1"/>
          <p:nvPr/>
        </p:nvSpPr>
        <p:spPr>
          <a:xfrm>
            <a:off x="1569308" y="4722566"/>
            <a:ext cx="4298092" cy="1015663"/>
          </a:xfrm>
          <a:prstGeom prst="rect">
            <a:avLst/>
          </a:prstGeom>
          <a:solidFill>
            <a:srgbClr val="FFC000"/>
          </a:solidFill>
        </p:spPr>
        <p:txBody>
          <a:bodyPr wrap="square" rtlCol="0">
            <a:spAutoFit/>
          </a:bodyPr>
          <a:lstStyle/>
          <a:p>
            <a:r>
              <a:rPr lang="es-ES" sz="2000" b="1" dirty="0" smtClean="0">
                <a:solidFill>
                  <a:srgbClr val="C00000"/>
                </a:solidFill>
              </a:rPr>
              <a:t>EXPONER LOS ARGUMENTOS CON CLARIDAD, UTILIZANDO  EJEMPLOS. MOSTRAR LO QUE SE DICE</a:t>
            </a:r>
            <a:endParaRPr lang="es-ES" sz="2000" b="1" dirty="0">
              <a:solidFill>
                <a:srgbClr val="C00000"/>
              </a:solidFill>
            </a:endParaRPr>
          </a:p>
        </p:txBody>
      </p:sp>
      <p:sp>
        <p:nvSpPr>
          <p:cNvPr id="9" name="CuadroTexto 8"/>
          <p:cNvSpPr txBox="1"/>
          <p:nvPr/>
        </p:nvSpPr>
        <p:spPr>
          <a:xfrm>
            <a:off x="6917724" y="5030342"/>
            <a:ext cx="5142470" cy="400110"/>
          </a:xfrm>
          <a:prstGeom prst="rect">
            <a:avLst/>
          </a:prstGeom>
          <a:solidFill>
            <a:schemeClr val="accent6">
              <a:lumMod val="40000"/>
              <a:lumOff val="60000"/>
            </a:schemeClr>
          </a:solidFill>
        </p:spPr>
        <p:txBody>
          <a:bodyPr wrap="square" rtlCol="0">
            <a:spAutoFit/>
          </a:bodyPr>
          <a:lstStyle/>
          <a:p>
            <a:r>
              <a:rPr lang="es-ES" sz="2000" b="1" dirty="0" smtClean="0">
                <a:solidFill>
                  <a:schemeClr val="accent2">
                    <a:lumMod val="75000"/>
                  </a:schemeClr>
                </a:solidFill>
              </a:rPr>
              <a:t>LA IGLESIA DICE “NO” PARA DECIR “SÍ”</a:t>
            </a:r>
            <a:endParaRPr lang="es-ES" sz="2000" b="1" dirty="0">
              <a:solidFill>
                <a:schemeClr val="accent2">
                  <a:lumMod val="75000"/>
                </a:schemeClr>
              </a:solidFill>
            </a:endParaRPr>
          </a:p>
        </p:txBody>
      </p:sp>
      <p:sp>
        <p:nvSpPr>
          <p:cNvPr id="10" name="Rectángulo 9"/>
          <p:cNvSpPr/>
          <p:nvPr/>
        </p:nvSpPr>
        <p:spPr>
          <a:xfrm>
            <a:off x="4664478" y="2161570"/>
            <a:ext cx="6870555" cy="388696"/>
          </a:xfrm>
          <a:prstGeom prst="rect">
            <a:avLst/>
          </a:prstGeom>
          <a:solidFill>
            <a:schemeClr val="tx2">
              <a:lumMod val="40000"/>
              <a:lumOff val="60000"/>
            </a:schemeClr>
          </a:solidFill>
          <a:ln w="41275">
            <a:solidFill>
              <a:schemeClr val="tx2">
                <a:lumMod val="50000"/>
              </a:schemeClr>
            </a:solidFill>
          </a:ln>
        </p:spPr>
        <p:txBody>
          <a:bodyPr wrap="square">
            <a:spAutoFit/>
          </a:bodyPr>
          <a:lstStyle/>
          <a:p>
            <a:pPr algn="just">
              <a:lnSpc>
                <a:spcPct val="107000"/>
              </a:lnSpc>
              <a:spcAft>
                <a:spcPts val="800"/>
              </a:spcAft>
            </a:pPr>
            <a:r>
              <a:rPr lang="es-ES" dirty="0" smtClean="0">
                <a:latin typeface="Calibri" panose="020F0502020204030204" pitchFamily="34" charset="0"/>
                <a:ea typeface="Calibri" panose="020F0502020204030204" pitchFamily="34" charset="0"/>
                <a:cs typeface="Times New Roman" panose="02020603050405020304" pitchFamily="18" charset="0"/>
              </a:rPr>
              <a:t>EVITAR LOS JUICIOS TEMERARIOS Y VER MALA VOLUNTAD EN EL OTRO.</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804618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BIBLIOGRAFÍA para saber más</a:t>
            </a:r>
            <a:endParaRPr lang="es-ES" dirty="0">
              <a:solidFill>
                <a:srgbClr val="002060"/>
              </a:solidFill>
              <a:latin typeface="Gecko"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6431" y="1312069"/>
            <a:ext cx="1733550" cy="2628900"/>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xmlns="" val="0"/>
              </a:ext>
            </a:extLst>
          </a:blip>
          <a:srcRect l="30322" r="30322"/>
          <a:stretch/>
        </p:blipFill>
        <p:spPr>
          <a:xfrm>
            <a:off x="2416237" y="4095751"/>
            <a:ext cx="1946256" cy="262890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99273" y="4095751"/>
            <a:ext cx="1876425" cy="26289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320337" y="4095751"/>
            <a:ext cx="1624013" cy="262890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275698" y="1320404"/>
            <a:ext cx="2028825" cy="2628900"/>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30797" y="1312069"/>
            <a:ext cx="1692313" cy="2783682"/>
          </a:xfrm>
          <a:prstGeom prst="rect">
            <a:avLst/>
          </a:prstGeom>
        </p:spPr>
      </p:pic>
    </p:spTree>
    <p:extLst>
      <p:ext uri="{BB962C8B-B14F-4D97-AF65-F5344CB8AC3E}">
        <p14:creationId xmlns:p14="http://schemas.microsoft.com/office/powerpoint/2010/main" xmlns="" val="7862577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56771" y="365125"/>
            <a:ext cx="4201405" cy="5500992"/>
          </a:xfrm>
          <a:prstGeom prst="rect">
            <a:avLst/>
          </a:prstGeom>
        </p:spPr>
      </p:pic>
      <p:sp>
        <p:nvSpPr>
          <p:cNvPr id="4" name="CuadroTexto 3"/>
          <p:cNvSpPr txBox="1"/>
          <p:nvPr/>
        </p:nvSpPr>
        <p:spPr>
          <a:xfrm>
            <a:off x="6610120" y="4560982"/>
            <a:ext cx="4924540" cy="1200329"/>
          </a:xfrm>
          <a:prstGeom prst="rect">
            <a:avLst/>
          </a:prstGeom>
          <a:noFill/>
        </p:spPr>
        <p:txBody>
          <a:bodyPr wrap="square" rtlCol="0">
            <a:spAutoFit/>
          </a:bodyPr>
          <a:lstStyle/>
          <a:p>
            <a:r>
              <a:rPr lang="es-ES" sz="7200" dirty="0" smtClean="0">
                <a:solidFill>
                  <a:srgbClr val="7030A0"/>
                </a:solidFill>
                <a:effectLst>
                  <a:outerShdw blurRad="38100" dist="38100" dir="2700000" algn="tl">
                    <a:srgbClr val="000000">
                      <a:alpha val="43137"/>
                    </a:srgbClr>
                  </a:outerShdw>
                </a:effectLst>
                <a:latin typeface="Cookie" pitchFamily="2" charset="0"/>
              </a:rPr>
              <a:t>GRACIAS</a:t>
            </a:r>
            <a:endParaRPr lang="es-ES" sz="7200" dirty="0">
              <a:solidFill>
                <a:srgbClr val="7030A0"/>
              </a:solidFill>
              <a:effectLst>
                <a:outerShdw blurRad="38100" dist="38100" dir="2700000" algn="tl">
                  <a:srgbClr val="000000">
                    <a:alpha val="43137"/>
                  </a:srgbClr>
                </a:outerShdw>
              </a:effectLst>
              <a:latin typeface="Cookie" pitchFamily="2" charset="0"/>
            </a:endParaRPr>
          </a:p>
        </p:txBody>
      </p:sp>
    </p:spTree>
    <p:extLst>
      <p:ext uri="{BB962C8B-B14F-4D97-AF65-F5344CB8AC3E}">
        <p14:creationId xmlns:p14="http://schemas.microsoft.com/office/powerpoint/2010/main" xmlns="" val="370644689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ETIMOLOGÍA - DEFINICIÓN</a:t>
            </a:r>
            <a:endParaRPr lang="es-ES" dirty="0">
              <a:solidFill>
                <a:srgbClr val="002060"/>
              </a:solidFill>
              <a:latin typeface="Gecko" pitchFamily="2" charset="0"/>
            </a:endParaRPr>
          </a:p>
        </p:txBody>
      </p:sp>
      <p:sp>
        <p:nvSpPr>
          <p:cNvPr id="3" name="Rectángulo 2"/>
          <p:cNvSpPr/>
          <p:nvPr/>
        </p:nvSpPr>
        <p:spPr>
          <a:xfrm>
            <a:off x="1023937" y="1592504"/>
            <a:ext cx="10144125" cy="4475777"/>
          </a:xfrm>
          <a:prstGeom prst="rect">
            <a:avLst/>
          </a:prstGeom>
        </p:spPr>
        <p:txBody>
          <a:bodyPr wrap="square">
            <a:spAutoFit/>
          </a:bodyPr>
          <a:lstStyle/>
          <a:p>
            <a:pPr>
              <a:lnSpc>
                <a:spcPct val="107000"/>
              </a:lnSpc>
              <a:spcAft>
                <a:spcPts val="800"/>
              </a:spcAft>
            </a:pPr>
            <a:r>
              <a:rPr lang="es-ES" sz="2000" b="1"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DEFINICIÓN EN EL DICCIONARIO DE FILOSOFÍA SOVIÉTICO</a:t>
            </a:r>
            <a:endParaRPr lang="es-ES" sz="24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i="1" dirty="0" smtClean="0">
                <a:latin typeface="Calibri" panose="020F0502020204030204" pitchFamily="34" charset="0"/>
                <a:ea typeface="Calibri" panose="020F0502020204030204" pitchFamily="34" charset="0"/>
                <a:cs typeface="Calibri" panose="020F0502020204030204" pitchFamily="34" charset="0"/>
              </a:rPr>
              <a:t>Apologética</a:t>
            </a:r>
            <a:r>
              <a:rPr lang="es-ES" i="1" dirty="0">
                <a:latin typeface="Calibri" panose="020F0502020204030204" pitchFamily="34" charset="0"/>
                <a:ea typeface="Calibri" panose="020F0502020204030204" pitchFamily="34" charset="0"/>
                <a:cs typeface="Calibri" panose="020F0502020204030204" pitchFamily="34" charset="0"/>
              </a:rPr>
              <a:t>: (griego apologetikos: que defiende.) Rama de la teología. La finalidad de la apologética consiste en defender y justificar una creencia con ayuda de los argumentos dirigidos a la razón. La apologética </a:t>
            </a:r>
            <a:r>
              <a:rPr lang="es-ES" b="1" i="1" dirty="0">
                <a:latin typeface="Calibri" panose="020F0502020204030204" pitchFamily="34" charset="0"/>
                <a:ea typeface="Calibri" panose="020F0502020204030204" pitchFamily="34" charset="0"/>
                <a:cs typeface="Calibri" panose="020F0502020204030204" pitchFamily="34" charset="0"/>
              </a:rPr>
              <a:t>se incluye en el sistema de la teología católica y ortodoxa</a:t>
            </a:r>
            <a:r>
              <a:rPr lang="es-ES" i="1" dirty="0">
                <a:latin typeface="Calibri" panose="020F0502020204030204" pitchFamily="34" charset="0"/>
                <a:ea typeface="Calibri" panose="020F0502020204030204" pitchFamily="34" charset="0"/>
                <a:cs typeface="Calibri" panose="020F0502020204030204" pitchFamily="34" charset="0"/>
              </a:rPr>
              <a:t>; el </a:t>
            </a:r>
            <a:r>
              <a:rPr lang="es-ES" b="1" i="1" dirty="0">
                <a:latin typeface="Calibri" panose="020F0502020204030204" pitchFamily="34" charset="0"/>
                <a:ea typeface="Calibri" panose="020F0502020204030204" pitchFamily="34" charset="0"/>
                <a:cs typeface="Calibri" panose="020F0502020204030204" pitchFamily="34" charset="0"/>
              </a:rPr>
              <a:t>protestantismo rechaza la apologética partiendo de la primacía de la fe frente a la razón.</a:t>
            </a:r>
            <a:r>
              <a:rPr lang="es-ES" i="1" dirty="0">
                <a:latin typeface="Calibri" panose="020F0502020204030204" pitchFamily="34" charset="0"/>
                <a:ea typeface="Calibri" panose="020F0502020204030204" pitchFamily="34" charset="0"/>
                <a:cs typeface="Calibri" panose="020F0502020204030204" pitchFamily="34" charset="0"/>
              </a:rPr>
              <a:t> Forman parte de la apologética: las demostraciones de la existencia de Dios, de la inmortalidad del alma, la doctrina de los signos de la revelación divina (incluyendo los milagros y las profecías), el examen de las objeciones dirigidas contra la religión y algunos de sus dogmas. </a:t>
            </a:r>
            <a:r>
              <a:rPr lang="es-ES" b="1" i="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La inconsistencia interna de la apologética reside en que ésta, apelando a la razón, afirma, al mismo tiempo, que los principales dogmas religiosos no pueden ser conocidos por la razón, o sea, siendo racionalista por su forma, la apologética es irracionalista por su contenido. La apologética se caracteriza por la sofística refinada, el carácter preconcebido en extremo, el dogmatismo, el obscurantismo y el espíritu anticientífico. </a:t>
            </a:r>
            <a:r>
              <a:rPr lang="es-ES" b="1" i="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La apologética religiosa contemporánea está vinculada estrechamente con la apologética burguesa y la filosofía religiosa. En sentido figurado, la apologética es una defensa preconcebida, un elogio tendencioso de algo o de alguien.</a:t>
            </a:r>
          </a:p>
        </p:txBody>
      </p:sp>
    </p:spTree>
    <p:extLst>
      <p:ext uri="{BB962C8B-B14F-4D97-AF65-F5344CB8AC3E}">
        <p14:creationId xmlns:p14="http://schemas.microsoft.com/office/powerpoint/2010/main" xmlns="" val="275364387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OBJETIVO/MISIÓN</a:t>
            </a:r>
            <a:endParaRPr lang="es-ES" dirty="0">
              <a:solidFill>
                <a:srgbClr val="002060"/>
              </a:solidFill>
              <a:latin typeface="Gecko" pitchFamily="2" charset="0"/>
            </a:endParaRPr>
          </a:p>
        </p:txBody>
      </p:sp>
      <p:sp>
        <p:nvSpPr>
          <p:cNvPr id="4" name="Rectángulo 3"/>
          <p:cNvSpPr/>
          <p:nvPr/>
        </p:nvSpPr>
        <p:spPr>
          <a:xfrm>
            <a:off x="1504950" y="1690688"/>
            <a:ext cx="10127607" cy="468128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ü"/>
            </a:pP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R</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esponder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con plena razón y coherencia a las objeciones contra la doctrina, explicar temas de difícil comprensión o rebatir conceptos equivocados</a:t>
            </a:r>
          </a:p>
          <a:p>
            <a:pPr marL="285750" indent="-285750" algn="just">
              <a:lnSpc>
                <a:spcPct val="107000"/>
              </a:lnSpc>
              <a:spcAft>
                <a:spcPts val="800"/>
              </a:spcAft>
              <a:buFont typeface="Wingdings" panose="05000000000000000000" pitchFamily="2" charset="2"/>
              <a:buChar char="ü"/>
            </a:pP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Anunciar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la Buena Nueva. Hacer saber a la gente que Dios es bueno y que desea que todo hombre le conozca, hay que eliminar los obstáculos que le impiden ser creyente, al responder a sus objeciones se le quitan excusan para no creer en Dios</a:t>
            </a:r>
          </a:p>
          <a:p>
            <a:pPr marL="285750" indent="-285750" algn="just">
              <a:lnSpc>
                <a:spcPct val="107000"/>
              </a:lnSpc>
              <a:spcAft>
                <a:spcPts val="800"/>
              </a:spcAft>
              <a:buFont typeface="Wingdings" panose="05000000000000000000" pitchFamily="2" charset="2"/>
              <a:buChar char="ü"/>
            </a:pP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Preparar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el camino para la acción del espíritu Santo. Nuestros esfuerzos son el medio para que actúe el Espíritu Santo y que el incrédulo se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interese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por el Evangelio. Muchos conversos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dan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el testimonio de haber leído a algún apologeta  cuando una luz interior les convenció de que estaban escuchando la verdad. </a:t>
            </a:r>
            <a:endPar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   (1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Corintios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3,6-9)</a:t>
            </a:r>
            <a:endPar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xmlns="" val="3414774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OBJETIVO/MISIÓN</a:t>
            </a:r>
            <a:endParaRPr lang="es-ES" dirty="0">
              <a:solidFill>
                <a:srgbClr val="002060"/>
              </a:solidFill>
              <a:latin typeface="Gecko" pitchFamily="2" charset="0"/>
            </a:endParaRPr>
          </a:p>
        </p:txBody>
      </p:sp>
      <p:sp>
        <p:nvSpPr>
          <p:cNvPr id="3" name="Rectángulo 2"/>
          <p:cNvSpPr/>
          <p:nvPr/>
        </p:nvSpPr>
        <p:spPr>
          <a:xfrm>
            <a:off x="1628774" y="2336591"/>
            <a:ext cx="9725025" cy="2932085"/>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ü"/>
            </a:pP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Dar testimonio de Cristo, defender la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fe.</a:t>
            </a:r>
          </a:p>
          <a:p>
            <a:pPr marL="342900" indent="-342900" algn="just">
              <a:lnSpc>
                <a:spcPct val="107000"/>
              </a:lnSpc>
              <a:spcAft>
                <a:spcPts val="800"/>
              </a:spcAft>
              <a:buFont typeface="Wingdings" panose="05000000000000000000" pitchFamily="2" charset="2"/>
              <a:buChar char="ü"/>
            </a:pP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P</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rotegernos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de las engañosas y cambiantes proposiciones del mundo. </a:t>
            </a:r>
          </a:p>
          <a:p>
            <a:pPr marL="342900" indent="-342900" algn="just">
              <a:lnSpc>
                <a:spcPct val="107000"/>
              </a:lnSpc>
              <a:spcAft>
                <a:spcPts val="800"/>
              </a:spcAft>
              <a:buFont typeface="Wingdings" panose="05000000000000000000" pitchFamily="2" charset="2"/>
              <a:buChar char="ü"/>
            </a:pP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Refutar argumentos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agresivos. Debemos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ser </a:t>
            </a:r>
            <a:r>
              <a:rPr lang="es-ES" sz="20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hábiles </a:t>
            </a:r>
            <a:r>
              <a:rPr lang="es-E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en investigar y encontrar información que demuestre la falsedad de los ataques. Hay que saber explicar los errores humanos de manera que en nuestro empeño por defender lo católico acabemos defendiendo el error.</a:t>
            </a:r>
          </a:p>
        </p:txBody>
      </p:sp>
    </p:spTree>
    <p:extLst>
      <p:ext uri="{BB962C8B-B14F-4D97-AF65-F5344CB8AC3E}">
        <p14:creationId xmlns:p14="http://schemas.microsoft.com/office/powerpoint/2010/main" xmlns="" val="26207371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DESTINATARIOS</a:t>
            </a:r>
            <a:endParaRPr lang="es-ES" dirty="0">
              <a:solidFill>
                <a:srgbClr val="002060"/>
              </a:solidFill>
              <a:latin typeface="Gecko" pitchFamily="2" charset="0"/>
            </a:endParaRPr>
          </a:p>
        </p:txBody>
      </p:sp>
      <p:sp>
        <p:nvSpPr>
          <p:cNvPr id="4" name="Rectángulo 3"/>
          <p:cNvSpPr/>
          <p:nvPr/>
        </p:nvSpPr>
        <p:spPr>
          <a:xfrm>
            <a:off x="838199" y="1690688"/>
            <a:ext cx="10956403" cy="461665"/>
          </a:xfrm>
          <a:prstGeom prst="rect">
            <a:avLst/>
          </a:prstGeom>
        </p:spPr>
        <p:txBody>
          <a:bodyPr wrap="square">
            <a:spAutoFit/>
          </a:bodyPr>
          <a:lstStyle/>
          <a:p>
            <a:r>
              <a:rPr lang="es-ES" sz="2400" b="1" dirty="0">
                <a:solidFill>
                  <a:srgbClr val="0070C0"/>
                </a:solidFill>
                <a:latin typeface="MyriadPro-Regular"/>
              </a:rPr>
              <a:t>El destinatario de la </a:t>
            </a:r>
            <a:r>
              <a:rPr lang="es-ES" sz="2400" b="1" dirty="0" smtClean="0">
                <a:solidFill>
                  <a:srgbClr val="0070C0"/>
                </a:solidFill>
                <a:latin typeface="MyriadPro-Regular"/>
              </a:rPr>
              <a:t>Apologética </a:t>
            </a:r>
            <a:r>
              <a:rPr lang="es-ES" sz="2400" b="1" dirty="0">
                <a:solidFill>
                  <a:srgbClr val="0070C0"/>
                </a:solidFill>
                <a:latin typeface="MyriadPro-Regular"/>
              </a:rPr>
              <a:t>es tanto el </a:t>
            </a:r>
            <a:r>
              <a:rPr lang="es-ES" sz="2400" b="1" dirty="0" smtClean="0">
                <a:solidFill>
                  <a:srgbClr val="0070C0"/>
                </a:solidFill>
                <a:latin typeface="MyriadPro-Regular"/>
              </a:rPr>
              <a:t>creyente como </a:t>
            </a:r>
            <a:r>
              <a:rPr lang="es-ES" sz="2400" b="1" dirty="0">
                <a:solidFill>
                  <a:srgbClr val="0070C0"/>
                </a:solidFill>
                <a:latin typeface="MyriadPro-Regular"/>
              </a:rPr>
              <a:t>el no creyente.</a:t>
            </a:r>
          </a:p>
        </p:txBody>
      </p:sp>
      <p:sp>
        <p:nvSpPr>
          <p:cNvPr id="5" name="Rectángulo 4"/>
          <p:cNvSpPr/>
          <p:nvPr/>
        </p:nvSpPr>
        <p:spPr>
          <a:xfrm>
            <a:off x="439838" y="2333632"/>
            <a:ext cx="11354764" cy="646331"/>
          </a:xfrm>
          <a:prstGeom prst="rect">
            <a:avLst/>
          </a:prstGeom>
        </p:spPr>
        <p:txBody>
          <a:bodyPr wrap="square">
            <a:spAutoFit/>
          </a:bodyPr>
          <a:lstStyle/>
          <a:p>
            <a:r>
              <a:rPr lang="es-ES" b="1" dirty="0">
                <a:solidFill>
                  <a:schemeClr val="accent6">
                    <a:lumMod val="75000"/>
                  </a:schemeClr>
                </a:solidFill>
                <a:latin typeface="MyriadPro-Regular"/>
              </a:rPr>
              <a:t>La </a:t>
            </a:r>
            <a:r>
              <a:rPr lang="es-ES" b="1" dirty="0" smtClean="0">
                <a:solidFill>
                  <a:schemeClr val="accent6">
                    <a:lumMod val="75000"/>
                  </a:schemeClr>
                </a:solidFill>
                <a:latin typeface="MyriadPro-Regular"/>
              </a:rPr>
              <a:t>Apologética </a:t>
            </a:r>
            <a:r>
              <a:rPr lang="es-ES" b="1" dirty="0">
                <a:solidFill>
                  <a:schemeClr val="accent6">
                    <a:lumMod val="75000"/>
                  </a:schemeClr>
                </a:solidFill>
                <a:latin typeface="MyriadPro-Regular"/>
              </a:rPr>
              <a:t>“</a:t>
            </a:r>
            <a:r>
              <a:rPr lang="es-ES" b="1" dirty="0">
                <a:solidFill>
                  <a:schemeClr val="accent6">
                    <a:lumMod val="75000"/>
                  </a:schemeClr>
                </a:solidFill>
                <a:latin typeface="MyriadPro-Bold"/>
              </a:rPr>
              <a:t>hacia adentro</a:t>
            </a:r>
            <a:r>
              <a:rPr lang="es-ES" b="1" dirty="0">
                <a:solidFill>
                  <a:schemeClr val="accent6">
                    <a:lumMod val="75000"/>
                  </a:schemeClr>
                </a:solidFill>
                <a:latin typeface="MyriadPro-Regular"/>
              </a:rPr>
              <a:t>” busca dotar al </a:t>
            </a:r>
            <a:r>
              <a:rPr lang="es-ES" b="1" dirty="0" smtClean="0">
                <a:solidFill>
                  <a:schemeClr val="accent6">
                    <a:lumMod val="75000"/>
                  </a:schemeClr>
                </a:solidFill>
                <a:latin typeface="MyriadPro-Regular"/>
              </a:rPr>
              <a:t>creyente de </a:t>
            </a:r>
            <a:r>
              <a:rPr lang="es-ES" b="1" dirty="0">
                <a:solidFill>
                  <a:schemeClr val="accent6">
                    <a:lumMod val="75000"/>
                  </a:schemeClr>
                </a:solidFill>
                <a:latin typeface="MyriadPro-Regular"/>
              </a:rPr>
              <a:t>herramientas, para permanecer firme en la </a:t>
            </a:r>
            <a:r>
              <a:rPr lang="es-ES" b="1" dirty="0" smtClean="0">
                <a:solidFill>
                  <a:schemeClr val="accent6">
                    <a:lumMod val="75000"/>
                  </a:schemeClr>
                </a:solidFill>
                <a:latin typeface="MyriadPro-Regular"/>
              </a:rPr>
              <a:t>fe cristiana </a:t>
            </a:r>
            <a:r>
              <a:rPr lang="es-ES" b="1" dirty="0">
                <a:solidFill>
                  <a:schemeClr val="accent6">
                    <a:lumMod val="75000"/>
                  </a:schemeClr>
                </a:solidFill>
                <a:latin typeface="MyriadPro-Regular"/>
              </a:rPr>
              <a:t>católica y de forma diagonal y </a:t>
            </a:r>
            <a:r>
              <a:rPr lang="es-ES" b="1" dirty="0" smtClean="0">
                <a:solidFill>
                  <a:schemeClr val="accent6">
                    <a:lumMod val="75000"/>
                  </a:schemeClr>
                </a:solidFill>
                <a:latin typeface="MyriadPro-Regular"/>
              </a:rPr>
              <a:t>testimonial, fundamentar </a:t>
            </a:r>
            <a:r>
              <a:rPr lang="es-ES" b="1" dirty="0">
                <a:solidFill>
                  <a:schemeClr val="accent6">
                    <a:lumMod val="75000"/>
                  </a:schemeClr>
                </a:solidFill>
                <a:latin typeface="MyriadPro-Regular"/>
              </a:rPr>
              <a:t>la misma ante los no creyentes.</a:t>
            </a:r>
          </a:p>
        </p:txBody>
      </p:sp>
      <p:sp>
        <p:nvSpPr>
          <p:cNvPr id="7" name="Rectángulo 6"/>
          <p:cNvSpPr/>
          <p:nvPr/>
        </p:nvSpPr>
        <p:spPr>
          <a:xfrm>
            <a:off x="439838" y="3078474"/>
            <a:ext cx="11354764" cy="923330"/>
          </a:xfrm>
          <a:prstGeom prst="rect">
            <a:avLst/>
          </a:prstGeom>
        </p:spPr>
        <p:txBody>
          <a:bodyPr wrap="square">
            <a:spAutoFit/>
          </a:bodyPr>
          <a:lstStyle/>
          <a:p>
            <a:pPr algn="just"/>
            <a:r>
              <a:rPr lang="es-ES" b="1" dirty="0">
                <a:solidFill>
                  <a:srgbClr val="FF0000"/>
                </a:solidFill>
                <a:latin typeface="MyriadPro-Regular"/>
              </a:rPr>
              <a:t>La </a:t>
            </a:r>
            <a:r>
              <a:rPr lang="es-ES" b="1" dirty="0" smtClean="0">
                <a:solidFill>
                  <a:srgbClr val="FF0000"/>
                </a:solidFill>
                <a:latin typeface="MyriadPro-Regular"/>
              </a:rPr>
              <a:t>Apologética </a:t>
            </a:r>
            <a:r>
              <a:rPr lang="es-ES" b="1" dirty="0">
                <a:solidFill>
                  <a:srgbClr val="FF0000"/>
                </a:solidFill>
                <a:latin typeface="MyriadPro-Regular"/>
              </a:rPr>
              <a:t>“hacia afuera” busca acompañar la transmisión de la fe cristiana, permitiendo al evangelizador “estar siempre dispuesto a dar respuesta a todo el que le pida razón de su propia fe” </a:t>
            </a:r>
            <a:endParaRPr lang="es-ES" b="1" dirty="0" smtClean="0">
              <a:solidFill>
                <a:srgbClr val="FF0000"/>
              </a:solidFill>
              <a:latin typeface="MyriadPro-Regular"/>
            </a:endParaRPr>
          </a:p>
          <a:p>
            <a:pPr algn="just"/>
            <a:r>
              <a:rPr lang="es-ES" b="1" dirty="0" smtClean="0">
                <a:solidFill>
                  <a:srgbClr val="FF0000"/>
                </a:solidFill>
                <a:latin typeface="MyriadPro-Regular"/>
              </a:rPr>
              <a:t>(</a:t>
            </a:r>
            <a:r>
              <a:rPr lang="es-ES" b="1" dirty="0">
                <a:solidFill>
                  <a:srgbClr val="FF0000"/>
                </a:solidFill>
                <a:latin typeface="MyriadPro-Regular"/>
              </a:rPr>
              <a:t>1 Pedro 3,15-16).</a:t>
            </a:r>
          </a:p>
        </p:txBody>
      </p:sp>
      <p:sp>
        <p:nvSpPr>
          <p:cNvPr id="8" name="Rectángulo 7"/>
          <p:cNvSpPr/>
          <p:nvPr/>
        </p:nvSpPr>
        <p:spPr>
          <a:xfrm>
            <a:off x="838199" y="4446522"/>
            <a:ext cx="11262167" cy="1380378"/>
          </a:xfrm>
          <a:prstGeom prst="rect">
            <a:avLst/>
          </a:prstGeom>
        </p:spPr>
        <p:txBody>
          <a:bodyPr wrap="square">
            <a:spAutoFit/>
          </a:bodyPr>
          <a:lstStyle/>
          <a:p>
            <a:pPr algn="just">
              <a:lnSpc>
                <a:spcPct val="107000"/>
              </a:lnSpc>
              <a:spcAft>
                <a:spcPts val="800"/>
              </a:spcAft>
            </a:pPr>
            <a:r>
              <a:rPr lang="es-E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lang="es-ES" b="1" dirty="0">
                <a:solidFill>
                  <a:srgbClr val="FF0000"/>
                </a:solidFill>
                <a:latin typeface="MyriadPro-Regular"/>
              </a:rPr>
              <a:t>. Dirigida hacia aquellos que han elegido el </a:t>
            </a:r>
            <a:r>
              <a:rPr lang="es-ES" b="1" dirty="0" smtClean="0">
                <a:solidFill>
                  <a:srgbClr val="FF0000"/>
                </a:solidFill>
                <a:latin typeface="MyriadPro-Regular"/>
              </a:rPr>
              <a:t>mal, en </a:t>
            </a:r>
            <a:r>
              <a:rPr lang="es-ES" b="1" dirty="0">
                <a:solidFill>
                  <a:srgbClr val="FF0000"/>
                </a:solidFill>
                <a:latin typeface="MyriadPro-Regular"/>
              </a:rPr>
              <a:t>sus dos </a:t>
            </a:r>
            <a:r>
              <a:rPr lang="es-ES" b="1" dirty="0" smtClean="0">
                <a:solidFill>
                  <a:srgbClr val="FF0000"/>
                </a:solidFill>
                <a:latin typeface="MyriadPro-Regular"/>
              </a:rPr>
              <a:t>vertientes: </a:t>
            </a:r>
            <a:r>
              <a:rPr lang="es-ES" b="1" dirty="0">
                <a:solidFill>
                  <a:srgbClr val="FF0000"/>
                </a:solidFill>
                <a:latin typeface="MyriadPro-Regular"/>
              </a:rPr>
              <a:t>la astuta y subrepticia, empática y simpática, y la abiertamente beligerante y violenta.</a:t>
            </a:r>
          </a:p>
          <a:p>
            <a:pPr algn="just">
              <a:lnSpc>
                <a:spcPct val="107000"/>
              </a:lnSpc>
              <a:spcAft>
                <a:spcPts val="800"/>
              </a:spcAft>
            </a:pPr>
            <a:r>
              <a:rPr lang="es-ES" b="1" dirty="0">
                <a:solidFill>
                  <a:srgbClr val="FF0000"/>
                </a:solidFill>
                <a:latin typeface="MyriadPro-Regular"/>
              </a:rPr>
              <a:t>2. Dirigida hacia aquellos que han elegido el mal con una libertad </a:t>
            </a:r>
            <a:r>
              <a:rPr lang="es-ES" b="1" dirty="0" smtClean="0">
                <a:solidFill>
                  <a:srgbClr val="FF0000"/>
                </a:solidFill>
                <a:latin typeface="MyriadPro-Regular"/>
              </a:rPr>
              <a:t>disminuida por </a:t>
            </a:r>
            <a:r>
              <a:rPr lang="es-ES" b="1" dirty="0">
                <a:solidFill>
                  <a:srgbClr val="FF0000"/>
                </a:solidFill>
                <a:latin typeface="MyriadPro-Regular"/>
              </a:rPr>
              <a:t>diversas </a:t>
            </a:r>
            <a:r>
              <a:rPr lang="es-ES" b="1" dirty="0" smtClean="0">
                <a:solidFill>
                  <a:srgbClr val="FF0000"/>
                </a:solidFill>
                <a:latin typeface="MyriadPro-Regular"/>
              </a:rPr>
              <a:t>circunstancias. </a:t>
            </a:r>
            <a:endParaRPr lang="es-ES" b="1" dirty="0">
              <a:solidFill>
                <a:srgbClr val="FF0000"/>
              </a:solidFill>
              <a:latin typeface="MyriadPro-Regular"/>
            </a:endParaRPr>
          </a:p>
        </p:txBody>
      </p:sp>
      <p:sp>
        <p:nvSpPr>
          <p:cNvPr id="9" name="Rectángulo 8"/>
          <p:cNvSpPr/>
          <p:nvPr/>
        </p:nvSpPr>
        <p:spPr>
          <a:xfrm>
            <a:off x="838199" y="5921546"/>
            <a:ext cx="5044971" cy="388696"/>
          </a:xfrm>
          <a:prstGeom prst="rect">
            <a:avLst/>
          </a:prstGeom>
        </p:spPr>
        <p:txBody>
          <a:bodyPr wrap="none">
            <a:spAutoFit/>
          </a:bodyPr>
          <a:lstStyle/>
          <a:p>
            <a:pPr algn="just">
              <a:lnSpc>
                <a:spcPct val="107000"/>
              </a:lnSpc>
              <a:spcAft>
                <a:spcPts val="800"/>
              </a:spcAft>
            </a:pPr>
            <a:r>
              <a:rPr lang="es-ES" b="1" dirty="0">
                <a:solidFill>
                  <a:srgbClr val="FF0000"/>
                </a:solidFill>
                <a:latin typeface="MyriadPro-Regular"/>
              </a:rPr>
              <a:t>3. Dirigida hacia aquellos que no la conocen</a:t>
            </a:r>
          </a:p>
        </p:txBody>
      </p:sp>
    </p:spTree>
    <p:extLst>
      <p:ext uri="{BB962C8B-B14F-4D97-AF65-F5344CB8AC3E}">
        <p14:creationId xmlns:p14="http://schemas.microsoft.com/office/powerpoint/2010/main" xmlns="" val="16088972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ENEMIGOS DE LA DOCTRINA</a:t>
            </a:r>
            <a:endParaRPr lang="es-ES" dirty="0">
              <a:solidFill>
                <a:srgbClr val="002060"/>
              </a:solidFill>
              <a:latin typeface="Gecko" pitchFamily="2" charset="0"/>
            </a:endParaRPr>
          </a:p>
        </p:txBody>
      </p:sp>
      <p:sp>
        <p:nvSpPr>
          <p:cNvPr id="3" name="Rectángulo 2"/>
          <p:cNvSpPr/>
          <p:nvPr/>
        </p:nvSpPr>
        <p:spPr>
          <a:xfrm>
            <a:off x="4060081" y="1769365"/>
            <a:ext cx="7636212" cy="1775551"/>
          </a:xfrm>
          <a:prstGeom prst="rect">
            <a:avLst/>
          </a:prstGeom>
        </p:spPr>
        <p:txBody>
          <a:bodyPr wrap="square">
            <a:spAutoFit/>
          </a:bodyPr>
          <a:lstStyle/>
          <a:p>
            <a:pPr>
              <a:lnSpc>
                <a:spcPct val="107000"/>
              </a:lnSpc>
              <a:spcAft>
                <a:spcPts val="800"/>
              </a:spcAft>
            </a:pPr>
            <a:r>
              <a:rPr lang="es-ES" dirty="0">
                <a:latin typeface="Gecko" pitchFamily="2" charset="0"/>
                <a:ea typeface="Calibri" panose="020F0502020204030204" pitchFamily="34" charset="0"/>
                <a:cs typeface="Times New Roman" panose="02020603050405020304" pitchFamily="18" charset="0"/>
              </a:rPr>
              <a:t> </a:t>
            </a:r>
            <a:r>
              <a:rPr lang="es-E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APOSTASÍA</a:t>
            </a:r>
            <a:endParaRPr lang="es-E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ES" dirty="0" smtClean="0">
                <a:latin typeface="Calibri" panose="020F0502020204030204" pitchFamily="34" charset="0"/>
                <a:ea typeface="Calibri" panose="020F0502020204030204" pitchFamily="34" charset="0"/>
                <a:cs typeface="Calibri" panose="020F0502020204030204" pitchFamily="34" charset="0"/>
              </a:rPr>
              <a:t>Renuncia </a:t>
            </a:r>
            <a:r>
              <a:rPr lang="es-ES" dirty="0">
                <a:latin typeface="Calibri" panose="020F0502020204030204" pitchFamily="34" charset="0"/>
                <a:ea typeface="Calibri" panose="020F0502020204030204" pitchFamily="34" charset="0"/>
                <a:cs typeface="Calibri" panose="020F0502020204030204" pitchFamily="34" charset="0"/>
              </a:rPr>
              <a:t>que hace una persona de sus creencias religiosas o políticas y abandono de su religión o del partido político al que pertenecía.</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s-ES" dirty="0">
                <a:latin typeface="Calibri" panose="020F0502020204030204" pitchFamily="34" charset="0"/>
                <a:ea typeface="Calibri" panose="020F0502020204030204" pitchFamily="34" charset="0"/>
                <a:cs typeface="Calibri" panose="020F0502020204030204" pitchFamily="34" charset="0"/>
              </a:rPr>
              <a:t>Abandono del estado sacerdotal por parte de un sacerdote o de la vida religiosa por parte de un religioso profeso.</a:t>
            </a:r>
            <a:endParaRPr lang="es-ES" dirty="0"/>
          </a:p>
        </p:txBody>
      </p:sp>
      <p:sp>
        <p:nvSpPr>
          <p:cNvPr id="4" name="Rectángulo 3"/>
          <p:cNvSpPr/>
          <p:nvPr/>
        </p:nvSpPr>
        <p:spPr>
          <a:xfrm>
            <a:off x="4060081" y="3966141"/>
            <a:ext cx="9191625" cy="886461"/>
          </a:xfrm>
          <a:prstGeom prst="rect">
            <a:avLst/>
          </a:prstGeom>
        </p:spPr>
        <p:txBody>
          <a:bodyPr wrap="square">
            <a:spAutoFit/>
          </a:bodyPr>
          <a:lstStyle/>
          <a:p>
            <a:pPr>
              <a:lnSpc>
                <a:spcPct val="107000"/>
              </a:lnSpc>
              <a:spcAft>
                <a:spcPts val="800"/>
              </a:spcAft>
            </a:pPr>
            <a:r>
              <a:rPr lang="es-E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HEREJÍA</a:t>
            </a:r>
          </a:p>
          <a:p>
            <a:pPr>
              <a:lnSpc>
                <a:spcPct val="107000"/>
              </a:lnSpc>
              <a:spcAft>
                <a:spcPts val="800"/>
              </a:spcAft>
            </a:pPr>
            <a:r>
              <a:rPr lang="es-ES" dirty="0" smtClean="0">
                <a:latin typeface="Calibri" panose="020F0502020204030204" pitchFamily="34" charset="0"/>
                <a:ea typeface="Calibri" panose="020F0502020204030204" pitchFamily="34" charset="0"/>
                <a:cs typeface="Calibri" panose="020F0502020204030204" pitchFamily="34" charset="0"/>
              </a:rPr>
              <a:t>        1. En relación con una doctrina religiosa, error sostenido con pertinacia.</a:t>
            </a:r>
            <a:endParaRPr lang="es-E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4060081" y="5399145"/>
            <a:ext cx="6096000" cy="873316"/>
          </a:xfrm>
          <a:prstGeom prst="rect">
            <a:avLst/>
          </a:prstGeom>
        </p:spPr>
        <p:txBody>
          <a:bodyPr>
            <a:spAutoFit/>
          </a:bodyPr>
          <a:lstStyle/>
          <a:p>
            <a:pPr>
              <a:lnSpc>
                <a:spcPct val="107000"/>
              </a:lnSpc>
              <a:spcAft>
                <a:spcPts val="800"/>
              </a:spcAft>
            </a:pPr>
            <a:r>
              <a:rPr lang="es-E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CISMA</a:t>
            </a:r>
            <a:r>
              <a:rPr lang="es-ES"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dirty="0" smtClean="0">
                <a:latin typeface="Calibri" panose="020F0502020204030204" pitchFamily="34" charset="0"/>
                <a:ea typeface="Calibri" panose="020F0502020204030204" pitchFamily="34" charset="0"/>
                <a:cs typeface="Calibri" panose="020F0502020204030204" pitchFamily="34" charset="0"/>
              </a:rPr>
              <a:t>División </a:t>
            </a:r>
            <a:r>
              <a:rPr lang="es-ES" dirty="0">
                <a:latin typeface="Calibri" panose="020F0502020204030204" pitchFamily="34" charset="0"/>
                <a:ea typeface="Calibri" panose="020F0502020204030204" pitchFamily="34" charset="0"/>
                <a:cs typeface="Calibri" panose="020F0502020204030204" pitchFamily="34" charset="0"/>
              </a:rPr>
              <a:t>o separación en el seno de una iglesia o religión.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027" y="5621748"/>
            <a:ext cx="1703707" cy="95407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50118" y="3960986"/>
            <a:ext cx="2097527" cy="1174615"/>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14374" y="1360725"/>
            <a:ext cx="1457325" cy="1990725"/>
          </a:xfrm>
          <a:prstGeom prst="rect">
            <a:avLst/>
          </a:prstGeom>
        </p:spPr>
      </p:pic>
    </p:spTree>
    <p:extLst>
      <p:ext uri="{BB962C8B-B14F-4D97-AF65-F5344CB8AC3E}">
        <p14:creationId xmlns:p14="http://schemas.microsoft.com/office/powerpoint/2010/main" xmlns="" val="107638539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par>
                                <p:cTn id="24" presetID="21"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rgbClr val="002060"/>
                </a:solidFill>
                <a:latin typeface="Gecko" pitchFamily="2" charset="0"/>
              </a:rPr>
              <a:t>NECESIDAD  ayer</a:t>
            </a:r>
            <a:endParaRPr lang="es-ES" dirty="0">
              <a:solidFill>
                <a:srgbClr val="002060"/>
              </a:solidFill>
              <a:latin typeface="Gecko" pitchFamily="2" charset="0"/>
            </a:endParaRPr>
          </a:p>
        </p:txBody>
      </p:sp>
      <p:sp>
        <p:nvSpPr>
          <p:cNvPr id="3" name="Rectángulo 2"/>
          <p:cNvSpPr/>
          <p:nvPr/>
        </p:nvSpPr>
        <p:spPr>
          <a:xfrm>
            <a:off x="838200" y="1514744"/>
            <a:ext cx="11382374" cy="1323439"/>
          </a:xfrm>
          <a:prstGeom prst="rect">
            <a:avLst/>
          </a:prstGeom>
        </p:spPr>
        <p:txBody>
          <a:bodyPr wrap="square">
            <a:spAutoFit/>
          </a:bodyPr>
          <a:lstStyle/>
          <a:p>
            <a:r>
              <a:rPr lang="es-ES" i="1" dirty="0" smtClean="0">
                <a:latin typeface="MyriadPro-It"/>
              </a:rPr>
              <a:t> </a:t>
            </a:r>
            <a:r>
              <a:rPr lang="es-ES" sz="2000" b="1" i="1" dirty="0" smtClean="0">
                <a:solidFill>
                  <a:srgbClr val="FF0000"/>
                </a:solidFill>
                <a:latin typeface="MyriadPro-It"/>
              </a:rPr>
              <a:t>Cumplir el mandato evangélico </a:t>
            </a:r>
            <a:r>
              <a:rPr lang="es-ES" sz="2000" b="1" dirty="0" smtClean="0">
                <a:solidFill>
                  <a:srgbClr val="FF0000"/>
                </a:solidFill>
                <a:latin typeface="MyriadPro-Regular"/>
              </a:rPr>
              <a:t>(Mateo </a:t>
            </a:r>
            <a:r>
              <a:rPr lang="es-ES" sz="2000" b="1" dirty="0">
                <a:solidFill>
                  <a:srgbClr val="FF0000"/>
                </a:solidFill>
                <a:latin typeface="MyriadPro-Regular"/>
              </a:rPr>
              <a:t>28,19-20</a:t>
            </a:r>
            <a:r>
              <a:rPr lang="es-ES" sz="2000" b="1" dirty="0" smtClean="0">
                <a:solidFill>
                  <a:srgbClr val="FF0000"/>
                </a:solidFill>
                <a:latin typeface="MyriadPro-Regular"/>
              </a:rPr>
              <a:t>):</a:t>
            </a:r>
          </a:p>
          <a:p>
            <a:endParaRPr lang="es-ES" sz="2000" b="1" dirty="0">
              <a:solidFill>
                <a:srgbClr val="FF0000"/>
              </a:solidFill>
            </a:endParaRPr>
          </a:p>
          <a:p>
            <a:r>
              <a:rPr lang="es-ES" sz="2000" b="1" i="1" dirty="0" smtClean="0">
                <a:solidFill>
                  <a:srgbClr val="FF0000"/>
                </a:solidFill>
                <a:latin typeface="MyriadPro-It"/>
              </a:rPr>
              <a:t>“Haced </a:t>
            </a:r>
            <a:r>
              <a:rPr lang="es-ES" sz="2000" b="1" i="1" dirty="0">
                <a:solidFill>
                  <a:srgbClr val="FF0000"/>
                </a:solidFill>
                <a:latin typeface="MyriadPro-It"/>
              </a:rPr>
              <a:t>discípulos a todas las naciones </a:t>
            </a:r>
            <a:r>
              <a:rPr lang="es-ES" sz="2000" b="1" i="1" dirty="0" smtClean="0">
                <a:solidFill>
                  <a:srgbClr val="FF0000"/>
                </a:solidFill>
                <a:latin typeface="MyriadPro-It"/>
              </a:rPr>
              <a:t>bautizándolas en </a:t>
            </a:r>
            <a:r>
              <a:rPr lang="es-ES" sz="2000" b="1" i="1" dirty="0">
                <a:solidFill>
                  <a:srgbClr val="FF0000"/>
                </a:solidFill>
                <a:latin typeface="MyriadPro-It"/>
              </a:rPr>
              <a:t>el nombre del Padre y del Hijo y del Espíritu </a:t>
            </a:r>
            <a:r>
              <a:rPr lang="es-ES" sz="2000" b="1" i="1" dirty="0" smtClean="0">
                <a:solidFill>
                  <a:srgbClr val="FF0000"/>
                </a:solidFill>
                <a:latin typeface="MyriadPro-It"/>
              </a:rPr>
              <a:t>Santo, enseñándoles </a:t>
            </a:r>
            <a:r>
              <a:rPr lang="es-ES" sz="2000" b="1" i="1" dirty="0">
                <a:solidFill>
                  <a:srgbClr val="FF0000"/>
                </a:solidFill>
                <a:latin typeface="MyriadPro-It"/>
              </a:rPr>
              <a:t>a guardar todo lo que nos ha mandado</a:t>
            </a:r>
            <a:r>
              <a:rPr lang="es-ES" sz="2000" b="1" i="1" dirty="0" smtClean="0">
                <a:solidFill>
                  <a:srgbClr val="FF0000"/>
                </a:solidFill>
                <a:latin typeface="MyriadPro-It"/>
              </a:rPr>
              <a:t>”</a:t>
            </a:r>
            <a:endParaRPr lang="es-ES" sz="2000" b="1" i="1" dirty="0">
              <a:solidFill>
                <a:srgbClr val="FF0000"/>
              </a:solidFill>
              <a:latin typeface="MyriadPro-It"/>
            </a:endParaRPr>
          </a:p>
        </p:txBody>
      </p:sp>
      <p:sp>
        <p:nvSpPr>
          <p:cNvPr id="6" name="CuadroTexto 5"/>
          <p:cNvSpPr txBox="1"/>
          <p:nvPr/>
        </p:nvSpPr>
        <p:spPr>
          <a:xfrm>
            <a:off x="838200" y="5397461"/>
            <a:ext cx="10229850" cy="707886"/>
          </a:xfrm>
          <a:prstGeom prst="rect">
            <a:avLst/>
          </a:prstGeom>
          <a:noFill/>
        </p:spPr>
        <p:txBody>
          <a:bodyPr wrap="square" rtlCol="0">
            <a:spAutoFit/>
          </a:bodyPr>
          <a:lstStyle/>
          <a:p>
            <a:pPr algn="just"/>
            <a:r>
              <a:rPr lang="es-ES" sz="2000" b="1" dirty="0" smtClean="0">
                <a:solidFill>
                  <a:srgbClr val="FF0000"/>
                </a:solidFill>
              </a:rPr>
              <a:t>Desde el primer </a:t>
            </a:r>
            <a:r>
              <a:rPr lang="es-ES" sz="2000" b="1" dirty="0">
                <a:solidFill>
                  <a:srgbClr val="FF0000"/>
                </a:solidFill>
              </a:rPr>
              <a:t>momento del nacimiento del Cristianismo  la Iglesia </a:t>
            </a:r>
            <a:r>
              <a:rPr lang="es-ES" sz="2000" b="1" dirty="0" smtClean="0">
                <a:solidFill>
                  <a:srgbClr val="FF0000"/>
                </a:solidFill>
              </a:rPr>
              <a:t>tuvo </a:t>
            </a:r>
            <a:r>
              <a:rPr lang="es-ES" sz="2000" b="1" dirty="0">
                <a:solidFill>
                  <a:srgbClr val="FF0000"/>
                </a:solidFill>
              </a:rPr>
              <a:t>que </a:t>
            </a:r>
            <a:r>
              <a:rPr lang="es-ES" sz="2000" b="1" dirty="0" smtClean="0">
                <a:solidFill>
                  <a:srgbClr val="FF0000"/>
                </a:solidFill>
              </a:rPr>
              <a:t>enfrentarse a  </a:t>
            </a:r>
            <a:r>
              <a:rPr lang="es-ES" sz="2000" b="1" dirty="0">
                <a:solidFill>
                  <a:srgbClr val="FF0000"/>
                </a:solidFill>
              </a:rPr>
              <a:t>todo tipo de errores y </a:t>
            </a:r>
            <a:r>
              <a:rPr lang="es-ES" sz="2000" b="1" dirty="0" smtClean="0">
                <a:solidFill>
                  <a:srgbClr val="FF0000"/>
                </a:solidFill>
              </a:rPr>
              <a:t>herejías, lo que siguió sucediendo a lo largo de su historia.</a:t>
            </a:r>
            <a:endParaRPr lang="es-ES" sz="2000" b="1" dirty="0">
              <a:solidFill>
                <a:srgbClr val="FF000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43325" y="3027209"/>
            <a:ext cx="4400550" cy="2214201"/>
          </a:xfrm>
          <a:prstGeom prst="rect">
            <a:avLst/>
          </a:prstGeom>
        </p:spPr>
      </p:pic>
    </p:spTree>
    <p:extLst>
      <p:ext uri="{BB962C8B-B14F-4D97-AF65-F5344CB8AC3E}">
        <p14:creationId xmlns:p14="http://schemas.microsoft.com/office/powerpoint/2010/main" xmlns="" val="4894856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4209</TotalTime>
  <Words>3789</Words>
  <Application>Microsoft Office PowerPoint</Application>
  <PresentationFormat>Personalizado</PresentationFormat>
  <Paragraphs>223</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APOLOGÉTICA  INTRODUCCIÓN  “No consiste en imponer nuestras razones, sino en conquistar almas”</vt:lpstr>
      <vt:lpstr>ETIMOLOGÍA - DEFINICIÓN</vt:lpstr>
      <vt:lpstr>ETIMOLOGÍA - DEFINICIÓN</vt:lpstr>
      <vt:lpstr>ETIMOLOGÍA - DEFINICIÓN</vt:lpstr>
      <vt:lpstr>OBJETIVO/MISIÓN</vt:lpstr>
      <vt:lpstr>OBJETIVO/MISIÓN</vt:lpstr>
      <vt:lpstr>DESTINATARIOS</vt:lpstr>
      <vt:lpstr>ENEMIGOS DE LA DOCTRINA</vt:lpstr>
      <vt:lpstr>NECESIDAD  ayer</vt:lpstr>
      <vt:lpstr>NECESIDAD hoy</vt:lpstr>
      <vt:lpstr>NECESIDAD  hoy</vt:lpstr>
      <vt:lpstr>NECESIDAD  hoy</vt:lpstr>
      <vt:lpstr>           NECESIDAD  hoy</vt:lpstr>
      <vt:lpstr>Diapositiva 14</vt:lpstr>
      <vt:lpstr>Diapositiva 15</vt:lpstr>
      <vt:lpstr>HISTORIA</vt:lpstr>
      <vt:lpstr>APOLOGETAS</vt:lpstr>
      <vt:lpstr>APOLOGETAS</vt:lpstr>
      <vt:lpstr>APOLOGETAS</vt:lpstr>
      <vt:lpstr>APOLOGETAS</vt:lpstr>
      <vt:lpstr>APOLOGETAS</vt:lpstr>
      <vt:lpstr>APOLOGETAS</vt:lpstr>
      <vt:lpstr>Diapositiva 23</vt:lpstr>
      <vt:lpstr>Diapositiva 24</vt:lpstr>
      <vt:lpstr>Diapositiva 25</vt:lpstr>
      <vt:lpstr>CARACTERÍSTICAS APOLOGETA</vt:lpstr>
      <vt:lpstr>CARACTERÍSTICAS APOLOGETA</vt:lpstr>
      <vt:lpstr>CARACTERÍSTICAS APOLOGETA</vt:lpstr>
      <vt:lpstr>CARACTERÍSTICAS APOLOGETA</vt:lpstr>
      <vt:lpstr>CARACTERÍSTICAS APOLOGETA</vt:lpstr>
      <vt:lpstr>CARACTERÍSTICAS APOLOGETA</vt:lpstr>
      <vt:lpstr>CARACTERÍSTICAS APOLOGETA</vt:lpstr>
      <vt:lpstr>CARACTERÍSTICAS APOLOGETA</vt:lpstr>
      <vt:lpstr>parresía</vt:lpstr>
      <vt:lpstr>A modo de resumen</vt:lpstr>
      <vt:lpstr>A modo de resumen</vt:lpstr>
      <vt:lpstr>BIBLIOGRAFÍA para saber más</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INTRODUCIÓN A LA APOLOGÉTICA</dc:title>
  <dc:creator>Cuenta Microsoft</dc:creator>
  <cp:lastModifiedBy>Manuel</cp:lastModifiedBy>
  <cp:revision>74</cp:revision>
  <dcterms:created xsi:type="dcterms:W3CDTF">2021-03-09T09:30:53Z</dcterms:created>
  <dcterms:modified xsi:type="dcterms:W3CDTF">2021-04-08T16:07:33Z</dcterms:modified>
</cp:coreProperties>
</file>