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06A8-4D26-4114-A391-10B244D98F3A}" type="datetimeFigureOut">
              <a:rPr lang="es-ES" smtClean="0"/>
              <a:t>02/03/2021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DE6F2-A1C7-4990-BC7D-3355455C3A7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801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06A8-4D26-4114-A391-10B244D98F3A}" type="datetimeFigureOut">
              <a:rPr lang="es-ES" smtClean="0"/>
              <a:t>02/03/2021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DE6F2-A1C7-4990-BC7D-3355455C3A7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4037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06A8-4D26-4114-A391-10B244D98F3A}" type="datetimeFigureOut">
              <a:rPr lang="es-ES" smtClean="0"/>
              <a:t>02/03/2021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DE6F2-A1C7-4990-BC7D-3355455C3A7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7761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06A8-4D26-4114-A391-10B244D98F3A}" type="datetimeFigureOut">
              <a:rPr lang="es-ES" smtClean="0"/>
              <a:t>02/03/2021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DE6F2-A1C7-4990-BC7D-3355455C3A7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5902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06A8-4D26-4114-A391-10B244D98F3A}" type="datetimeFigureOut">
              <a:rPr lang="es-ES" smtClean="0"/>
              <a:t>02/03/2021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DE6F2-A1C7-4990-BC7D-3355455C3A7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629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06A8-4D26-4114-A391-10B244D98F3A}" type="datetimeFigureOut">
              <a:rPr lang="es-ES" smtClean="0"/>
              <a:t>02/03/2021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DE6F2-A1C7-4990-BC7D-3355455C3A7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1147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06A8-4D26-4114-A391-10B244D98F3A}" type="datetimeFigureOut">
              <a:rPr lang="es-ES" smtClean="0"/>
              <a:t>02/03/2021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DE6F2-A1C7-4990-BC7D-3355455C3A7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4959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06A8-4D26-4114-A391-10B244D98F3A}" type="datetimeFigureOut">
              <a:rPr lang="es-ES" smtClean="0"/>
              <a:t>02/03/2021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DE6F2-A1C7-4990-BC7D-3355455C3A7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8178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06A8-4D26-4114-A391-10B244D98F3A}" type="datetimeFigureOut">
              <a:rPr lang="es-ES" smtClean="0"/>
              <a:t>02/03/2021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DE6F2-A1C7-4990-BC7D-3355455C3A7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5516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06A8-4D26-4114-A391-10B244D98F3A}" type="datetimeFigureOut">
              <a:rPr lang="es-ES" smtClean="0"/>
              <a:t>02/03/2021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DE6F2-A1C7-4990-BC7D-3355455C3A7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891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06A8-4D26-4114-A391-10B244D98F3A}" type="datetimeFigureOut">
              <a:rPr lang="es-ES" smtClean="0"/>
              <a:t>02/03/2021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DE6F2-A1C7-4990-BC7D-3355455C3A7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3012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506A8-4D26-4114-A391-10B244D98F3A}" type="datetimeFigureOut">
              <a:rPr lang="es-ES" smtClean="0"/>
              <a:t>02/03/2021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DE6F2-A1C7-4990-BC7D-3355455C3A7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1203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815124" y="1366221"/>
            <a:ext cx="8915399" cy="2830247"/>
          </a:xfrm>
        </p:spPr>
        <p:txBody>
          <a:bodyPr>
            <a:normAutofit fontScale="90000"/>
          </a:bodyPr>
          <a:lstStyle/>
          <a:p>
            <a:pPr algn="r"/>
            <a:r>
              <a:rPr lang="es-ES" sz="6000" b="1" dirty="0" smtClean="0">
                <a:solidFill>
                  <a:srgbClr val="FF0000"/>
                </a:solidFill>
              </a:rPr>
              <a:t>DIOS SALVA POR LOS PROFETAS:</a:t>
            </a:r>
            <a:br>
              <a:rPr lang="es-ES" sz="6000" b="1" dirty="0" smtClean="0">
                <a:solidFill>
                  <a:srgbClr val="FF0000"/>
                </a:solidFill>
              </a:rPr>
            </a:br>
            <a:r>
              <a:rPr lang="es-ES" sz="6000" b="1" dirty="0" smtClean="0">
                <a:solidFill>
                  <a:srgbClr val="FF0000"/>
                </a:solidFill>
              </a:rPr>
              <a:t>EL ANUNCIO PROFÉTICO</a:t>
            </a:r>
            <a:br>
              <a:rPr lang="es-ES" sz="6000" b="1" dirty="0" smtClean="0">
                <a:solidFill>
                  <a:srgbClr val="FF0000"/>
                </a:solidFill>
              </a:rPr>
            </a:br>
            <a:r>
              <a:rPr lang="es-ES" sz="3600" b="1" smtClean="0">
                <a:solidFill>
                  <a:srgbClr val="FF0000"/>
                </a:solidFill>
              </a:rPr>
              <a:t>PARTE </a:t>
            </a:r>
            <a:r>
              <a:rPr lang="es-ES" sz="3600" b="1">
                <a:solidFill>
                  <a:srgbClr val="FF0000"/>
                </a:solidFill>
              </a:rPr>
              <a:t>2</a:t>
            </a:r>
            <a:endParaRPr lang="es-ES" sz="3600" b="1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28750" y="4828810"/>
            <a:ext cx="9144000" cy="1655762"/>
          </a:xfrm>
        </p:spPr>
        <p:txBody>
          <a:bodyPr>
            <a:noAutofit/>
          </a:bodyPr>
          <a:lstStyle/>
          <a:p>
            <a:r>
              <a:rPr lang="es-ES" sz="2000" b="1" dirty="0" smtClean="0">
                <a:solidFill>
                  <a:srgbClr val="0070C0"/>
                </a:solidFill>
              </a:rPr>
              <a:t>ESCUELA DE BIBLIA</a:t>
            </a:r>
          </a:p>
          <a:p>
            <a:r>
              <a:rPr lang="es-ES" sz="2000" b="1" dirty="0" smtClean="0">
                <a:solidFill>
                  <a:srgbClr val="0070C0"/>
                </a:solidFill>
              </a:rPr>
              <a:t>PARROQUIA ASUNCIÓN NTRA SRA. </a:t>
            </a:r>
          </a:p>
          <a:p>
            <a:r>
              <a:rPr lang="es-ES" sz="2000" b="1" dirty="0" smtClean="0">
                <a:solidFill>
                  <a:srgbClr val="0070C0"/>
                </a:solidFill>
              </a:rPr>
              <a:t>POZUELO DE ALARCÓN. MADRID</a:t>
            </a:r>
            <a:endParaRPr lang="es-ES" sz="2000" b="1" dirty="0">
              <a:solidFill>
                <a:srgbClr val="0070C0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2528" y="4359476"/>
            <a:ext cx="1998831" cy="196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17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Miramos nuestra vida y reflexionamos</a:t>
            </a:r>
            <a:endParaRPr lang="es-ES" dirty="0"/>
          </a:p>
        </p:txBody>
      </p:sp>
      <p:sp>
        <p:nvSpPr>
          <p:cNvPr id="3" name="CuadroTexto 2"/>
          <p:cNvSpPr txBox="1"/>
          <p:nvPr/>
        </p:nvSpPr>
        <p:spPr>
          <a:xfrm>
            <a:off x="2676525" y="1466136"/>
            <a:ext cx="882808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b="1" dirty="0" smtClean="0">
                <a:solidFill>
                  <a:srgbClr val="0070C0"/>
                </a:solidFill>
              </a:rPr>
              <a:t>¿ Cómo afrontamos el sufrimiento, el dolor propio y el de los demás?</a:t>
            </a:r>
          </a:p>
          <a:p>
            <a:pPr algn="just"/>
            <a:endParaRPr lang="es-ES" b="1" dirty="0">
              <a:solidFill>
                <a:srgbClr val="0070C0"/>
              </a:solidFill>
            </a:endParaRPr>
          </a:p>
          <a:p>
            <a:pPr algn="just"/>
            <a:r>
              <a:rPr lang="es-ES" b="1" dirty="0" smtClean="0">
                <a:solidFill>
                  <a:srgbClr val="0070C0"/>
                </a:solidFill>
              </a:rPr>
              <a:t>¿Somos capaces de consolar a alguien que sufre?</a:t>
            </a:r>
          </a:p>
          <a:p>
            <a:pPr algn="just"/>
            <a:endParaRPr lang="es-ES" b="1" dirty="0">
              <a:solidFill>
                <a:srgbClr val="0070C0"/>
              </a:solidFill>
            </a:endParaRPr>
          </a:p>
          <a:p>
            <a:pPr algn="just"/>
            <a:r>
              <a:rPr lang="es-ES" b="1" dirty="0" smtClean="0">
                <a:solidFill>
                  <a:srgbClr val="0070C0"/>
                </a:solidFill>
              </a:rPr>
              <a:t>¿ Qué experiencias tenemos de ser consolados?</a:t>
            </a:r>
          </a:p>
          <a:p>
            <a:pPr algn="just"/>
            <a:endParaRPr lang="es-ES" b="1" dirty="0">
              <a:solidFill>
                <a:srgbClr val="0070C0"/>
              </a:solidFill>
            </a:endParaRPr>
          </a:p>
          <a:p>
            <a:pPr algn="just"/>
            <a:endParaRPr lang="es-ES" b="1" dirty="0">
              <a:solidFill>
                <a:srgbClr val="0070C0"/>
              </a:solidFill>
            </a:endParaRPr>
          </a:p>
          <a:p>
            <a:pPr algn="just"/>
            <a:r>
              <a:rPr lang="es-ES" b="1" dirty="0" smtClean="0">
                <a:solidFill>
                  <a:srgbClr val="0070C0"/>
                </a:solidFill>
              </a:rPr>
              <a:t>¿De qué nos sirve tener fe en los momentos en los que buscamos el consuelo o tenemos que consolar a otros?</a:t>
            </a:r>
          </a:p>
          <a:p>
            <a:pPr algn="just"/>
            <a:endParaRPr lang="es-ES" b="1" dirty="0">
              <a:solidFill>
                <a:srgbClr val="0070C0"/>
              </a:solidFill>
            </a:endParaRPr>
          </a:p>
          <a:p>
            <a:pPr algn="just"/>
            <a:r>
              <a:rPr lang="es-ES" b="1" dirty="0" smtClean="0">
                <a:solidFill>
                  <a:srgbClr val="0070C0"/>
                </a:solidFill>
              </a:rPr>
              <a:t>¿Cómo debemos actuar para consolar a los demás igual que Dios lo hace?</a:t>
            </a:r>
          </a:p>
          <a:p>
            <a:pPr algn="just"/>
            <a:endParaRPr lang="es-ES" b="1" dirty="0" smtClean="0">
              <a:solidFill>
                <a:srgbClr val="0070C0"/>
              </a:solidFill>
            </a:endParaRPr>
          </a:p>
          <a:p>
            <a:pPr algn="just"/>
            <a:r>
              <a:rPr lang="es-ES" b="1" dirty="0" smtClean="0">
                <a:solidFill>
                  <a:srgbClr val="0070C0"/>
                </a:solidFill>
              </a:rPr>
              <a:t>¿Conoces a alguien que haya sido capaz de rehacerse en una situación difícil gracias a la confianza en la voluntad de Dios?</a:t>
            </a:r>
          </a:p>
          <a:p>
            <a:pPr algn="just"/>
            <a:endParaRPr lang="es-ES" b="1" dirty="0">
              <a:solidFill>
                <a:srgbClr val="0070C0"/>
              </a:solidFill>
            </a:endParaRPr>
          </a:p>
          <a:p>
            <a:pPr algn="just"/>
            <a:endParaRPr lang="es-E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28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09750" y="624110"/>
            <a:ext cx="10144125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Para profundizar 1/3</a:t>
            </a:r>
            <a:br>
              <a:rPr lang="es-ES" dirty="0" smtClean="0">
                <a:solidFill>
                  <a:srgbClr val="FF0000"/>
                </a:solidFill>
              </a:rPr>
            </a:br>
            <a:r>
              <a:rPr lang="es-ES" sz="3100" dirty="0" smtClean="0">
                <a:solidFill>
                  <a:srgbClr val="FF0000"/>
                </a:solidFill>
              </a:rPr>
              <a:t>El profeta quiere a su pueblo y busca su conversión</a:t>
            </a:r>
            <a:br>
              <a:rPr lang="es-ES" sz="3100" dirty="0" smtClean="0">
                <a:solidFill>
                  <a:srgbClr val="FF0000"/>
                </a:solidFill>
              </a:rPr>
            </a:br>
            <a:endParaRPr lang="es-ES" sz="3100" dirty="0"/>
          </a:p>
        </p:txBody>
      </p:sp>
      <p:sp>
        <p:nvSpPr>
          <p:cNvPr id="5" name="CuadroTexto 4"/>
          <p:cNvSpPr txBox="1"/>
          <p:nvPr/>
        </p:nvSpPr>
        <p:spPr>
          <a:xfrm>
            <a:off x="5076825" y="2057400"/>
            <a:ext cx="668655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b="1" dirty="0" smtClean="0">
                <a:solidFill>
                  <a:srgbClr val="002060"/>
                </a:solidFill>
              </a:rPr>
              <a:t>Para que la llamada tenga lugar es necesario el encuentro entre Dios y el ser humano.</a:t>
            </a:r>
          </a:p>
          <a:p>
            <a:pPr algn="just"/>
            <a:endParaRPr lang="es-ES" b="1" dirty="0">
              <a:solidFill>
                <a:srgbClr val="002060"/>
              </a:solidFill>
            </a:endParaRPr>
          </a:p>
          <a:p>
            <a:pPr algn="just"/>
            <a:r>
              <a:rPr lang="es-ES" b="1" dirty="0" smtClean="0">
                <a:solidFill>
                  <a:srgbClr val="002060"/>
                </a:solidFill>
              </a:rPr>
              <a:t>Esta experiencia tiene formas distintas:</a:t>
            </a:r>
          </a:p>
          <a:p>
            <a:pPr algn="just"/>
            <a:endParaRPr lang="es-ES" b="1" dirty="0" smtClean="0">
              <a:solidFill>
                <a:srgbClr val="00206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ES" b="1" dirty="0">
                <a:solidFill>
                  <a:srgbClr val="002060"/>
                </a:solidFill>
              </a:rPr>
              <a:t> </a:t>
            </a:r>
            <a:r>
              <a:rPr lang="es-ES" b="1" dirty="0" smtClean="0">
                <a:solidFill>
                  <a:srgbClr val="002060"/>
                </a:solidFill>
              </a:rPr>
              <a:t>Dios le habla directamente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ES" b="1" dirty="0">
                <a:solidFill>
                  <a:srgbClr val="002060"/>
                </a:solidFill>
              </a:rPr>
              <a:t> </a:t>
            </a:r>
            <a:r>
              <a:rPr lang="es-ES" b="1" dirty="0" smtClean="0">
                <a:solidFill>
                  <a:srgbClr val="002060"/>
                </a:solidFill>
              </a:rPr>
              <a:t>Dios le habla a través de un mensajero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ES" b="1" dirty="0">
                <a:solidFill>
                  <a:srgbClr val="002060"/>
                </a:solidFill>
              </a:rPr>
              <a:t> </a:t>
            </a:r>
            <a:r>
              <a:rPr lang="es-ES" b="1" dirty="0" smtClean="0">
                <a:solidFill>
                  <a:srgbClr val="002060"/>
                </a:solidFill>
              </a:rPr>
              <a:t>A través de una suave brisa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ES" b="1" dirty="0" smtClean="0">
                <a:solidFill>
                  <a:srgbClr val="002060"/>
                </a:solidFill>
              </a:rPr>
              <a:t> Visión fascinante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ES" b="1" dirty="0">
              <a:solidFill>
                <a:srgbClr val="002060"/>
              </a:solidFill>
            </a:endParaRPr>
          </a:p>
          <a:p>
            <a:pPr algn="just"/>
            <a:r>
              <a:rPr lang="es-ES" b="1" dirty="0" smtClean="0">
                <a:solidFill>
                  <a:srgbClr val="002060"/>
                </a:solidFill>
              </a:rPr>
              <a:t>El hombre toma conciencia de la distancia con Dios y que solo con la ayuda del Señor podrá responder a la llamada.</a:t>
            </a:r>
          </a:p>
          <a:p>
            <a:pPr algn="just"/>
            <a:endParaRPr lang="es-ES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537" y="1676399"/>
            <a:ext cx="2233613" cy="3675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19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62100" y="624110"/>
            <a:ext cx="10315575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Para profundizar 2/3</a:t>
            </a:r>
            <a:br>
              <a:rPr lang="es-ES" dirty="0" smtClean="0">
                <a:solidFill>
                  <a:srgbClr val="FF0000"/>
                </a:solidFill>
              </a:rPr>
            </a:br>
            <a:r>
              <a:rPr lang="es-ES" dirty="0" smtClean="0">
                <a:solidFill>
                  <a:srgbClr val="FF0000"/>
                </a:solidFill>
              </a:rPr>
              <a:t>Los ejes </a:t>
            </a:r>
            <a:r>
              <a:rPr lang="es-ES" dirty="0">
                <a:solidFill>
                  <a:srgbClr val="FF0000"/>
                </a:solidFill>
              </a:rPr>
              <a:t>f</a:t>
            </a:r>
            <a:r>
              <a:rPr lang="es-ES" dirty="0" smtClean="0">
                <a:solidFill>
                  <a:srgbClr val="FF0000"/>
                </a:solidFill>
              </a:rPr>
              <a:t>undamentales de la denuncia profética</a:t>
            </a:r>
            <a:br>
              <a:rPr lang="es-ES" dirty="0" smtClean="0">
                <a:solidFill>
                  <a:srgbClr val="FF0000"/>
                </a:solidFill>
              </a:rPr>
            </a:br>
            <a:endParaRPr lang="es-ES" sz="4000" dirty="0"/>
          </a:p>
        </p:txBody>
      </p:sp>
      <p:sp>
        <p:nvSpPr>
          <p:cNvPr id="4" name="CuadroTexto 3"/>
          <p:cNvSpPr txBox="1"/>
          <p:nvPr/>
        </p:nvSpPr>
        <p:spPr>
          <a:xfrm>
            <a:off x="685800" y="2137795"/>
            <a:ext cx="650557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b="1" dirty="0" smtClean="0">
                <a:solidFill>
                  <a:srgbClr val="7030A0"/>
                </a:solidFill>
              </a:rPr>
              <a:t>Dios se dirige normalmente al pueblo en su conjunto, pero en las vocaciones proféticas la llamada es particular.</a:t>
            </a:r>
          </a:p>
          <a:p>
            <a:pPr algn="just"/>
            <a:endParaRPr lang="es-ES" b="1" dirty="0">
              <a:solidFill>
                <a:srgbClr val="7030A0"/>
              </a:solidFill>
            </a:endParaRPr>
          </a:p>
          <a:p>
            <a:pPr algn="just"/>
            <a:r>
              <a:rPr lang="es-ES" b="1" dirty="0" smtClean="0">
                <a:solidFill>
                  <a:srgbClr val="7030A0"/>
                </a:solidFill>
              </a:rPr>
              <a:t>La llamada es inesperada, en cualquier lugar y momento.</a:t>
            </a:r>
          </a:p>
          <a:p>
            <a:pPr algn="just"/>
            <a:endParaRPr lang="es-ES" b="1" dirty="0">
              <a:solidFill>
                <a:srgbClr val="7030A0"/>
              </a:solidFill>
            </a:endParaRPr>
          </a:p>
          <a:p>
            <a:pPr algn="just"/>
            <a:r>
              <a:rPr lang="es-ES" b="1" dirty="0" smtClean="0">
                <a:solidFill>
                  <a:srgbClr val="7030A0"/>
                </a:solidFill>
              </a:rPr>
              <a:t>El llamado se convierte en un extraño para los suyos.</a:t>
            </a:r>
          </a:p>
          <a:p>
            <a:pPr algn="just"/>
            <a:endParaRPr lang="es-ES" b="1" dirty="0">
              <a:solidFill>
                <a:srgbClr val="7030A0"/>
              </a:solidFill>
            </a:endParaRPr>
          </a:p>
          <a:p>
            <a:pPr algn="just"/>
            <a:r>
              <a:rPr lang="es-ES" b="1" dirty="0" smtClean="0">
                <a:solidFill>
                  <a:srgbClr val="7030A0"/>
                </a:solidFill>
              </a:rPr>
              <a:t>La llamada es para realizar una misión para dar respuesta a una necesidad detectada por Dios.</a:t>
            </a:r>
          </a:p>
          <a:p>
            <a:pPr algn="just"/>
            <a:endParaRPr lang="es-ES" b="1" dirty="0">
              <a:solidFill>
                <a:srgbClr val="7030A0"/>
              </a:solidFill>
            </a:endParaRPr>
          </a:p>
          <a:p>
            <a:pPr algn="just"/>
            <a:r>
              <a:rPr lang="es-ES" b="1" dirty="0" smtClean="0">
                <a:solidFill>
                  <a:srgbClr val="7030A0"/>
                </a:solidFill>
              </a:rPr>
              <a:t>Dios es el protagonista de la misión y el profeta su mediador.</a:t>
            </a:r>
            <a:endParaRPr lang="es-ES" b="1" dirty="0">
              <a:solidFill>
                <a:srgbClr val="7030A0"/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6750" y="1709737"/>
            <a:ext cx="3590925" cy="3907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52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528540"/>
          </a:xfrm>
        </p:spPr>
        <p:txBody>
          <a:bodyPr>
            <a:normAutofit/>
          </a:bodyPr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Para profundizar 3/3</a:t>
            </a:r>
            <a:br>
              <a:rPr lang="es-ES" dirty="0" smtClean="0">
                <a:solidFill>
                  <a:srgbClr val="FF0000"/>
                </a:solidFill>
              </a:rPr>
            </a:br>
            <a:r>
              <a:rPr lang="es-ES" dirty="0" smtClean="0">
                <a:solidFill>
                  <a:srgbClr val="FF0000"/>
                </a:solidFill>
              </a:rPr>
              <a:t>Nuevo rostro de Dios</a:t>
            </a:r>
            <a:endParaRPr lang="es-ES" dirty="0"/>
          </a:p>
        </p:txBody>
      </p:sp>
      <p:sp>
        <p:nvSpPr>
          <p:cNvPr id="5" name="CuadroTexto 4"/>
          <p:cNvSpPr txBox="1"/>
          <p:nvPr/>
        </p:nvSpPr>
        <p:spPr>
          <a:xfrm>
            <a:off x="5210176" y="2343210"/>
            <a:ext cx="645795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b="1" dirty="0" smtClean="0">
                <a:solidFill>
                  <a:schemeClr val="accent2">
                    <a:lumMod val="50000"/>
                  </a:schemeClr>
                </a:solidFill>
              </a:rPr>
              <a:t>El mandato de Dios genera de inmediato una respuesta. Inicialmente el llamado presenta objeciones, en base a las dificultades para realizar la tarea.</a:t>
            </a:r>
          </a:p>
          <a:p>
            <a:pPr algn="just"/>
            <a:endParaRPr lang="es-ES" b="1" dirty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r>
              <a:rPr lang="es-ES" b="1" dirty="0" smtClean="0">
                <a:solidFill>
                  <a:schemeClr val="accent2">
                    <a:lumMod val="50000"/>
                  </a:schemeClr>
                </a:solidFill>
              </a:rPr>
              <a:t>La llamada no se realiza en función de las cualidades del candidato y solo se puede llevar a cabo con la ayuda de Dios.</a:t>
            </a:r>
          </a:p>
          <a:p>
            <a:pPr algn="just"/>
            <a:endParaRPr lang="es-ES" b="1" dirty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r>
              <a:rPr lang="es-ES" b="1" dirty="0" smtClean="0">
                <a:solidFill>
                  <a:schemeClr val="accent2">
                    <a:lumMod val="50000"/>
                  </a:schemeClr>
                </a:solidFill>
              </a:rPr>
              <a:t>Muchos relatos de llamada acaban con un signo, que es una confirmación del encuentro con Dios y es la credencial para justificar sus acciones.</a:t>
            </a:r>
          </a:p>
          <a:p>
            <a:pPr algn="just"/>
            <a:endParaRPr lang="es-ES" b="1" dirty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r>
              <a:rPr lang="es-ES" b="1" dirty="0" smtClean="0">
                <a:solidFill>
                  <a:schemeClr val="accent2">
                    <a:lumMod val="50000"/>
                  </a:schemeClr>
                </a:solidFill>
              </a:rPr>
              <a:t>Desde Jesucristo los cristianos somos llamados por el bautismo a ejercer la misión profética de la Iglesia, para anunciar la buena nueva y parta denunciar lo que nos aparta de ella</a:t>
            </a:r>
            <a:endParaRPr lang="es-E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87" y="2152650"/>
            <a:ext cx="353897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38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379</Words>
  <Application>Microsoft Office PowerPoint</Application>
  <PresentationFormat>Panorámica</PresentationFormat>
  <Paragraphs>46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Tema de Office</vt:lpstr>
      <vt:lpstr>DIOS SALVA POR LOS PROFETAS: EL ANUNCIO PROFÉTICO PARTE 2</vt:lpstr>
      <vt:lpstr>Miramos nuestra vida y reflexionamos</vt:lpstr>
      <vt:lpstr>Para profundizar 1/3 El profeta quiere a su pueblo y busca su conversión </vt:lpstr>
      <vt:lpstr>Para profundizar 2/3 Los ejes fundamentales de la denuncia profética </vt:lpstr>
      <vt:lpstr>Para profundizar 3/3 Nuevo rostro de Dios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Cuenta Microsoft</cp:lastModifiedBy>
  <cp:revision>7</cp:revision>
  <dcterms:created xsi:type="dcterms:W3CDTF">2021-02-10T20:38:20Z</dcterms:created>
  <dcterms:modified xsi:type="dcterms:W3CDTF">2021-03-02T22:56:13Z</dcterms:modified>
</cp:coreProperties>
</file>