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224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01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7096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41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967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767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557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624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79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298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177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64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7115D-B2A6-4E7F-97D6-417E697812FD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6D148-86CC-4DA0-AB1C-7689594B8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5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15124" y="1366221"/>
            <a:ext cx="8915399" cy="2830247"/>
          </a:xfrm>
        </p:spPr>
        <p:txBody>
          <a:bodyPr>
            <a:normAutofit fontScale="90000"/>
          </a:bodyPr>
          <a:lstStyle/>
          <a:p>
            <a:pPr algn="r"/>
            <a:r>
              <a:rPr lang="es-ES" sz="6000" b="1" dirty="0" smtClean="0">
                <a:solidFill>
                  <a:srgbClr val="FF0000"/>
                </a:solidFill>
              </a:rPr>
              <a:t>DIOS SALVA POR LOS PROFETAS:</a:t>
            </a:r>
            <a:br>
              <a:rPr lang="es-ES" sz="6000" b="1" dirty="0" smtClean="0">
                <a:solidFill>
                  <a:srgbClr val="FF0000"/>
                </a:solidFill>
              </a:rPr>
            </a:br>
            <a:r>
              <a:rPr lang="es-ES" sz="6000" b="1" dirty="0" smtClean="0">
                <a:solidFill>
                  <a:srgbClr val="FF0000"/>
                </a:solidFill>
              </a:rPr>
              <a:t>PORTAVOCES DE </a:t>
            </a:r>
            <a:r>
              <a:rPr lang="es-ES" sz="6000" b="1" dirty="0" smtClean="0">
                <a:solidFill>
                  <a:srgbClr val="FF0000"/>
                </a:solidFill>
              </a:rPr>
              <a:t>DIOS</a:t>
            </a:r>
            <a:br>
              <a:rPr lang="es-ES" sz="6000" b="1" dirty="0" smtClean="0">
                <a:solidFill>
                  <a:srgbClr val="FF0000"/>
                </a:solidFill>
              </a:rPr>
            </a:br>
            <a:r>
              <a:rPr lang="es-ES" sz="4400" b="1" smtClean="0">
                <a:solidFill>
                  <a:srgbClr val="FF0000"/>
                </a:solidFill>
              </a:rPr>
              <a:t>Anexo III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ES" sz="2000" b="1" dirty="0" smtClean="0">
                <a:solidFill>
                  <a:srgbClr val="0070C0"/>
                </a:solidFill>
              </a:rPr>
              <a:t>ESCUELA DE BIBLIA</a:t>
            </a:r>
          </a:p>
          <a:p>
            <a:r>
              <a:rPr lang="es-ES" sz="2000" b="1" dirty="0" smtClean="0">
                <a:solidFill>
                  <a:srgbClr val="0070C0"/>
                </a:solidFill>
              </a:rPr>
              <a:t>PARROQUIA ASUNCIÓN NTRA SRA. </a:t>
            </a:r>
          </a:p>
          <a:p>
            <a:r>
              <a:rPr lang="es-ES" sz="2000" b="1" dirty="0" smtClean="0">
                <a:solidFill>
                  <a:srgbClr val="0070C0"/>
                </a:solidFill>
              </a:rPr>
              <a:t>POZUELO DE ALARCÓN. MADRID</a:t>
            </a:r>
            <a:endParaRPr lang="es-ES" sz="2000" b="1" dirty="0">
              <a:solidFill>
                <a:srgbClr val="0070C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528" y="4359476"/>
            <a:ext cx="1998831" cy="196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87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ANEXO </a:t>
            </a:r>
            <a:r>
              <a:rPr lang="es-ES" b="1" dirty="0" smtClean="0">
                <a:solidFill>
                  <a:srgbClr val="FF0000"/>
                </a:solidFill>
              </a:rPr>
              <a:t>III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89212" y="3848099"/>
            <a:ext cx="8915399" cy="2867025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 smtClean="0">
                <a:solidFill>
                  <a:schemeClr val="accent6">
                    <a:lumMod val="50000"/>
                  </a:schemeClr>
                </a:solidFill>
              </a:rPr>
              <a:t>El Exilio en Babilonia</a:t>
            </a:r>
          </a:p>
          <a:p>
            <a:pPr algn="ctr"/>
            <a:r>
              <a:rPr lang="es-ES" sz="3600" b="1" dirty="0">
                <a:solidFill>
                  <a:schemeClr val="accent6">
                    <a:lumMod val="50000"/>
                  </a:schemeClr>
                </a:solidFill>
              </a:rPr>
              <a:t>(Isaías 40-55, Jeremías, Lamentaciones, Abdías y Ezequiel)</a:t>
            </a:r>
          </a:p>
          <a:p>
            <a:pPr algn="ctr"/>
            <a:endParaRPr lang="es-E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90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solidFill>
                  <a:schemeClr val="accent6">
                    <a:lumMod val="50000"/>
                  </a:schemeClr>
                </a:solidFill>
              </a:rPr>
              <a:t>El Exilio en Babilonia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819150" y="1371600"/>
            <a:ext cx="540067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>
                <a:solidFill>
                  <a:srgbClr val="FF0000"/>
                </a:solidFill>
              </a:rPr>
              <a:t>No hay ningún otro pueblo que sea capaz de reinterpretar su historia, creando a partir de una derrota y exilio, una nueva visión de Dios y de su Historia, como lo hizo Israel</a:t>
            </a:r>
            <a:r>
              <a:rPr lang="es-ES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s-ES" dirty="0">
              <a:solidFill>
                <a:srgbClr val="FF0000"/>
              </a:solidFill>
            </a:endParaRPr>
          </a:p>
          <a:p>
            <a:pPr algn="just"/>
            <a:r>
              <a:rPr lang="es-ES" b="1" dirty="0">
                <a:solidFill>
                  <a:srgbClr val="FF0000"/>
                </a:solidFill>
              </a:rPr>
              <a:t>Es el momento clave de la recreación israelita, preparada por los profetas que solo podrá realizarse </a:t>
            </a:r>
            <a:r>
              <a:rPr lang="es-ES" b="1" dirty="0" err="1">
                <a:solidFill>
                  <a:srgbClr val="FF0000"/>
                </a:solidFill>
              </a:rPr>
              <a:t>trasla</a:t>
            </a:r>
            <a:r>
              <a:rPr lang="es-ES" b="1" dirty="0">
                <a:solidFill>
                  <a:srgbClr val="FF0000"/>
                </a:solidFill>
              </a:rPr>
              <a:t> vuelta del exilio, en la tierra de Israel y con un templo </a:t>
            </a:r>
            <a:r>
              <a:rPr lang="es-ES" b="1" dirty="0" smtClean="0">
                <a:solidFill>
                  <a:srgbClr val="FF0000"/>
                </a:solidFill>
              </a:rPr>
              <a:t>nuevo</a:t>
            </a:r>
          </a:p>
          <a:p>
            <a:pPr algn="just"/>
            <a:endParaRPr lang="es-ES" dirty="0">
              <a:solidFill>
                <a:srgbClr val="FF0000"/>
              </a:solidFill>
            </a:endParaRPr>
          </a:p>
          <a:p>
            <a:pPr algn="just"/>
            <a:r>
              <a:rPr lang="es-ES" b="1" dirty="0">
                <a:solidFill>
                  <a:srgbClr val="FF0000"/>
                </a:solidFill>
              </a:rPr>
              <a:t>Los años del exilio son unos 50: desde la destrucción de Jerusalén y su templo (587 a.C.) hasta el edicto de Ciro, rey de Persia (539 a.C.) en el que ofrece libertad a los cautivos de Judá tras haber conquistado Babilonia. En otro sentido son unos 70 años, hasta la reconstrucción del santuario de Jerusalén (515 a.C.)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549" y="2162175"/>
            <a:ext cx="5008581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10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solidFill>
                  <a:schemeClr val="accent6">
                    <a:lumMod val="50000"/>
                  </a:schemeClr>
                </a:solidFill>
              </a:rPr>
              <a:t>El Exilio en Babilonia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714625" y="1638300"/>
            <a:ext cx="770572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Trasfondo histórico</a:t>
            </a:r>
            <a:endParaRPr lang="es-ES" dirty="0"/>
          </a:p>
          <a:p>
            <a:pPr algn="just"/>
            <a:r>
              <a:rPr lang="es-E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Babilonia: </a:t>
            </a:r>
            <a:r>
              <a:rPr lang="es-ES" b="1" dirty="0">
                <a:solidFill>
                  <a:srgbClr val="0070C0"/>
                </a:solidFill>
              </a:rPr>
              <a:t>Son los años del fulgurante triunfo y rápida destrucción del imperio de Nabucodonosor, que dura desde el 609-539 a.C.), un imperio y un </a:t>
            </a:r>
            <a:r>
              <a:rPr lang="es-ES" b="1" dirty="0" err="1">
                <a:solidFill>
                  <a:srgbClr val="0070C0"/>
                </a:solidFill>
              </a:rPr>
              <a:t>reu</a:t>
            </a:r>
            <a:r>
              <a:rPr lang="es-ES" b="1" dirty="0">
                <a:solidFill>
                  <a:srgbClr val="0070C0"/>
                </a:solidFill>
              </a:rPr>
              <a:t> </a:t>
            </a:r>
            <a:r>
              <a:rPr lang="es-ES" b="1" dirty="0" err="1">
                <a:solidFill>
                  <a:srgbClr val="0070C0"/>
                </a:solidFill>
              </a:rPr>
              <a:t>qye</a:t>
            </a:r>
            <a:r>
              <a:rPr lang="es-ES" b="1" dirty="0">
                <a:solidFill>
                  <a:srgbClr val="0070C0"/>
                </a:solidFill>
              </a:rPr>
              <a:t> Daniel presenta como primero y modelo de los que le siguen</a:t>
            </a:r>
            <a:endParaRPr lang="es-ES" dirty="0">
              <a:solidFill>
                <a:srgbClr val="0070C0"/>
              </a:solidFill>
            </a:endParaRPr>
          </a:p>
          <a:p>
            <a:pPr algn="just"/>
            <a:r>
              <a:rPr lang="es-E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Persia: </a:t>
            </a:r>
            <a:r>
              <a:rPr lang="es-ES" b="1" dirty="0">
                <a:solidFill>
                  <a:srgbClr val="0070C0"/>
                </a:solidFill>
              </a:rPr>
              <a:t>Vence a los medos (550 a.C.) y entre el 546 y el 539 a.C. conquista casi todo Oriente, desde la India a Egipto, con excepción de Grecia.</a:t>
            </a:r>
            <a:endParaRPr lang="es-ES" dirty="0">
              <a:solidFill>
                <a:srgbClr val="0070C0"/>
              </a:solidFill>
            </a:endParaRPr>
          </a:p>
          <a:p>
            <a:pPr algn="just"/>
            <a:r>
              <a:rPr lang="es-E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Reinos del entorno de </a:t>
            </a:r>
            <a:r>
              <a:rPr lang="es-E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Palestina: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>
                <a:solidFill>
                  <a:srgbClr val="0070C0"/>
                </a:solidFill>
              </a:rPr>
              <a:t>Siria, Fenicia, </a:t>
            </a:r>
            <a:r>
              <a:rPr lang="es-ES" b="1" dirty="0" err="1">
                <a:solidFill>
                  <a:srgbClr val="0070C0"/>
                </a:solidFill>
              </a:rPr>
              <a:t>Moab</a:t>
            </a:r>
            <a:r>
              <a:rPr lang="es-ES" b="1" dirty="0">
                <a:solidFill>
                  <a:srgbClr val="0070C0"/>
                </a:solidFill>
              </a:rPr>
              <a:t> o Amón desaparecen, pierden su independencia nacional y quedan integrados en los sucesivos Imperios: Babilona, Persia, Alejandro Magno, Roma</a:t>
            </a:r>
            <a:endParaRPr lang="es-ES" dirty="0">
              <a:solidFill>
                <a:srgbClr val="0070C0"/>
              </a:solidFill>
            </a:endParaRPr>
          </a:p>
          <a:p>
            <a:pPr algn="just"/>
            <a:r>
              <a:rPr lang="es-E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Grecia: </a:t>
            </a:r>
            <a:r>
              <a:rPr lang="es-ES" b="1" dirty="0">
                <a:solidFill>
                  <a:srgbClr val="0070C0"/>
                </a:solidFill>
              </a:rPr>
              <a:t>Continúa con su marcha cultural y política, comenzando a desarrollar su nuevo pensamiento racional, que marcará la historia de Occidente.</a:t>
            </a:r>
            <a:endParaRPr lang="es-E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34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solidFill>
                  <a:schemeClr val="accent6">
                    <a:lumMod val="50000"/>
                  </a:schemeClr>
                </a:solidFill>
              </a:rPr>
              <a:t>El Exilio en Babilonia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14376" y="1485900"/>
            <a:ext cx="34766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1. </a:t>
            </a: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REVELACIÓN </a:t>
            </a:r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DIOS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Los </a:t>
            </a:r>
            <a:r>
              <a:rPr lang="es-ES" b="1" dirty="0"/>
              <a:t>babilonios piensan que su dios </a:t>
            </a:r>
            <a:r>
              <a:rPr lang="es-ES" b="1" dirty="0" err="1"/>
              <a:t>Marduc</a:t>
            </a:r>
            <a:r>
              <a:rPr lang="es-ES" b="1" dirty="0"/>
              <a:t> les había concedido la victoria sobre todo Oriente, pero para los judíos, según se refleja en la Biblia, es </a:t>
            </a:r>
            <a:r>
              <a:rPr lang="es-ES" b="1" dirty="0" err="1"/>
              <a:t>Yavhé</a:t>
            </a:r>
            <a:r>
              <a:rPr lang="es-ES" b="1" dirty="0"/>
              <a:t> quien ha dirigido a los </a:t>
            </a:r>
            <a:r>
              <a:rPr lang="es-ES" b="1" dirty="0" smtClean="0"/>
              <a:t>babilonios mostrándose </a:t>
            </a:r>
            <a:r>
              <a:rPr lang="es-ES" b="1" dirty="0"/>
              <a:t>como Señor del mundo entero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7762875" y="1600200"/>
            <a:ext cx="363855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2. </a:t>
            </a: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TIEMPO </a:t>
            </a:r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LLANTO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 smtClean="0"/>
              <a:t>En </a:t>
            </a:r>
            <a:r>
              <a:rPr lang="es-ES" b="1" dirty="0"/>
              <a:t>el libro de las Lamentaciones los judíos se duelen y lloran ante Dios, por la caída de Jerusalén y la destrucción del Templo. Israel realiza un duelo sin desesperación y acusación a los enemigos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0" y="3224837"/>
            <a:ext cx="2676525" cy="270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88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solidFill>
                  <a:schemeClr val="accent6">
                    <a:lumMod val="50000"/>
                  </a:schemeClr>
                </a:solidFill>
              </a:rPr>
              <a:t>El Exilio en Babilonia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14350" y="1476375"/>
            <a:ext cx="3933825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3. </a:t>
            </a: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LITURGIA </a:t>
            </a:r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PENITENCIAL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 smtClean="0"/>
              <a:t>Los </a:t>
            </a:r>
            <a:r>
              <a:rPr lang="es-ES" b="1" dirty="0"/>
              <a:t>textos de este período ofrecen una gran liturgia de sacrificios y llantos, que se concreta en el rito del </a:t>
            </a:r>
            <a:r>
              <a:rPr lang="es-ES" b="1" dirty="0" err="1"/>
              <a:t>Yom</a:t>
            </a:r>
            <a:r>
              <a:rPr lang="es-ES" b="1" dirty="0"/>
              <a:t> </a:t>
            </a:r>
            <a:r>
              <a:rPr lang="es-ES" b="1" dirty="0" err="1"/>
              <a:t>Kipur</a:t>
            </a:r>
            <a:r>
              <a:rPr lang="es-ES" b="1" dirty="0"/>
              <a:t> (</a:t>
            </a:r>
            <a:r>
              <a:rPr lang="es-ES" b="1" dirty="0" err="1"/>
              <a:t>Lv</a:t>
            </a:r>
            <a:r>
              <a:rPr lang="es-ES" b="1" dirty="0"/>
              <a:t> 16), también se ofrecen ceremonias penitenciales . </a:t>
            </a:r>
            <a:endParaRPr lang="es-ES" b="1" dirty="0" smtClean="0"/>
          </a:p>
          <a:p>
            <a:pPr algn="just"/>
            <a:r>
              <a:rPr lang="es-ES" b="1" dirty="0" smtClean="0"/>
              <a:t>La </a:t>
            </a:r>
            <a:r>
              <a:rPr lang="es-ES" b="1" dirty="0"/>
              <a:t>religión se vuelve experiencia de pecado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886575" y="1427320"/>
            <a:ext cx="4419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4. </a:t>
            </a: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TIEMPO </a:t>
            </a:r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RECUERDO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ES" b="1" dirty="0"/>
          </a:p>
          <a:p>
            <a:pPr algn="just"/>
            <a:r>
              <a:rPr lang="es-ES" b="1" dirty="0" smtClean="0"/>
              <a:t>Los </a:t>
            </a:r>
            <a:r>
              <a:rPr lang="es-ES" b="1" dirty="0"/>
              <a:t>judíos fijan su historia no para conmemorar victorias o conquistas sino para proclamar la ayuda de Dios y para confesar sus pecados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4133849" y="4683145"/>
            <a:ext cx="77628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5. TIEMPO DE LEY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ES" b="1" dirty="0"/>
          </a:p>
          <a:p>
            <a:pPr algn="just"/>
            <a:r>
              <a:rPr lang="es-ES" b="1" dirty="0" smtClean="0"/>
              <a:t>Aunque </a:t>
            </a:r>
            <a:r>
              <a:rPr lang="es-ES" b="1" dirty="0"/>
              <a:t>en el Deuteronomio se habían promulgado algunas leyes básicas, es en el exilio cuando se empiezan a recoger y recrear (para el presente y para el futuro) de un modo sistemático los recuerdos y leyes sagradas de Israel, en un proceso que culminará en el siglo V a.C. con la redacción del Pentateuco.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088" y="1714738"/>
            <a:ext cx="16764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97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solidFill>
                  <a:schemeClr val="accent6">
                    <a:lumMod val="50000"/>
                  </a:schemeClr>
                </a:solidFill>
              </a:rPr>
              <a:t>El Exilio en Babilonia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095375" y="1451551"/>
            <a:ext cx="429577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6. </a:t>
            </a: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EZEQUIEL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ES" b="1" dirty="0"/>
          </a:p>
          <a:p>
            <a:pPr algn="just"/>
            <a:r>
              <a:rPr lang="es-ES" b="1" dirty="0" smtClean="0"/>
              <a:t>En </a:t>
            </a:r>
            <a:r>
              <a:rPr lang="es-ES" b="1" dirty="0"/>
              <a:t>el exilio Ezequiel (Dios fortifica) comienza su libro con la visión del “carro de Dios”, que abandona Jerusalén para ir con los desterrados, incluyendo oráculos y palabras de esperanza. Se incluye una profecía apocalíptica sobre la invasión y derrota de </a:t>
            </a:r>
            <a:r>
              <a:rPr lang="es-ES" b="1" dirty="0" err="1"/>
              <a:t>Magog</a:t>
            </a:r>
            <a:r>
              <a:rPr lang="es-ES" b="1" dirty="0"/>
              <a:t>, posiblemente se añadió en el siglo IV a. C.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7486650" y="1343025"/>
            <a:ext cx="367665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7. </a:t>
            </a: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 </a:t>
            </a:r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ESPERANZA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ES" b="1" dirty="0"/>
          </a:p>
          <a:p>
            <a:pPr algn="just"/>
            <a:r>
              <a:rPr lang="es-ES" b="1" dirty="0" smtClean="0"/>
              <a:t>La </a:t>
            </a:r>
            <a:r>
              <a:rPr lang="es-ES" b="1" dirty="0"/>
              <a:t>proclama Isaías, que es la gran esperanza de Israel, y quizá el más influyente de todos los profetas. La rehabilitación de </a:t>
            </a:r>
            <a:r>
              <a:rPr lang="es-ES" b="1" dirty="0" err="1"/>
              <a:t>Jeconías</a:t>
            </a:r>
            <a:r>
              <a:rPr lang="es-ES" b="1" dirty="0"/>
              <a:t> en Babilonia (550 a.C.) abre un tiempo de reconciliación y futuro para los </a:t>
            </a:r>
            <a:r>
              <a:rPr lang="es-ES" b="1" dirty="0" smtClean="0"/>
              <a:t>judíos </a:t>
            </a:r>
            <a:r>
              <a:rPr lang="es-ES" b="1" dirty="0"/>
              <a:t>en el exilio.</a:t>
            </a:r>
            <a:endParaRPr lang="es-ES" dirty="0"/>
          </a:p>
          <a:p>
            <a:pPr algn="just"/>
            <a:r>
              <a:rPr lang="es-ES" b="1" dirty="0"/>
              <a:t>	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425" y="5206425"/>
            <a:ext cx="51054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00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676</Words>
  <Application>Microsoft Office PowerPoint</Application>
  <PresentationFormat>Panorámica</PresentationFormat>
  <Paragraphs>51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DIOS SALVA POR LOS PROFETAS: PORTAVOCES DE DIOS Anexo III</vt:lpstr>
      <vt:lpstr>ANEXO III</vt:lpstr>
      <vt:lpstr>El Exilio en Babilonia</vt:lpstr>
      <vt:lpstr>El Exilio en Babilonia</vt:lpstr>
      <vt:lpstr>El Exilio en Babilonia</vt:lpstr>
      <vt:lpstr>El Exilio en Babilonia</vt:lpstr>
      <vt:lpstr>El Exilio en Babilonia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DIOS SALVA POR LOS PROFETAS: PORTAVOCES DE DIOS Parte 1</dc:title>
  <dc:creator>Usuario de Windows</dc:creator>
  <cp:lastModifiedBy>Usuario de Windows</cp:lastModifiedBy>
  <cp:revision>6</cp:revision>
  <dcterms:created xsi:type="dcterms:W3CDTF">2021-01-28T19:39:44Z</dcterms:created>
  <dcterms:modified xsi:type="dcterms:W3CDTF">2021-01-28T19:46:08Z</dcterms:modified>
</cp:coreProperties>
</file>