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22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01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096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0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67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67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57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24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79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98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77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4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5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15124" y="1366221"/>
            <a:ext cx="8915399" cy="2830247"/>
          </a:xfrm>
        </p:spPr>
        <p:txBody>
          <a:bodyPr>
            <a:normAutofit fontScale="90000"/>
          </a:bodyPr>
          <a:lstStyle/>
          <a:p>
            <a:pPr algn="r"/>
            <a:r>
              <a:rPr lang="es-ES" sz="6000" b="1" dirty="0" smtClean="0">
                <a:solidFill>
                  <a:srgbClr val="FF0000"/>
                </a:solidFill>
              </a:rPr>
              <a:t>DIOS SALVA POR LOS PROFETAS:</a:t>
            </a:r>
            <a:br>
              <a:rPr lang="es-ES" sz="6000" b="1" dirty="0" smtClean="0">
                <a:solidFill>
                  <a:srgbClr val="FF0000"/>
                </a:solidFill>
              </a:rPr>
            </a:br>
            <a:r>
              <a:rPr lang="es-ES" sz="6000" b="1" dirty="0" smtClean="0">
                <a:solidFill>
                  <a:srgbClr val="FF0000"/>
                </a:solidFill>
              </a:rPr>
              <a:t>PORTAVOCES DE </a:t>
            </a:r>
            <a:r>
              <a:rPr lang="es-ES" sz="6000" b="1" dirty="0" smtClean="0">
                <a:solidFill>
                  <a:srgbClr val="FF0000"/>
                </a:solidFill>
              </a:rPr>
              <a:t>DIOS</a:t>
            </a:r>
            <a:br>
              <a:rPr lang="es-ES" sz="6000" b="1" dirty="0" smtClean="0">
                <a:solidFill>
                  <a:srgbClr val="FF0000"/>
                </a:solidFill>
              </a:rPr>
            </a:br>
            <a:r>
              <a:rPr lang="es-ES" sz="4400" b="1" dirty="0" smtClean="0">
                <a:solidFill>
                  <a:srgbClr val="FF0000"/>
                </a:solidFill>
              </a:rPr>
              <a:t>Anexo I y Anexo II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</a:rPr>
              <a:t>ESCUELA DE BIBLIA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PARROQUIA ASUNCIÓN NTRA SRA. 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POZUELO DE ALARCÓN. MADRID</a:t>
            </a:r>
            <a:endParaRPr lang="es-ES" sz="2000" b="1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528" y="4359476"/>
            <a:ext cx="1998831" cy="196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ANEXO </a:t>
            </a:r>
            <a:r>
              <a:rPr lang="es-ES" b="1" smtClean="0">
                <a:solidFill>
                  <a:srgbClr val="FF0000"/>
                </a:solidFill>
              </a:rPr>
              <a:t>I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4400" b="1" dirty="0" smtClean="0">
                <a:solidFill>
                  <a:schemeClr val="accent6">
                    <a:lumMod val="50000"/>
                  </a:schemeClr>
                </a:solidFill>
              </a:rPr>
              <a:t>Jeremías</a:t>
            </a:r>
            <a:endParaRPr lang="es-ES" sz="4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17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Jeremías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ES" b="1" dirty="0">
                <a:solidFill>
                  <a:schemeClr val="accent6">
                    <a:lumMod val="50000"/>
                  </a:schemeClr>
                </a:solidFill>
              </a:rPr>
            </a:b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63"/>
          <a:stretch/>
        </p:blipFill>
        <p:spPr>
          <a:xfrm>
            <a:off x="647699" y="1905000"/>
            <a:ext cx="4256627" cy="4448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419725" y="1497598"/>
            <a:ext cx="6305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FF0000"/>
                </a:solidFill>
              </a:rPr>
              <a:t>Jeremías (</a:t>
            </a:r>
            <a:r>
              <a:rPr lang="es-ES" b="1" dirty="0" err="1">
                <a:solidFill>
                  <a:srgbClr val="FF0000"/>
                </a:solidFill>
              </a:rPr>
              <a:t>Anatoth</a:t>
            </a:r>
            <a:r>
              <a:rPr lang="es-ES" b="1" dirty="0">
                <a:solidFill>
                  <a:srgbClr val="FF0000"/>
                </a:solidFill>
              </a:rPr>
              <a:t>, Judea 650 a. C. – </a:t>
            </a:r>
            <a:r>
              <a:rPr lang="es-ES" b="1" dirty="0" err="1">
                <a:solidFill>
                  <a:srgbClr val="FF0000"/>
                </a:solidFill>
              </a:rPr>
              <a:t>Daphnae</a:t>
            </a:r>
            <a:r>
              <a:rPr lang="es-ES" b="1" dirty="0">
                <a:solidFill>
                  <a:srgbClr val="FF0000"/>
                </a:solidFill>
              </a:rPr>
              <a:t>, Egipto 585 a. C.). Profeta hebreo, hijo del sacerdote </a:t>
            </a:r>
            <a:r>
              <a:rPr lang="es-ES" b="1" dirty="0" err="1">
                <a:solidFill>
                  <a:srgbClr val="FF0000"/>
                </a:solidFill>
              </a:rPr>
              <a:t>Hilcías</a:t>
            </a:r>
            <a:r>
              <a:rPr lang="es-ES" b="1" dirty="0">
                <a:solidFill>
                  <a:srgbClr val="FF0000"/>
                </a:solidFill>
              </a:rPr>
              <a:t>. Según él mismo escribe, fue llamado por Dios en el decimotercer año de gobierno del rey Josías. Es autor del libro de la Biblia que lleva su nombre: el Libro de Jeremías.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419725" y="3373576"/>
            <a:ext cx="62087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Se </a:t>
            </a:r>
            <a:r>
              <a:rPr lang="es-ES" b="1" dirty="0">
                <a:solidFill>
                  <a:srgbClr val="FF0000"/>
                </a:solidFill>
              </a:rPr>
              <a:t>le atribuye </a:t>
            </a:r>
            <a:r>
              <a:rPr lang="es-ES" b="1" dirty="0" smtClean="0">
                <a:solidFill>
                  <a:srgbClr val="FF0000"/>
                </a:solidFill>
              </a:rPr>
              <a:t>también </a:t>
            </a:r>
            <a:r>
              <a:rPr lang="es-ES" b="1" dirty="0">
                <a:solidFill>
                  <a:srgbClr val="FF0000"/>
                </a:solidFill>
              </a:rPr>
              <a:t>la autoría de los libros de los Reyes y del Libro de las </a:t>
            </a:r>
            <a:r>
              <a:rPr lang="es-ES" b="1" dirty="0" smtClean="0">
                <a:solidFill>
                  <a:srgbClr val="FF0000"/>
                </a:solidFill>
              </a:rPr>
              <a:t>Lamentaciones. </a:t>
            </a:r>
          </a:p>
          <a:p>
            <a:pPr algn="just"/>
            <a:endParaRPr lang="es-ES" b="1" dirty="0" smtClean="0">
              <a:solidFill>
                <a:srgbClr val="FF0000"/>
              </a:solidFill>
            </a:endParaRPr>
          </a:p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Su labor fue </a:t>
            </a:r>
            <a:r>
              <a:rPr lang="es-ES" b="1" dirty="0">
                <a:solidFill>
                  <a:srgbClr val="FF0000"/>
                </a:solidFill>
              </a:rPr>
              <a:t>llamar al arrepentimiento al reino de Judá </a:t>
            </a:r>
            <a:r>
              <a:rPr lang="es-ES" b="1" dirty="0" smtClean="0">
                <a:solidFill>
                  <a:srgbClr val="FF0000"/>
                </a:solidFill>
              </a:rPr>
              <a:t>debido </a:t>
            </a:r>
            <a:r>
              <a:rPr lang="es-ES" b="1" dirty="0">
                <a:solidFill>
                  <a:srgbClr val="FF0000"/>
                </a:solidFill>
              </a:rPr>
              <a:t>al castigo impuesto por </a:t>
            </a:r>
            <a:r>
              <a:rPr lang="es-ES" b="1" dirty="0" err="1">
                <a:solidFill>
                  <a:srgbClr val="FF0000"/>
                </a:solidFill>
              </a:rPr>
              <a:t>Yahvéh</a:t>
            </a:r>
            <a:r>
              <a:rPr lang="es-ES" b="1" dirty="0">
                <a:solidFill>
                  <a:srgbClr val="FF0000"/>
                </a:solidFill>
              </a:rPr>
              <a:t> de que serían conquistados por los caldeos si no volvían su corazón hacia Dios. </a:t>
            </a:r>
            <a:endParaRPr lang="es-ES" b="1" dirty="0" smtClean="0">
              <a:solidFill>
                <a:srgbClr val="FF0000"/>
              </a:solidFill>
            </a:endParaRPr>
          </a:p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Su </a:t>
            </a:r>
            <a:r>
              <a:rPr lang="es-ES" b="1" dirty="0">
                <a:solidFill>
                  <a:srgbClr val="FF0000"/>
                </a:solidFill>
              </a:rPr>
              <a:t>vida, como profeta, se caracterizó por soportar con una </a:t>
            </a:r>
            <a:r>
              <a:rPr lang="es-ES" b="1" dirty="0" smtClean="0">
                <a:solidFill>
                  <a:srgbClr val="FF0000"/>
                </a:solidFill>
              </a:rPr>
              <a:t>entereza </a:t>
            </a:r>
            <a:r>
              <a:rPr lang="es-ES" b="1" dirty="0">
                <a:solidFill>
                  <a:srgbClr val="FF0000"/>
                </a:solidFill>
              </a:rPr>
              <a:t>los </a:t>
            </a:r>
            <a:r>
              <a:rPr lang="es-ES" b="1" dirty="0" smtClean="0">
                <a:solidFill>
                  <a:srgbClr val="FF0000"/>
                </a:solidFill>
              </a:rPr>
              <a:t>castigos y </a:t>
            </a:r>
            <a:r>
              <a:rPr lang="es-ES" b="1" dirty="0">
                <a:solidFill>
                  <a:srgbClr val="FF0000"/>
                </a:solidFill>
              </a:rPr>
              <a:t>acusaciones que </a:t>
            </a:r>
            <a:r>
              <a:rPr lang="es-ES" b="1" dirty="0" smtClean="0">
                <a:solidFill>
                  <a:srgbClr val="FF0000"/>
                </a:solidFill>
              </a:rPr>
              <a:t>sufrió, desde </a:t>
            </a:r>
            <a:r>
              <a:rPr lang="es-ES" b="1" dirty="0">
                <a:solidFill>
                  <a:srgbClr val="FF0000"/>
                </a:solidFill>
              </a:rPr>
              <a:t>azotes hasta ser abandonado en estanques o arrojado a las mazmorras.</a:t>
            </a:r>
          </a:p>
        </p:txBody>
      </p:sp>
    </p:spTree>
    <p:extLst>
      <p:ext uri="{BB962C8B-B14F-4D97-AF65-F5344CB8AC3E}">
        <p14:creationId xmlns:p14="http://schemas.microsoft.com/office/powerpoint/2010/main" val="21544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Jeremías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67" y="1695450"/>
            <a:ext cx="4263223" cy="319330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23875" y="1428750"/>
            <a:ext cx="53530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FF0000"/>
                </a:solidFill>
              </a:rPr>
              <a:t>Según </a:t>
            </a:r>
            <a:r>
              <a:rPr lang="es-ES" b="1" dirty="0" err="1" smtClean="0">
                <a:solidFill>
                  <a:srgbClr val="FF0000"/>
                </a:solidFill>
              </a:rPr>
              <a:t>Jeremías,la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>
                <a:solidFill>
                  <a:srgbClr val="FF0000"/>
                </a:solidFill>
              </a:rPr>
              <a:t>primera versión de su libro profético fue destruida a fuego por el rey Joaquim, bajo cuyo gobierno el profeta vivió en continuo peligro de muerte. </a:t>
            </a:r>
            <a:endParaRPr lang="es-ES" b="1" dirty="0" smtClean="0">
              <a:solidFill>
                <a:srgbClr val="FF0000"/>
              </a:solidFill>
            </a:endParaRPr>
          </a:p>
          <a:p>
            <a:pPr algn="just"/>
            <a:endParaRPr lang="es-ES" b="1" dirty="0">
              <a:solidFill>
                <a:srgbClr val="FF0000"/>
              </a:solidFill>
            </a:endParaRPr>
          </a:p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La </a:t>
            </a:r>
            <a:r>
              <a:rPr lang="es-ES" b="1" dirty="0">
                <a:solidFill>
                  <a:srgbClr val="FF0000"/>
                </a:solidFill>
              </a:rPr>
              <a:t>persecución contra Jeremías se acrecentó bajo el mandato de </a:t>
            </a:r>
            <a:r>
              <a:rPr lang="es-ES" b="1" dirty="0" err="1">
                <a:solidFill>
                  <a:srgbClr val="FF0000"/>
                </a:solidFill>
              </a:rPr>
              <a:t>Sedecías</a:t>
            </a:r>
            <a:r>
              <a:rPr lang="es-ES" b="1" dirty="0">
                <a:solidFill>
                  <a:srgbClr val="FF0000"/>
                </a:solidFill>
              </a:rPr>
              <a:t>. Este, a pesar de reconocerlo como portador de la palabra de Dios, lo trató con crueldad y lo acusó de espía de los </a:t>
            </a:r>
            <a:r>
              <a:rPr lang="es-ES" b="1" dirty="0" smtClean="0">
                <a:solidFill>
                  <a:srgbClr val="FF0000"/>
                </a:solidFill>
              </a:rPr>
              <a:t>babilonios. </a:t>
            </a:r>
          </a:p>
          <a:p>
            <a:pPr algn="just"/>
            <a:endParaRPr lang="es-ES" b="1" dirty="0" smtClean="0">
              <a:solidFill>
                <a:srgbClr val="FF0000"/>
              </a:solidFill>
            </a:endParaRPr>
          </a:p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Jeremías </a:t>
            </a:r>
            <a:r>
              <a:rPr lang="es-ES" b="1" dirty="0">
                <a:solidFill>
                  <a:srgbClr val="FF0000"/>
                </a:solidFill>
              </a:rPr>
              <a:t>llamó a liberar a los esclavos como muestra de conversión. En principio, su llamamiento fue acatado, aunque luego los amos volvieron a privar de la libertad a los que habían sido liberados. Esta actitud fue considerada por el profeta como el sello del destino que sobrevendría al reino </a:t>
            </a:r>
            <a:r>
              <a:rPr lang="es-ES" b="1" dirty="0" smtClean="0">
                <a:solidFill>
                  <a:srgbClr val="FF0000"/>
                </a:solidFill>
              </a:rPr>
              <a:t>Judá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3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ANEXO </a:t>
            </a:r>
            <a:r>
              <a:rPr lang="es-ES" b="1" dirty="0" smtClean="0">
                <a:solidFill>
                  <a:srgbClr val="FF0000"/>
                </a:solidFill>
              </a:rPr>
              <a:t>II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ES" sz="3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Libro de Jeremías</a:t>
            </a:r>
          </a:p>
        </p:txBody>
      </p:sp>
    </p:spTree>
    <p:extLst>
      <p:ext uri="{BB962C8B-B14F-4D97-AF65-F5344CB8AC3E}">
        <p14:creationId xmlns:p14="http://schemas.microsoft.com/office/powerpoint/2010/main" val="10767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Libro 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de Jeremías</a:t>
            </a:r>
            <a:br>
              <a:rPr lang="es-E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ES" b="1" dirty="0">
                <a:solidFill>
                  <a:schemeClr val="accent6">
                    <a:lumMod val="50000"/>
                  </a:schemeClr>
                </a:solidFill>
              </a:rPr>
            </a:b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112836" y="1428750"/>
            <a:ext cx="94678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pPr algn="just"/>
            <a:r>
              <a:rPr lang="es-ES" b="1" dirty="0">
                <a:solidFill>
                  <a:srgbClr val="7030A0"/>
                </a:solidFill>
              </a:rPr>
              <a:t>La primera parte de su libro (</a:t>
            </a:r>
            <a:r>
              <a:rPr lang="es-ES" b="1" dirty="0" err="1">
                <a:solidFill>
                  <a:srgbClr val="7030A0"/>
                </a:solidFill>
              </a:rPr>
              <a:t>Jr</a:t>
            </a:r>
            <a:r>
              <a:rPr lang="es-ES" b="1" dirty="0">
                <a:solidFill>
                  <a:srgbClr val="7030A0"/>
                </a:solidFill>
              </a:rPr>
              <a:t> 1-25) presenta los oráculos contra Judá y Jerusalén, en los que se incluyen profecías de esperanza para los israelitas del norte, en tiempos de Josías. </a:t>
            </a:r>
            <a:endParaRPr lang="es-ES" b="1" dirty="0" smtClean="0">
              <a:solidFill>
                <a:srgbClr val="7030A0"/>
              </a:solidFill>
            </a:endParaRPr>
          </a:p>
          <a:p>
            <a:pPr algn="just"/>
            <a:endParaRPr lang="es-ES" b="1" dirty="0">
              <a:solidFill>
                <a:srgbClr val="7030A0"/>
              </a:solidFill>
            </a:endParaRPr>
          </a:p>
          <a:p>
            <a:pPr algn="just"/>
            <a:r>
              <a:rPr lang="es-ES" b="1" dirty="0">
                <a:solidFill>
                  <a:srgbClr val="7030A0"/>
                </a:solidFill>
              </a:rPr>
              <a:t>Los relatos biográficos mezclados con anuncios de salvación son los elementos de la segunda parte (</a:t>
            </a:r>
            <a:r>
              <a:rPr lang="es-ES" b="1" dirty="0" err="1">
                <a:solidFill>
                  <a:srgbClr val="7030A0"/>
                </a:solidFill>
              </a:rPr>
              <a:t>Jr</a:t>
            </a:r>
            <a:r>
              <a:rPr lang="es-ES" b="1" dirty="0">
                <a:solidFill>
                  <a:srgbClr val="7030A0"/>
                </a:solidFill>
              </a:rPr>
              <a:t> 26-35), de forma que la vida del profeta aparece vinculada a su mensaje</a:t>
            </a:r>
            <a:r>
              <a:rPr lang="es-ES" b="1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es-ES" b="1" dirty="0">
              <a:solidFill>
                <a:srgbClr val="7030A0"/>
              </a:solidFill>
            </a:endParaRPr>
          </a:p>
          <a:p>
            <a:pPr algn="just"/>
            <a:r>
              <a:rPr lang="es-ES" b="1" dirty="0">
                <a:solidFill>
                  <a:srgbClr val="7030A0"/>
                </a:solidFill>
              </a:rPr>
              <a:t>La tercera parte (</a:t>
            </a:r>
            <a:r>
              <a:rPr lang="es-ES" b="1" dirty="0" err="1">
                <a:solidFill>
                  <a:srgbClr val="7030A0"/>
                </a:solidFill>
              </a:rPr>
              <a:t>Jr</a:t>
            </a:r>
            <a:r>
              <a:rPr lang="es-ES" b="1" dirty="0">
                <a:solidFill>
                  <a:srgbClr val="7030A0"/>
                </a:solidFill>
              </a:rPr>
              <a:t> 36-45) narra los padecimientos del </a:t>
            </a:r>
            <a:r>
              <a:rPr lang="es-ES" b="1" dirty="0" smtClean="0">
                <a:solidFill>
                  <a:srgbClr val="7030A0"/>
                </a:solidFill>
              </a:rPr>
              <a:t>profeta</a:t>
            </a:r>
          </a:p>
          <a:p>
            <a:pPr algn="just"/>
            <a:endParaRPr lang="es-ES" b="1" dirty="0">
              <a:solidFill>
                <a:srgbClr val="7030A0"/>
              </a:solidFill>
            </a:endParaRPr>
          </a:p>
          <a:p>
            <a:pPr algn="just"/>
            <a:endParaRPr lang="es-ES" b="1" dirty="0" smtClean="0">
              <a:solidFill>
                <a:srgbClr val="7030A0"/>
              </a:solidFill>
            </a:endParaRPr>
          </a:p>
          <a:p>
            <a:pPr algn="just"/>
            <a:endParaRPr lang="es-ES" b="1" dirty="0" smtClean="0">
              <a:solidFill>
                <a:srgbClr val="7030A0"/>
              </a:solidFill>
            </a:endParaRPr>
          </a:p>
          <a:p>
            <a:pPr algn="just"/>
            <a:endParaRPr lang="es-ES" b="1" dirty="0">
              <a:solidFill>
                <a:srgbClr val="7030A0"/>
              </a:solidFill>
            </a:endParaRPr>
          </a:p>
          <a:p>
            <a:pPr algn="just"/>
            <a:r>
              <a:rPr lang="es-ES" b="1" dirty="0">
                <a:solidFill>
                  <a:srgbClr val="7030A0"/>
                </a:solidFill>
              </a:rPr>
              <a:t>El libro concluye con una colección de oráculos contra las naciones (</a:t>
            </a:r>
            <a:r>
              <a:rPr lang="es-ES" b="1" dirty="0" err="1">
                <a:solidFill>
                  <a:srgbClr val="7030A0"/>
                </a:solidFill>
              </a:rPr>
              <a:t>Jr</a:t>
            </a:r>
            <a:r>
              <a:rPr lang="es-ES" b="1" dirty="0">
                <a:solidFill>
                  <a:srgbClr val="7030A0"/>
                </a:solidFill>
              </a:rPr>
              <a:t> 46-51) y un apéndice </a:t>
            </a:r>
            <a:r>
              <a:rPr lang="es-ES" b="1" dirty="0" smtClean="0">
                <a:solidFill>
                  <a:srgbClr val="7030A0"/>
                </a:solidFill>
              </a:rPr>
              <a:t>histórico </a:t>
            </a:r>
            <a:r>
              <a:rPr lang="es-ES" b="1" dirty="0">
                <a:solidFill>
                  <a:srgbClr val="7030A0"/>
                </a:solidFill>
              </a:rPr>
              <a:t>(</a:t>
            </a:r>
            <a:r>
              <a:rPr lang="es-ES" b="1" dirty="0" err="1">
                <a:solidFill>
                  <a:srgbClr val="7030A0"/>
                </a:solidFill>
              </a:rPr>
              <a:t>Jr</a:t>
            </a:r>
            <a:r>
              <a:rPr lang="es-ES" b="1" dirty="0">
                <a:solidFill>
                  <a:srgbClr val="7030A0"/>
                </a:solidFill>
              </a:rPr>
              <a:t> 52, paralelo a 2 Re 24) escrito por un redactor </a:t>
            </a:r>
            <a:r>
              <a:rPr lang="es-ES" b="1" dirty="0" err="1">
                <a:solidFill>
                  <a:srgbClr val="7030A0"/>
                </a:solidFill>
              </a:rPr>
              <a:t>deuteronomista</a:t>
            </a:r>
            <a:r>
              <a:rPr lang="es-ES" b="1" dirty="0">
                <a:solidFill>
                  <a:srgbClr val="7030A0"/>
                </a:solidFill>
              </a:rPr>
              <a:t> que sitúa así la vida y obra del profeta en el contexto de la caída de Jerusalén con un fondo de esperanza mesiánica.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287" y="353011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1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Libro 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de Jeremías</a:t>
            </a:r>
            <a:br>
              <a:rPr lang="es-E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ES" b="1" dirty="0">
                <a:solidFill>
                  <a:schemeClr val="accent6">
                    <a:lumMod val="50000"/>
                  </a:schemeClr>
                </a:solidFill>
              </a:rPr>
            </a:b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628775" y="2162175"/>
            <a:ext cx="63722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0070C0"/>
                </a:solidFill>
              </a:rPr>
              <a:t>Los textos de Jeremías fueron reinterpretados durante más de dos siglos por los partidarios de un judaísmo de tipo más laical, abierto a la teología del pacto, en la línea del </a:t>
            </a:r>
            <a:r>
              <a:rPr lang="es-ES" b="1" dirty="0" err="1">
                <a:solidFill>
                  <a:srgbClr val="0070C0"/>
                </a:solidFill>
              </a:rPr>
              <a:t>Deurteronomio</a:t>
            </a:r>
            <a:r>
              <a:rPr lang="es-ES" b="1" dirty="0" smtClean="0">
                <a:solidFill>
                  <a:srgbClr val="0070C0"/>
                </a:solidFill>
              </a:rPr>
              <a:t>. </a:t>
            </a:r>
          </a:p>
          <a:p>
            <a:pPr algn="just"/>
            <a:endParaRPr lang="es-ES" b="1" dirty="0">
              <a:solidFill>
                <a:srgbClr val="0070C0"/>
              </a:solidFill>
            </a:endParaRPr>
          </a:p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Fueron </a:t>
            </a:r>
            <a:r>
              <a:rPr lang="es-ES" b="1" dirty="0">
                <a:solidFill>
                  <a:srgbClr val="0070C0"/>
                </a:solidFill>
              </a:rPr>
              <a:t>muy importantes en la reconstrucción del judaísmo llevada a cabo durante el exilio y en los siglos siguientes.</a:t>
            </a:r>
          </a:p>
          <a:p>
            <a:pPr algn="just"/>
            <a:endParaRPr lang="es-ES" b="1" dirty="0">
              <a:solidFill>
                <a:srgbClr val="0070C0"/>
              </a:solidFill>
            </a:endParaRPr>
          </a:p>
          <a:p>
            <a:pPr algn="just"/>
            <a:r>
              <a:rPr lang="es-ES" b="1" dirty="0">
                <a:solidFill>
                  <a:srgbClr val="0070C0"/>
                </a:solidFill>
              </a:rPr>
              <a:t>En la época de los LXX (siglo III a. C.) el Libro de Jeremías aún no había quedado fijado, se seguía reelaborando e interpretando. Por eso hay dos versiones de su profecía, con grandes diferencias entre ellas: un texto más largo (versión griega) y otro más corto </a:t>
            </a:r>
            <a:r>
              <a:rPr lang="es-ES" b="1" dirty="0" smtClean="0">
                <a:solidFill>
                  <a:srgbClr val="0070C0"/>
                </a:solidFill>
              </a:rPr>
              <a:t> (versión hebrea)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300" y="3457575"/>
            <a:ext cx="3124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557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DIOS SALVA POR LOS PROFETAS: PORTAVOCES DE DIOS Anexo I y Anexo II</vt:lpstr>
      <vt:lpstr>ANEXO I</vt:lpstr>
      <vt:lpstr>Jeremías </vt:lpstr>
      <vt:lpstr>Jeremías</vt:lpstr>
      <vt:lpstr>ANEXO II</vt:lpstr>
      <vt:lpstr>Libro de Jeremías  </vt:lpstr>
      <vt:lpstr>Libro de Jeremías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DIOS SALVA POR LOS PROFETAS: PORTAVOCES DE DIOS Parte 1</dc:title>
  <dc:creator>Usuario de Windows</dc:creator>
  <cp:lastModifiedBy>Usuario de Windows</cp:lastModifiedBy>
  <cp:revision>5</cp:revision>
  <dcterms:created xsi:type="dcterms:W3CDTF">2021-01-28T19:39:44Z</dcterms:created>
  <dcterms:modified xsi:type="dcterms:W3CDTF">2021-01-28T19:44:20Z</dcterms:modified>
</cp:coreProperties>
</file>