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5" r:id="rId4"/>
    <p:sldId id="276" r:id="rId5"/>
    <p:sldId id="277" r:id="rId6"/>
    <p:sldId id="278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01" autoAdjust="0"/>
    <p:restoredTop sz="94660"/>
  </p:normalViewPr>
  <p:slideViewPr>
    <p:cSldViewPr snapToGrid="0">
      <p:cViewPr varScale="1">
        <p:scale>
          <a:sx n="57" d="100"/>
          <a:sy n="57" d="100"/>
        </p:scale>
        <p:origin x="-90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9A30-5A69-4196-B401-C57CE41E3569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67F1-94CF-423D-A861-525C95E17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1615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9A30-5A69-4196-B401-C57CE41E3569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67F1-94CF-423D-A861-525C95E17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1157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9A30-5A69-4196-B401-C57CE41E3569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67F1-94CF-423D-A861-525C95E17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2761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189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9A30-5A69-4196-B401-C57CE41E3569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67F1-94CF-423D-A861-525C95E17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0656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9A30-5A69-4196-B401-C57CE41E3569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67F1-94CF-423D-A861-525C95E17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836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9A30-5A69-4196-B401-C57CE41E3569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67F1-94CF-423D-A861-525C95E17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397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9A30-5A69-4196-B401-C57CE41E3569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67F1-94CF-423D-A861-525C95E17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6976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9A30-5A69-4196-B401-C57CE41E3569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67F1-94CF-423D-A861-525C95E17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4013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9A30-5A69-4196-B401-C57CE41E3569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67F1-94CF-423D-A861-525C95E17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2938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9A30-5A69-4196-B401-C57CE41E3569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67F1-94CF-423D-A861-525C95E17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6923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9A30-5A69-4196-B401-C57CE41E3569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67F1-94CF-423D-A861-525C95E17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4684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59A30-5A69-4196-B401-C57CE41E3569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67F1-94CF-423D-A861-525C95E17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3839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media" Target="../media/media1.mp3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microsoft.com/office/2007/relationships/media" Target="../media/media2.mp3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15124" y="1366221"/>
            <a:ext cx="8915399" cy="2830247"/>
          </a:xfrm>
        </p:spPr>
        <p:txBody>
          <a:bodyPr>
            <a:normAutofit fontScale="90000"/>
          </a:bodyPr>
          <a:lstStyle/>
          <a:p>
            <a:pPr algn="r"/>
            <a:r>
              <a:rPr lang="es-ES" sz="6000" b="1" dirty="0" smtClean="0">
                <a:solidFill>
                  <a:srgbClr val="FF0000"/>
                </a:solidFill>
              </a:rPr>
              <a:t>DIOS SALVA A ISRAEL POR MEDIO DEL REY DAVID. </a:t>
            </a:r>
            <a:br>
              <a:rPr lang="es-ES" sz="6000" b="1" dirty="0" smtClean="0">
                <a:solidFill>
                  <a:srgbClr val="FF0000"/>
                </a:solidFill>
              </a:rPr>
            </a:br>
            <a:r>
              <a:rPr lang="es-ES" sz="6000" b="1" dirty="0" smtClean="0">
                <a:solidFill>
                  <a:srgbClr val="FF0000"/>
                </a:solidFill>
              </a:rPr>
              <a:t>“EL UNGIDO</a:t>
            </a:r>
            <a:r>
              <a:rPr lang="es-ES" b="1" dirty="0" smtClean="0">
                <a:solidFill>
                  <a:srgbClr val="FF0000"/>
                </a:solidFill>
              </a:rPr>
              <a:t>”</a:t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sz="4000" b="1" dirty="0" smtClean="0">
                <a:solidFill>
                  <a:srgbClr val="FF0000"/>
                </a:solidFill>
              </a:rPr>
              <a:t>Anexo III</a:t>
            </a:r>
            <a:br>
              <a:rPr lang="es-ES" sz="4000" b="1" dirty="0" smtClean="0">
                <a:solidFill>
                  <a:srgbClr val="FF0000"/>
                </a:solidFill>
              </a:rPr>
            </a:br>
            <a:r>
              <a:rPr lang="es-ES" sz="4000" b="1" dirty="0" smtClean="0">
                <a:solidFill>
                  <a:srgbClr val="FF0000"/>
                </a:solidFill>
              </a:rPr>
              <a:t>Anexo IV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ESCUELA DE BIBLIA</a:t>
            </a:r>
          </a:p>
          <a:p>
            <a:r>
              <a:rPr lang="es-ES" sz="2000" b="1" dirty="0" smtClean="0">
                <a:solidFill>
                  <a:srgbClr val="0070C0"/>
                </a:solidFill>
              </a:rPr>
              <a:t>PARROQUIA ASUNCIÓN NTRA SRA. </a:t>
            </a:r>
          </a:p>
          <a:p>
            <a:r>
              <a:rPr lang="es-ES" sz="2000" b="1" dirty="0" smtClean="0">
                <a:solidFill>
                  <a:srgbClr val="0070C0"/>
                </a:solidFill>
              </a:rPr>
              <a:t>POZUELO DE ALARCÓN. MADRID</a:t>
            </a:r>
            <a:endParaRPr lang="es-ES" sz="2000" b="1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2528" y="4359476"/>
            <a:ext cx="1998831" cy="19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90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ANEXO </a:t>
            </a:r>
            <a:r>
              <a:rPr lang="es-ES" b="1" dirty="0" smtClean="0">
                <a:solidFill>
                  <a:srgbClr val="FF0000"/>
                </a:solidFill>
              </a:rPr>
              <a:t>III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4400" b="1" dirty="0" smtClean="0">
                <a:solidFill>
                  <a:schemeClr val="accent6">
                    <a:lumMod val="50000"/>
                  </a:schemeClr>
                </a:solidFill>
              </a:rPr>
              <a:t>La unción</a:t>
            </a:r>
            <a:endParaRPr lang="es-ES" sz="4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322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¿Cómo se realizaba la unción?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0587" y="2314575"/>
            <a:ext cx="2619375" cy="17430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0737" y="2314575"/>
            <a:ext cx="2505075" cy="1828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4299" y="4257674"/>
            <a:ext cx="1828800" cy="24955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9237" y="2243137"/>
            <a:ext cx="2619375" cy="1743075"/>
          </a:xfrm>
          <a:prstGeom prst="rect">
            <a:avLst/>
          </a:prstGeom>
        </p:spPr>
      </p:pic>
      <p:pic>
        <p:nvPicPr>
          <p:cNvPr id="7" name="anexo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91012" y="5086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68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3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>
                <a:solidFill>
                  <a:srgbClr val="FF0000"/>
                </a:solidFill>
              </a:rPr>
              <a:t>ANEXO </a:t>
            </a:r>
            <a:r>
              <a:rPr lang="es-ES" b="1" smtClean="0">
                <a:solidFill>
                  <a:srgbClr val="FF0000"/>
                </a:solidFill>
              </a:rPr>
              <a:t>IV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4400" b="1" dirty="0" smtClean="0">
                <a:solidFill>
                  <a:schemeClr val="accent6">
                    <a:lumMod val="50000"/>
                  </a:schemeClr>
                </a:solidFill>
              </a:rPr>
              <a:t>Los zelotes o zelotas</a:t>
            </a:r>
            <a:endParaRPr lang="es-ES" sz="4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691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Los zelotes o zelotas</a:t>
            </a:r>
            <a:br>
              <a:rPr lang="es-ES" b="1" dirty="0">
                <a:solidFill>
                  <a:schemeClr val="accent6">
                    <a:lumMod val="50000"/>
                  </a:schemeClr>
                </a:solidFill>
              </a:rPr>
            </a:b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2792" y="1264555"/>
            <a:ext cx="2085975" cy="2190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732" y="1597930"/>
            <a:ext cx="2990850" cy="1524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9187" y="1666874"/>
            <a:ext cx="3063012" cy="46196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7350" y="3976686"/>
            <a:ext cx="2343150" cy="1952625"/>
          </a:xfrm>
          <a:prstGeom prst="rect">
            <a:avLst/>
          </a:prstGeom>
        </p:spPr>
      </p:pic>
      <p:pic>
        <p:nvPicPr>
          <p:cNvPr id="5" name="anexo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400300" y="4648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48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14165"/>
          </a:xfrm>
        </p:spPr>
        <p:txBody>
          <a:bodyPr/>
          <a:lstStyle/>
          <a:p>
            <a:pPr algn="ctr"/>
            <a:r>
              <a:rPr lang="es-ES" dirty="0"/>
              <a:t> </a:t>
            </a:r>
            <a:r>
              <a:rPr lang="es-ES" b="1" dirty="0" smtClean="0">
                <a:solidFill>
                  <a:srgbClr val="FF0000"/>
                </a:solidFill>
              </a:rPr>
              <a:t>TEXTOS E IMÁGENES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62604" y="1438275"/>
            <a:ext cx="71723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400" b="1" dirty="0" smtClean="0">
              <a:solidFill>
                <a:srgbClr val="7030A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b="1" dirty="0" smtClean="0">
                <a:solidFill>
                  <a:srgbClr val="7030A0"/>
                </a:solidFill>
              </a:rPr>
              <a:t>Biblia de Jerusalén. Nueva Edición Manual. Totalmente revisada. </a:t>
            </a:r>
          </a:p>
          <a:p>
            <a:pPr algn="just"/>
            <a:r>
              <a:rPr lang="es-ES" sz="1400" b="1" dirty="0" smtClean="0">
                <a:solidFill>
                  <a:srgbClr val="7030A0"/>
                </a:solidFill>
              </a:rPr>
              <a:t>	DESCLÉE DE BROUWER. Bilbao. 2018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b="1" dirty="0">
                <a:solidFill>
                  <a:srgbClr val="7030A0"/>
                </a:solidFill>
              </a:rPr>
              <a:t> </a:t>
            </a:r>
            <a:r>
              <a:rPr lang="es-ES" sz="1400" b="1" dirty="0" smtClean="0">
                <a:solidFill>
                  <a:srgbClr val="7030A0"/>
                </a:solidFill>
              </a:rPr>
              <a:t>CASA DE LA BIBLIA. </a:t>
            </a:r>
            <a:r>
              <a:rPr lang="es-ES" sz="1400" b="1" dirty="0">
                <a:solidFill>
                  <a:srgbClr val="7030A0"/>
                </a:solidFill>
              </a:rPr>
              <a:t>Dios actúa en la Historia (i). Guía para una lectura comunitaria de la historia de la salvación. ANTIGUO TESTAMENTO. </a:t>
            </a:r>
          </a:p>
          <a:p>
            <a:pPr lvl="1" algn="just"/>
            <a:r>
              <a:rPr lang="es-ES" sz="1400" b="1" dirty="0">
                <a:solidFill>
                  <a:srgbClr val="7030A0"/>
                </a:solidFill>
              </a:rPr>
              <a:t>EDITORIAL VERBO DIVINO. </a:t>
            </a:r>
            <a:r>
              <a:rPr lang="es-ES" sz="1400" b="1" dirty="0" err="1">
                <a:solidFill>
                  <a:srgbClr val="7030A0"/>
                </a:solidFill>
              </a:rPr>
              <a:t>Estella</a:t>
            </a:r>
            <a:r>
              <a:rPr lang="es-ES" sz="1400" b="1" dirty="0">
                <a:solidFill>
                  <a:srgbClr val="7030A0"/>
                </a:solidFill>
              </a:rPr>
              <a:t>. </a:t>
            </a:r>
            <a:r>
              <a:rPr lang="es-ES" sz="1400" b="1" dirty="0" smtClean="0">
                <a:solidFill>
                  <a:srgbClr val="7030A0"/>
                </a:solidFill>
              </a:rPr>
              <a:t>2010</a:t>
            </a:r>
            <a:endParaRPr lang="es-ES" sz="1400" b="1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b="1" dirty="0" smtClean="0">
                <a:solidFill>
                  <a:srgbClr val="7030A0"/>
                </a:solidFill>
              </a:rPr>
              <a:t>Google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b="1" dirty="0" smtClean="0">
                <a:solidFill>
                  <a:srgbClr val="7030A0"/>
                </a:solidFill>
              </a:rPr>
              <a:t>HAHN, SCOTT. Comprender las Escrituras. </a:t>
            </a:r>
          </a:p>
          <a:p>
            <a:pPr lvl="1" algn="just"/>
            <a:r>
              <a:rPr lang="es-ES" sz="1400" b="1" dirty="0" smtClean="0">
                <a:solidFill>
                  <a:srgbClr val="7030A0"/>
                </a:solidFill>
              </a:rPr>
              <a:t>BAC. Madrid. 2015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b="1" dirty="0" smtClean="0">
                <a:solidFill>
                  <a:srgbClr val="7030A0"/>
                </a:solidFill>
              </a:rPr>
              <a:t>MOLANO CORTÉS, HÉCTOR HERNÁN.  La unción real en los orígenes de la monarquía de Israel como figura mesiánica en los libros de Samuel. </a:t>
            </a:r>
            <a:endParaRPr lang="es-ES" sz="1400" b="1" dirty="0">
              <a:solidFill>
                <a:srgbClr val="7030A0"/>
              </a:solidFill>
            </a:endParaRPr>
          </a:p>
          <a:p>
            <a:pPr lvl="1" algn="just"/>
            <a:r>
              <a:rPr lang="es-ES" sz="1400" b="1" dirty="0" smtClean="0">
                <a:solidFill>
                  <a:srgbClr val="7030A0"/>
                </a:solidFill>
              </a:rPr>
              <a:t>PONTIFICIA UNIVERSIDAD JAVERIANA. FACULTAD TEOLOGÍA. Bogotá. 2010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b="1" dirty="0" smtClean="0">
                <a:solidFill>
                  <a:srgbClr val="7030A0"/>
                </a:solidFill>
              </a:rPr>
              <a:t>PIKAZA, XABIER. </a:t>
            </a:r>
            <a:r>
              <a:rPr lang="es-ES" sz="1400" b="1" dirty="0">
                <a:solidFill>
                  <a:srgbClr val="7030A0"/>
                </a:solidFill>
              </a:rPr>
              <a:t>Ciudad Biblia. Una guía para adentrarse, perderse y encontrarse en los libros bíblicos. </a:t>
            </a:r>
          </a:p>
          <a:p>
            <a:pPr lvl="1" algn="just"/>
            <a:r>
              <a:rPr lang="es-ES" sz="1400" b="1" dirty="0">
                <a:solidFill>
                  <a:srgbClr val="7030A0"/>
                </a:solidFill>
              </a:rPr>
              <a:t>EDITORIAL VERBO DIVINO. </a:t>
            </a:r>
            <a:r>
              <a:rPr lang="es-ES" sz="1400" b="1" dirty="0" err="1">
                <a:solidFill>
                  <a:srgbClr val="7030A0"/>
                </a:solidFill>
              </a:rPr>
              <a:t>Estella</a:t>
            </a:r>
            <a:r>
              <a:rPr lang="es-ES" sz="1400" b="1" dirty="0">
                <a:solidFill>
                  <a:srgbClr val="7030A0"/>
                </a:solidFill>
              </a:rPr>
              <a:t>. </a:t>
            </a:r>
            <a:r>
              <a:rPr lang="es-ES" sz="1400" b="1" dirty="0" smtClean="0">
                <a:solidFill>
                  <a:srgbClr val="7030A0"/>
                </a:solidFill>
              </a:rPr>
              <a:t>2019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b="1" dirty="0" err="1" smtClean="0">
                <a:solidFill>
                  <a:srgbClr val="7030A0"/>
                </a:solidFill>
              </a:rPr>
              <a:t>Wiquipedia</a:t>
            </a:r>
            <a:endParaRPr lang="es-ES" sz="1400" b="1" dirty="0" smtClean="0">
              <a:solidFill>
                <a:srgbClr val="7030A0"/>
              </a:solidFill>
            </a:endParaRPr>
          </a:p>
          <a:p>
            <a:pPr algn="just"/>
            <a:endParaRPr lang="es-ES" sz="1400" b="1" dirty="0" smtClean="0">
              <a:solidFill>
                <a:srgbClr val="7030A0"/>
              </a:solidFill>
            </a:endParaRPr>
          </a:p>
          <a:p>
            <a:pPr algn="just"/>
            <a:endParaRPr lang="es-E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Personalizado</PresentationFormat>
  <Paragraphs>24</Paragraphs>
  <Slides>6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DIOS SALVA A ISRAEL POR MEDIO DEL REY DAVID.  “EL UNGIDO” Anexo III Anexo IV</vt:lpstr>
      <vt:lpstr>ANEXO III</vt:lpstr>
      <vt:lpstr> ¿Cómo se realizaba la unción?</vt:lpstr>
      <vt:lpstr>ANEXO IV</vt:lpstr>
      <vt:lpstr>Los zelotes o zelotas </vt:lpstr>
      <vt:lpstr> TEXTOS E IMÁGENES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DIOS SALVA A ISRAEL POR MEDIO DEL REY DAVID.  “EL UNGIDO” Anexo III Anexo IV</dc:title>
  <dc:creator>Usuario de Windows</dc:creator>
  <cp:lastModifiedBy>Manuel</cp:lastModifiedBy>
  <cp:revision>2</cp:revision>
  <dcterms:created xsi:type="dcterms:W3CDTF">2021-01-14T22:14:45Z</dcterms:created>
  <dcterms:modified xsi:type="dcterms:W3CDTF">2021-01-15T19:29:06Z</dcterms:modified>
</cp:coreProperties>
</file>