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4" r:id="rId4"/>
    <p:sldId id="265" r:id="rId5"/>
    <p:sldId id="266"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660"/>
  </p:normalViewPr>
  <p:slideViewPr>
    <p:cSldViewPr snapToGrid="0">
      <p:cViewPr varScale="1">
        <p:scale>
          <a:sx n="57" d="100"/>
          <a:sy n="57" d="100"/>
        </p:scale>
        <p:origin x="-90" y="-3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D9DD299-5598-4DA3-8FA9-9230DE5BFB15}" type="datetimeFigureOut">
              <a:rPr lang="es-ES" smtClean="0"/>
              <a:pPr/>
              <a:t>15/01/2021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209558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D9DD299-5598-4DA3-8FA9-9230DE5BFB15}" type="datetimeFigureOut">
              <a:rPr lang="es-ES" smtClean="0"/>
              <a:pPr/>
              <a:t>15/01/2021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157786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D9DD299-5598-4DA3-8FA9-9230DE5BFB15}" type="datetimeFigureOut">
              <a:rPr lang="es-ES" smtClean="0"/>
              <a:pPr/>
              <a:t>15/01/2021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286830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D9DD299-5598-4DA3-8FA9-9230DE5BFB15}" type="datetimeFigureOut">
              <a:rPr lang="es-ES" smtClean="0"/>
              <a:pPr/>
              <a:t>15/01/2021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287107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D9DD299-5598-4DA3-8FA9-9230DE5BFB15}" type="datetimeFigureOut">
              <a:rPr lang="es-ES" smtClean="0"/>
              <a:pPr/>
              <a:t>15/01/2021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267902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D9DD299-5598-4DA3-8FA9-9230DE5BFB15}" type="datetimeFigureOut">
              <a:rPr lang="es-ES" smtClean="0"/>
              <a:pPr/>
              <a:t>15/01/2021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21970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D9DD299-5598-4DA3-8FA9-9230DE5BFB15}" type="datetimeFigureOut">
              <a:rPr lang="es-ES" smtClean="0"/>
              <a:pPr/>
              <a:t>15/01/2021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416397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D9DD299-5598-4DA3-8FA9-9230DE5BFB15}" type="datetimeFigureOut">
              <a:rPr lang="es-ES" smtClean="0"/>
              <a:pPr/>
              <a:t>15/01/2021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95469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D9DD299-5598-4DA3-8FA9-9230DE5BFB15}" type="datetimeFigureOut">
              <a:rPr lang="es-ES" smtClean="0"/>
              <a:pPr/>
              <a:t>15/01/2021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284606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D9DD299-5598-4DA3-8FA9-9230DE5BFB15}" type="datetimeFigureOut">
              <a:rPr lang="es-ES" smtClean="0"/>
              <a:pPr/>
              <a:t>15/01/2021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190082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D9DD299-5598-4DA3-8FA9-9230DE5BFB15}" type="datetimeFigureOut">
              <a:rPr lang="es-ES" smtClean="0"/>
              <a:pPr/>
              <a:t>15/01/2021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408563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DD299-5598-4DA3-8FA9-9230DE5BFB15}" type="datetimeFigureOut">
              <a:rPr lang="es-ES" smtClean="0"/>
              <a:pPr/>
              <a:t>15/01/2021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9BAD9-C459-4652-9BBB-16B0711C60F9}" type="slidenum">
              <a:rPr lang="es-ES" smtClean="0"/>
              <a:pPr/>
              <a:t>‹Nº›</a:t>
            </a:fld>
            <a:endParaRPr lang="es-ES"/>
          </a:p>
        </p:txBody>
      </p:sp>
    </p:spTree>
    <p:extLst>
      <p:ext uri="{BB962C8B-B14F-4D97-AF65-F5344CB8AC3E}">
        <p14:creationId xmlns:p14="http://schemas.microsoft.com/office/powerpoint/2010/main" xmlns="" val="3535301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media" Target="../media/media2.mp3"/><Relationship Id="rId2" Type="http://schemas.openxmlformats.org/officeDocument/2006/relationships/slideLayout" Target="../slideLayouts/slideLayout6.xml"/><Relationship Id="rId1" Type="http://schemas.openxmlformats.org/officeDocument/2006/relationships/video" Target="NULL" TargetMode="Externa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NULL" TargetMode="External"/><Relationship Id="rId6" Type="http://schemas.openxmlformats.org/officeDocument/2006/relationships/image" Target="../media/image15.jpeg"/><Relationship Id="rId11" Type="http://schemas.openxmlformats.org/officeDocument/2006/relationships/image" Target="../media/image2.png"/><Relationship Id="rId5" Type="http://schemas.openxmlformats.org/officeDocument/2006/relationships/image" Target="../media/image14.jpeg"/><Relationship Id="rId10" Type="http://schemas.microsoft.com/office/2007/relationships/media" Target="../media/media3.mp3"/><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4.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815124" y="1366221"/>
            <a:ext cx="8915399" cy="2830247"/>
          </a:xfrm>
        </p:spPr>
        <p:txBody>
          <a:bodyPr>
            <a:normAutofit fontScale="90000"/>
          </a:bodyPr>
          <a:lstStyle/>
          <a:p>
            <a:pPr algn="r"/>
            <a:r>
              <a:rPr lang="es-ES" sz="6000" b="1" dirty="0" smtClean="0">
                <a:solidFill>
                  <a:srgbClr val="FF0000"/>
                </a:solidFill>
              </a:rPr>
              <a:t>DIOS SALVA A ISRAEL POR MEDIO DEL REY DAVID. </a:t>
            </a:r>
            <a:br>
              <a:rPr lang="es-ES" sz="6000" b="1" dirty="0" smtClean="0">
                <a:solidFill>
                  <a:srgbClr val="FF0000"/>
                </a:solidFill>
              </a:rPr>
            </a:br>
            <a:r>
              <a:rPr lang="es-ES" sz="6000" b="1" dirty="0" smtClean="0">
                <a:solidFill>
                  <a:srgbClr val="FF0000"/>
                </a:solidFill>
              </a:rPr>
              <a:t>“EL UNGIDO</a:t>
            </a:r>
            <a:r>
              <a:rPr lang="es-ES" b="1" dirty="0" smtClean="0">
                <a:solidFill>
                  <a:srgbClr val="FF0000"/>
                </a:solidFill>
              </a:rPr>
              <a:t>”</a:t>
            </a:r>
            <a:br>
              <a:rPr lang="es-ES" b="1" dirty="0" smtClean="0">
                <a:solidFill>
                  <a:srgbClr val="FF0000"/>
                </a:solidFill>
              </a:rPr>
            </a:br>
            <a:r>
              <a:rPr lang="es-ES" sz="4000" b="1" dirty="0" smtClean="0">
                <a:solidFill>
                  <a:srgbClr val="FF0000"/>
                </a:solidFill>
              </a:rPr>
              <a:t>3ª Parte</a:t>
            </a:r>
            <a:endParaRPr lang="es-ES" sz="4000" b="1" dirty="0">
              <a:solidFill>
                <a:srgbClr val="FF0000"/>
              </a:solidFill>
            </a:endParaRPr>
          </a:p>
        </p:txBody>
      </p:sp>
      <p:sp>
        <p:nvSpPr>
          <p:cNvPr id="3" name="Subtítulo 2"/>
          <p:cNvSpPr>
            <a:spLocks noGrp="1"/>
          </p:cNvSpPr>
          <p:nvPr>
            <p:ph type="subTitle" idx="1"/>
          </p:nvPr>
        </p:nvSpPr>
        <p:spPr/>
        <p:txBody>
          <a:bodyPr>
            <a:noAutofit/>
          </a:bodyPr>
          <a:lstStyle/>
          <a:p>
            <a:r>
              <a:rPr lang="es-ES" sz="2000" b="1" dirty="0" smtClean="0">
                <a:solidFill>
                  <a:srgbClr val="0070C0"/>
                </a:solidFill>
              </a:rPr>
              <a:t>ESCUELA DE BIBLIA</a:t>
            </a:r>
          </a:p>
          <a:p>
            <a:r>
              <a:rPr lang="es-ES" sz="2000" b="1" dirty="0" smtClean="0">
                <a:solidFill>
                  <a:srgbClr val="0070C0"/>
                </a:solidFill>
              </a:rPr>
              <a:t>PARROQUIA ASUNCIÓN NTRA SRA. </a:t>
            </a:r>
          </a:p>
          <a:p>
            <a:r>
              <a:rPr lang="es-ES" sz="2000" b="1" dirty="0" smtClean="0">
                <a:solidFill>
                  <a:srgbClr val="0070C0"/>
                </a:solidFill>
              </a:rPr>
              <a:t>POZUELO DE ALARCÓN. MADRID</a:t>
            </a:r>
            <a:endParaRPr lang="es-ES" sz="2000" b="1" dirty="0">
              <a:solidFill>
                <a:srgbClr val="0070C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12528" y="4359476"/>
            <a:ext cx="1998831" cy="1962088"/>
          </a:xfrm>
          <a:prstGeom prst="rect">
            <a:avLst/>
          </a:prstGeom>
        </p:spPr>
      </p:pic>
    </p:spTree>
    <p:extLst>
      <p:ext uri="{BB962C8B-B14F-4D97-AF65-F5344CB8AC3E}">
        <p14:creationId xmlns:p14="http://schemas.microsoft.com/office/powerpoint/2010/main" xmlns="" val="2502894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FF0000"/>
                </a:solidFill>
              </a:rPr>
              <a:t>Miramos nuestra vida y reflexionamos</a:t>
            </a:r>
            <a:endParaRPr lang="es-ES" dirty="0"/>
          </a:p>
        </p:txBody>
      </p:sp>
      <p:sp>
        <p:nvSpPr>
          <p:cNvPr id="3" name="CuadroTexto 2"/>
          <p:cNvSpPr txBox="1"/>
          <p:nvPr/>
        </p:nvSpPr>
        <p:spPr>
          <a:xfrm>
            <a:off x="2676525" y="1389936"/>
            <a:ext cx="8828086" cy="4801314"/>
          </a:xfrm>
          <a:prstGeom prst="rect">
            <a:avLst/>
          </a:prstGeom>
          <a:noFill/>
        </p:spPr>
        <p:txBody>
          <a:bodyPr wrap="square" rtlCol="0">
            <a:spAutoFit/>
          </a:bodyPr>
          <a:lstStyle/>
          <a:p>
            <a:r>
              <a:rPr lang="es-ES" b="1" dirty="0" smtClean="0">
                <a:solidFill>
                  <a:srgbClr val="0070C0"/>
                </a:solidFill>
              </a:rPr>
              <a:t>¿ Qué proyectos de cierta importancia has querido realizar en tu vida?. ¿Por qué razones querías llevarlos a cabo?</a:t>
            </a:r>
          </a:p>
          <a:p>
            <a:endParaRPr lang="es-ES" b="1" dirty="0">
              <a:solidFill>
                <a:srgbClr val="0070C0"/>
              </a:solidFill>
            </a:endParaRPr>
          </a:p>
          <a:p>
            <a:r>
              <a:rPr lang="es-ES" b="1" dirty="0" smtClean="0">
                <a:solidFill>
                  <a:srgbClr val="0070C0"/>
                </a:solidFill>
              </a:rPr>
              <a:t>¿Se llegaron a realizar todos ellos? ¿Cómo reaccionaste cuando alguno se frustró o no salió como pretendías?</a:t>
            </a:r>
          </a:p>
          <a:p>
            <a:endParaRPr lang="es-ES" b="1" dirty="0">
              <a:solidFill>
                <a:srgbClr val="0070C0"/>
              </a:solidFill>
            </a:endParaRPr>
          </a:p>
          <a:p>
            <a:r>
              <a:rPr lang="es-ES" b="1" dirty="0" smtClean="0">
                <a:solidFill>
                  <a:srgbClr val="0070C0"/>
                </a:solidFill>
              </a:rPr>
              <a:t>Nosotros, como David,  también necesitamos la “voz del profeta”</a:t>
            </a:r>
          </a:p>
          <a:p>
            <a:endParaRPr lang="es-ES" b="1" dirty="0">
              <a:solidFill>
                <a:srgbClr val="0070C0"/>
              </a:solidFill>
            </a:endParaRPr>
          </a:p>
          <a:p>
            <a:r>
              <a:rPr lang="es-ES" b="1" dirty="0" smtClean="0">
                <a:solidFill>
                  <a:srgbClr val="0070C0"/>
                </a:solidFill>
              </a:rPr>
              <a:t>¿A quiénes deberíamos escuchar para descubrir los planes de Dios? ¿Qué significaría en este momento de tu vida dejar en un segundo plano tus propios proyectos para acoger el proyecto de Dios?</a:t>
            </a:r>
          </a:p>
          <a:p>
            <a:endParaRPr lang="es-ES" b="1" dirty="0">
              <a:solidFill>
                <a:srgbClr val="0070C0"/>
              </a:solidFill>
            </a:endParaRPr>
          </a:p>
          <a:p>
            <a:r>
              <a:rPr lang="es-ES" b="1" dirty="0" smtClean="0">
                <a:solidFill>
                  <a:srgbClr val="0070C0"/>
                </a:solidFill>
              </a:rPr>
              <a:t>Y nosotros</a:t>
            </a:r>
          </a:p>
          <a:p>
            <a:endParaRPr lang="es-ES" b="1" dirty="0">
              <a:solidFill>
                <a:srgbClr val="0070C0"/>
              </a:solidFill>
            </a:endParaRPr>
          </a:p>
          <a:p>
            <a:r>
              <a:rPr lang="es-ES" b="1" dirty="0" smtClean="0">
                <a:solidFill>
                  <a:srgbClr val="0070C0"/>
                </a:solidFill>
              </a:rPr>
              <a:t>¿Podemos ser profetas de determinados proyectos de Dios en nuestros ambientes? ¿ De qué manera?</a:t>
            </a:r>
          </a:p>
          <a:p>
            <a:endParaRPr lang="es-ES" b="1" dirty="0">
              <a:solidFill>
                <a:srgbClr val="0070C0"/>
              </a:solidFill>
            </a:endParaRPr>
          </a:p>
        </p:txBody>
      </p:sp>
      <p:pic>
        <p:nvPicPr>
          <p:cNvPr id="4" name="2.0">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9467850" y="5581650"/>
            <a:ext cx="609600" cy="609600"/>
          </a:xfrm>
          <a:prstGeom prst="rect">
            <a:avLst/>
          </a:prstGeom>
        </p:spPr>
      </p:pic>
    </p:spTree>
    <p:extLst>
      <p:ext uri="{BB962C8B-B14F-4D97-AF65-F5344CB8AC3E}">
        <p14:creationId xmlns:p14="http://schemas.microsoft.com/office/powerpoint/2010/main" xmlns="" val="20585840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880"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FF0000"/>
                </a:solidFill>
              </a:rPr>
              <a:t>Para profundizar 1/3</a:t>
            </a:r>
            <a:br>
              <a:rPr lang="es-ES" dirty="0" smtClean="0">
                <a:solidFill>
                  <a:srgbClr val="FF0000"/>
                </a:solidFill>
              </a:rPr>
            </a:br>
            <a:r>
              <a:rPr lang="es-ES" dirty="0" smtClean="0">
                <a:solidFill>
                  <a:srgbClr val="FF0000"/>
                </a:solidFill>
              </a:rPr>
              <a:t>LA ESPERANZA MESIÁNICA EN ISRAEL</a:t>
            </a: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64186" y="1905000"/>
            <a:ext cx="1850489" cy="1100119"/>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90963" y="1887119"/>
            <a:ext cx="1728788" cy="1135882"/>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96039" y="1905000"/>
            <a:ext cx="1852613" cy="1232830"/>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859836" y="1905000"/>
            <a:ext cx="1890713" cy="1174232"/>
          </a:xfrm>
          <a:prstGeom prst="rect">
            <a:avLst/>
          </a:prstGeom>
        </p:spPr>
      </p:pic>
      <p:pic>
        <p:nvPicPr>
          <p:cNvPr id="7" name="Imagen 6"/>
          <p:cNvPicPr>
            <a:picLocks noChangeAspect="1"/>
          </p:cNvPicPr>
          <p:nvPr/>
        </p:nvPicPr>
        <p:blipFill rotWithShape="1">
          <a:blip r:embed="rId7">
            <a:extLst>
              <a:ext uri="{28A0092B-C50C-407E-A947-70E740481C1C}">
                <a14:useLocalDpi xmlns:a14="http://schemas.microsoft.com/office/drawing/2010/main" xmlns="" val="0"/>
              </a:ext>
            </a:extLst>
          </a:blip>
          <a:srcRect l="13320" r="12934"/>
          <a:stretch/>
        </p:blipFill>
        <p:spPr>
          <a:xfrm>
            <a:off x="1391608" y="3762134"/>
            <a:ext cx="1425412" cy="1447800"/>
          </a:xfrm>
          <a:prstGeom prst="rect">
            <a:avLst/>
          </a:prstGeom>
        </p:spPr>
      </p:pic>
      <p:pic>
        <p:nvPicPr>
          <p:cNvPr id="8" name="Imagen 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282145" y="3834179"/>
            <a:ext cx="1140870" cy="1375755"/>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136690" y="3769673"/>
            <a:ext cx="1226260" cy="1547423"/>
          </a:xfrm>
          <a:prstGeom prst="rect">
            <a:avLst/>
          </a:prstGeom>
        </p:spPr>
      </p:pic>
      <p:pic>
        <p:nvPicPr>
          <p:cNvPr id="10" name="Imagen 9"/>
          <p:cNvPicPr>
            <a:picLocks noChangeAspect="1"/>
          </p:cNvPicPr>
          <p:nvPr/>
        </p:nvPicPr>
        <p:blipFill rotWithShape="1">
          <a:blip r:embed="rId10">
            <a:extLst>
              <a:ext uri="{28A0092B-C50C-407E-A947-70E740481C1C}">
                <a14:useLocalDpi xmlns:a14="http://schemas.microsoft.com/office/drawing/2010/main" xmlns="" val="0"/>
              </a:ext>
            </a:extLst>
          </a:blip>
          <a:srcRect r="31091"/>
          <a:stretch/>
        </p:blipFill>
        <p:spPr>
          <a:xfrm>
            <a:off x="9262444" y="3795591"/>
            <a:ext cx="1480241" cy="1429467"/>
          </a:xfrm>
          <a:prstGeom prst="rect">
            <a:avLst/>
          </a:prstGeom>
        </p:spPr>
      </p:pic>
      <p:sp>
        <p:nvSpPr>
          <p:cNvPr id="11" name="CuadroTexto 10"/>
          <p:cNvSpPr txBox="1"/>
          <p:nvPr/>
        </p:nvSpPr>
        <p:spPr>
          <a:xfrm>
            <a:off x="3286125" y="3238500"/>
            <a:ext cx="7753350" cy="400110"/>
          </a:xfrm>
          <a:prstGeom prst="rect">
            <a:avLst/>
          </a:prstGeom>
          <a:noFill/>
        </p:spPr>
        <p:txBody>
          <a:bodyPr wrap="square" rtlCol="0">
            <a:spAutoFit/>
          </a:bodyPr>
          <a:lstStyle/>
          <a:p>
            <a:r>
              <a:rPr lang="es-ES" b="1" dirty="0" smtClean="0"/>
              <a:t>             </a:t>
            </a:r>
            <a:r>
              <a:rPr lang="es-ES" sz="2000" b="1" dirty="0" smtClean="0">
                <a:solidFill>
                  <a:schemeClr val="accent1">
                    <a:lumMod val="50000"/>
                  </a:schemeClr>
                </a:solidFill>
              </a:rPr>
              <a:t>ELISEO                          AARON                          SAÚL</a:t>
            </a:r>
            <a:endParaRPr lang="es-ES" sz="2000" b="1" dirty="0">
              <a:solidFill>
                <a:schemeClr val="accent1">
                  <a:lumMod val="50000"/>
                </a:schemeClr>
              </a:solidFill>
            </a:endParaRPr>
          </a:p>
        </p:txBody>
      </p:sp>
      <p:sp>
        <p:nvSpPr>
          <p:cNvPr id="12" name="CuadroTexto 11"/>
          <p:cNvSpPr txBox="1"/>
          <p:nvPr/>
        </p:nvSpPr>
        <p:spPr>
          <a:xfrm>
            <a:off x="866775" y="5448159"/>
            <a:ext cx="10248900" cy="400110"/>
          </a:xfrm>
          <a:prstGeom prst="rect">
            <a:avLst/>
          </a:prstGeom>
          <a:noFill/>
        </p:spPr>
        <p:txBody>
          <a:bodyPr wrap="square" rtlCol="0">
            <a:spAutoFit/>
          </a:bodyPr>
          <a:lstStyle/>
          <a:p>
            <a:r>
              <a:rPr lang="es-ES" dirty="0" smtClean="0"/>
              <a:t>            </a:t>
            </a:r>
            <a:r>
              <a:rPr lang="es-ES" sz="2000" b="1" dirty="0" smtClean="0">
                <a:solidFill>
                  <a:schemeClr val="accent1">
                    <a:lumMod val="50000"/>
                  </a:schemeClr>
                </a:solidFill>
              </a:rPr>
              <a:t>DAVID               SALOMÓN        JOAS                JOACAZ                    CIRO</a:t>
            </a:r>
            <a:endParaRPr lang="es-ES" sz="2000" b="1" dirty="0">
              <a:solidFill>
                <a:schemeClr val="accent1">
                  <a:lumMod val="50000"/>
                </a:schemeClr>
              </a:solidFill>
            </a:endParaRPr>
          </a:p>
        </p:txBody>
      </p:sp>
      <p:pic>
        <p:nvPicPr>
          <p:cNvPr id="13" name="Imagen 12"/>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3458557" y="3755557"/>
            <a:ext cx="1190478" cy="1454377"/>
          </a:xfrm>
          <a:prstGeom prst="rect">
            <a:avLst/>
          </a:prstGeom>
        </p:spPr>
      </p:pic>
      <p:pic>
        <p:nvPicPr>
          <p:cNvPr id="14" name="2.1">
            <a:hlinkClick r:id="" action="ppaction://media"/>
          </p:cNvPr>
          <p:cNvPicPr>
            <a:picLocks noChangeAspect="1"/>
          </p:cNvPicPr>
          <p:nvPr>
            <a:videoFile r:link="rId1"/>
            <p:extLst>
              <p:ext uri="{DAA4B4D4-6D71-4841-9C94-3DE7FCFB9230}">
                <p14:media xmlns:p14="http://schemas.microsoft.com/office/powerpoint/2010/main" xmlns="" r:embed="rId12"/>
              </p:ext>
            </p:extLst>
          </p:nvPr>
        </p:nvPicPr>
        <p:blipFill>
          <a:blip r:embed="rId13" cstate="print"/>
          <a:stretch>
            <a:fillRect/>
          </a:stretch>
        </p:blipFill>
        <p:spPr>
          <a:xfrm>
            <a:off x="11039475" y="5343414"/>
            <a:ext cx="609600" cy="609600"/>
          </a:xfrm>
          <a:prstGeom prst="rect">
            <a:avLst/>
          </a:prstGeom>
        </p:spPr>
      </p:pic>
    </p:spTree>
    <p:extLst>
      <p:ext uri="{BB962C8B-B14F-4D97-AF65-F5344CB8AC3E}">
        <p14:creationId xmlns:p14="http://schemas.microsoft.com/office/powerpoint/2010/main" xmlns="" val="3263012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680" fill="hold"/>
                                        <p:tgtEl>
                                          <p:spTgt spid="14"/>
                                        </p:tgtEl>
                                      </p:cBhvr>
                                    </p:cmd>
                                  </p:childTnLst>
                                </p:cTn>
                              </p:par>
                            </p:childTnLst>
                          </p:cTn>
                        </p:par>
                      </p:childTnLst>
                    </p:cTn>
                  </p:par>
                </p:childTnLst>
              </p:cTn>
              <p:nextCondLst>
                <p:cond evt="onClick" delay="0">
                  <p:tgtEl>
                    <p:spTgt spid="14"/>
                  </p:tgtEl>
                </p:cond>
              </p:nextCondLst>
            </p:seq>
            <p:video>
              <p:cMediaNode vol="80000">
                <p:cTn id="7" fill="hold" display="0">
                  <p:stCondLst>
                    <p:cond delay="indefinite"/>
                  </p:stCondLst>
                  <p:endCondLst>
                    <p:cond evt="onStopAudio" delay="0">
                      <p:tgtEl>
                        <p:sldTgt/>
                      </p:tgtEl>
                    </p:cond>
                  </p:endCondLst>
                </p:cTn>
                <p:tgtEl>
                  <p:spTgt spid="1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smtClean="0">
                <a:solidFill>
                  <a:srgbClr val="FF0000"/>
                </a:solidFill>
              </a:rPr>
              <a:t>Para profundizar 2/3</a:t>
            </a:r>
            <a:br>
              <a:rPr lang="es-ES" dirty="0" smtClean="0">
                <a:solidFill>
                  <a:srgbClr val="FF0000"/>
                </a:solidFill>
              </a:rPr>
            </a:br>
            <a:r>
              <a:rPr lang="es-ES" sz="2700" dirty="0" smtClean="0">
                <a:solidFill>
                  <a:srgbClr val="FF0000"/>
                </a:solidFill>
              </a:rPr>
              <a:t>EL “MESIAS” EN LA PREDICACIÓN DE LOS PROFETAS</a:t>
            </a:r>
            <a:endParaRPr lang="es-ES" sz="2700" dirty="0"/>
          </a:p>
        </p:txBody>
      </p:sp>
      <p:pic>
        <p:nvPicPr>
          <p:cNvPr id="3" name="Imagen 2"/>
          <p:cNvPicPr>
            <a:picLocks noChangeAspect="1"/>
          </p:cNvPicPr>
          <p:nvPr/>
        </p:nvPicPr>
        <p:blipFill rotWithShape="1">
          <a:blip r:embed="rId3">
            <a:extLst>
              <a:ext uri="{28A0092B-C50C-407E-A947-70E740481C1C}">
                <a14:useLocalDpi xmlns:a14="http://schemas.microsoft.com/office/drawing/2010/main" xmlns="" val="0"/>
              </a:ext>
            </a:extLst>
          </a:blip>
          <a:srcRect t="8696" r="9936"/>
          <a:stretch/>
        </p:blipFill>
        <p:spPr>
          <a:xfrm>
            <a:off x="556553" y="3367613"/>
            <a:ext cx="2676525" cy="1627664"/>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20601" y="1663974"/>
            <a:ext cx="1613464" cy="2096685"/>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47630" y="1663974"/>
            <a:ext cx="1538389" cy="2112205"/>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382891" y="1675505"/>
            <a:ext cx="1532760" cy="2103308"/>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920601" y="4311903"/>
            <a:ext cx="1613464" cy="1998831"/>
          </a:xfrm>
          <a:prstGeom prst="rect">
            <a:avLst/>
          </a:prstGeom>
        </p:spPr>
      </p:pic>
      <p:pic>
        <p:nvPicPr>
          <p:cNvPr id="8" name="Imagen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909110" y="4311903"/>
            <a:ext cx="1476909" cy="1998831"/>
          </a:xfrm>
          <a:prstGeom prst="rect">
            <a:avLst/>
          </a:prstGeom>
        </p:spPr>
      </p:pic>
      <p:pic>
        <p:nvPicPr>
          <p:cNvPr id="9" name="Imagen 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433710" y="4311903"/>
            <a:ext cx="1481941" cy="1998831"/>
          </a:xfrm>
          <a:prstGeom prst="rect">
            <a:avLst/>
          </a:prstGeom>
        </p:spPr>
      </p:pic>
      <p:sp>
        <p:nvSpPr>
          <p:cNvPr id="11" name="CuadroTexto 10"/>
          <p:cNvSpPr txBox="1"/>
          <p:nvPr/>
        </p:nvSpPr>
        <p:spPr>
          <a:xfrm>
            <a:off x="3920601" y="3858058"/>
            <a:ext cx="7137924" cy="400110"/>
          </a:xfrm>
          <a:prstGeom prst="rect">
            <a:avLst/>
          </a:prstGeom>
          <a:noFill/>
        </p:spPr>
        <p:txBody>
          <a:bodyPr wrap="square" rtlCol="0">
            <a:spAutoFit/>
          </a:bodyPr>
          <a:lstStyle/>
          <a:p>
            <a:r>
              <a:rPr lang="es-ES" dirty="0" smtClean="0"/>
              <a:t>      </a:t>
            </a:r>
            <a:r>
              <a:rPr lang="es-ES" sz="2000" b="1" dirty="0" smtClean="0">
                <a:solidFill>
                  <a:srgbClr val="0070C0"/>
                </a:solidFill>
              </a:rPr>
              <a:t>AGEO                            ISAÍAS                       JEREMÍAS</a:t>
            </a:r>
            <a:endParaRPr lang="es-ES" dirty="0"/>
          </a:p>
        </p:txBody>
      </p:sp>
      <p:sp>
        <p:nvSpPr>
          <p:cNvPr id="12" name="CuadroTexto 11"/>
          <p:cNvSpPr txBox="1"/>
          <p:nvPr/>
        </p:nvSpPr>
        <p:spPr>
          <a:xfrm>
            <a:off x="3701526" y="6457890"/>
            <a:ext cx="7709424" cy="400110"/>
          </a:xfrm>
          <a:prstGeom prst="rect">
            <a:avLst/>
          </a:prstGeom>
          <a:noFill/>
        </p:spPr>
        <p:txBody>
          <a:bodyPr wrap="square" rtlCol="0">
            <a:spAutoFit/>
          </a:bodyPr>
          <a:lstStyle/>
          <a:p>
            <a:r>
              <a:rPr lang="es-ES" dirty="0" smtClean="0"/>
              <a:t>      </a:t>
            </a:r>
            <a:r>
              <a:rPr lang="es-ES" sz="2000" b="1" dirty="0" smtClean="0">
                <a:solidFill>
                  <a:srgbClr val="0070C0"/>
                </a:solidFill>
              </a:rPr>
              <a:t>EZEQUIEL                           DANIEL                      ZACARÍAS</a:t>
            </a:r>
            <a:endParaRPr lang="es-ES" dirty="0"/>
          </a:p>
        </p:txBody>
      </p:sp>
      <p:pic>
        <p:nvPicPr>
          <p:cNvPr id="10" name="2.2">
            <a:hlinkClick r:id="" action="ppaction://media"/>
          </p:cNvPr>
          <p:cNvPicPr>
            <a:picLocks noChangeAspect="1"/>
          </p:cNvPicPr>
          <p:nvPr>
            <a:videoFile r:link="rId1"/>
            <p:extLst>
              <p:ext uri="{DAA4B4D4-6D71-4841-9C94-3DE7FCFB9230}">
                <p14:media xmlns:p14="http://schemas.microsoft.com/office/powerpoint/2010/main" xmlns="" r:embed="rId10"/>
              </p:ext>
            </p:extLst>
          </p:nvPr>
        </p:nvPicPr>
        <p:blipFill>
          <a:blip r:embed="rId11" cstate="print"/>
          <a:stretch>
            <a:fillRect/>
          </a:stretch>
        </p:blipFill>
        <p:spPr>
          <a:xfrm>
            <a:off x="1457325" y="5534025"/>
            <a:ext cx="609600" cy="609600"/>
          </a:xfrm>
          <a:prstGeom prst="rect">
            <a:avLst/>
          </a:prstGeom>
        </p:spPr>
      </p:pic>
    </p:spTree>
    <p:extLst>
      <p:ext uri="{BB962C8B-B14F-4D97-AF65-F5344CB8AC3E}">
        <p14:creationId xmlns:p14="http://schemas.microsoft.com/office/powerpoint/2010/main" xmlns="" val="3113725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920"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endCondLst>
                    <p:cond evt="onStopAudio" delay="0">
                      <p:tgtEl>
                        <p:sldTgt/>
                      </p:tgtEl>
                    </p:cond>
                  </p:end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FF0000"/>
                </a:solidFill>
              </a:rPr>
              <a:t>Para profundizar 3/3</a:t>
            </a:r>
            <a:br>
              <a:rPr lang="es-ES" dirty="0" smtClean="0">
                <a:solidFill>
                  <a:srgbClr val="FF0000"/>
                </a:solidFill>
              </a:rPr>
            </a:br>
            <a:r>
              <a:rPr lang="es-ES" dirty="0" smtClean="0">
                <a:solidFill>
                  <a:srgbClr val="FF0000"/>
                </a:solidFill>
              </a:rPr>
              <a:t>JESÚS DE NAZARET, EL CRISTO</a:t>
            </a:r>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81450" y="2190749"/>
            <a:ext cx="5960962" cy="2943225"/>
          </a:xfrm>
          <a:prstGeom prst="rect">
            <a:avLst/>
          </a:prstGeom>
        </p:spPr>
      </p:pic>
      <p:pic>
        <p:nvPicPr>
          <p:cNvPr id="3" name="2.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7820025" y="5419723"/>
            <a:ext cx="609600" cy="609600"/>
          </a:xfrm>
          <a:prstGeom prst="rect">
            <a:avLst/>
          </a:prstGeom>
        </p:spPr>
      </p:pic>
    </p:spTree>
    <p:extLst>
      <p:ext uri="{BB962C8B-B14F-4D97-AF65-F5344CB8AC3E}">
        <p14:creationId xmlns:p14="http://schemas.microsoft.com/office/powerpoint/2010/main" xmlns="" val="3424520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480"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167</Words>
  <Application>Microsoft Office PowerPoint</Application>
  <PresentationFormat>Personalizado</PresentationFormat>
  <Paragraphs>23</Paragraphs>
  <Slides>5</Slides>
  <Notes>0</Notes>
  <HiddenSlides>0</HiddenSlides>
  <MMClips>4</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DIOS SALVA A ISRAEL POR MEDIO DEL REY DAVID.  “EL UNGIDO” 3ª Parte</vt:lpstr>
      <vt:lpstr>Miramos nuestra vida y reflexionamos</vt:lpstr>
      <vt:lpstr>Para profundizar 1/3 LA ESPERANZA MESIÁNICA EN ISRAEL</vt:lpstr>
      <vt:lpstr>Para profundizar 2/3 EL “MESIAS” EN LA PREDICACIÓN DE LOS PROFETAS</vt:lpstr>
      <vt:lpstr>Para profundizar 3/3 JESÚS DE NAZARET, EL CRISTO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DIOS SALVA A ISRAEL POR MEDIO DEL REY DAVID.  “EL UNGIDO” 3ª PARTE</dc:title>
  <dc:creator>Usuario de Windows</dc:creator>
  <cp:lastModifiedBy>Manuel</cp:lastModifiedBy>
  <cp:revision>2</cp:revision>
  <dcterms:created xsi:type="dcterms:W3CDTF">2021-01-14T22:04:35Z</dcterms:created>
  <dcterms:modified xsi:type="dcterms:W3CDTF">2021-01-15T19:27:42Z</dcterms:modified>
</cp:coreProperties>
</file>