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1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0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17B9-5863-49EC-A813-B0F30493EC9D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3AEA-D95C-4BC6-BEE0-D8E3BC5D0F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7874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17B9-5863-49EC-A813-B0F30493EC9D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3AEA-D95C-4BC6-BEE0-D8E3BC5D0F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7999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17B9-5863-49EC-A813-B0F30493EC9D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3AEA-D95C-4BC6-BEE0-D8E3BC5D0F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5112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17B9-5863-49EC-A813-B0F30493EC9D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3AEA-D95C-4BC6-BEE0-D8E3BC5D0F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1920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17B9-5863-49EC-A813-B0F30493EC9D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3AEA-D95C-4BC6-BEE0-D8E3BC5D0F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5127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17B9-5863-49EC-A813-B0F30493EC9D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3AEA-D95C-4BC6-BEE0-D8E3BC5D0F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5927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17B9-5863-49EC-A813-B0F30493EC9D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3AEA-D95C-4BC6-BEE0-D8E3BC5D0F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17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17B9-5863-49EC-A813-B0F30493EC9D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3AEA-D95C-4BC6-BEE0-D8E3BC5D0F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1528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17B9-5863-49EC-A813-B0F30493EC9D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3AEA-D95C-4BC6-BEE0-D8E3BC5D0F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6939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17B9-5863-49EC-A813-B0F30493EC9D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3AEA-D95C-4BC6-BEE0-D8E3BC5D0F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8573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17B9-5863-49EC-A813-B0F30493EC9D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3AEA-D95C-4BC6-BEE0-D8E3BC5D0F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116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717B9-5863-49EC-A813-B0F30493EC9D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63AEA-D95C-4BC6-BEE0-D8E3BC5D0F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7224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15124" y="1366221"/>
            <a:ext cx="8915399" cy="2830247"/>
          </a:xfrm>
        </p:spPr>
        <p:txBody>
          <a:bodyPr>
            <a:normAutofit fontScale="90000"/>
          </a:bodyPr>
          <a:lstStyle/>
          <a:p>
            <a:pPr algn="r"/>
            <a:r>
              <a:rPr lang="es-ES" sz="6000" b="1" dirty="0" smtClean="0">
                <a:solidFill>
                  <a:srgbClr val="FF0000"/>
                </a:solidFill>
              </a:rPr>
              <a:t>DIOS SALVA A ISRAEL POR MEDIO DEL REY DAVID. </a:t>
            </a:r>
            <a:br>
              <a:rPr lang="es-ES" sz="6000" b="1" dirty="0" smtClean="0">
                <a:solidFill>
                  <a:srgbClr val="FF0000"/>
                </a:solidFill>
              </a:rPr>
            </a:br>
            <a:r>
              <a:rPr lang="es-ES" sz="6000" b="1" dirty="0" smtClean="0">
                <a:solidFill>
                  <a:srgbClr val="FF0000"/>
                </a:solidFill>
              </a:rPr>
              <a:t>“EL UNGIDO</a:t>
            </a:r>
            <a:r>
              <a:rPr lang="es-ES" b="1" dirty="0" smtClean="0">
                <a:solidFill>
                  <a:srgbClr val="FF0000"/>
                </a:solidFill>
              </a:rPr>
              <a:t>”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sz="4000" b="1" smtClean="0">
                <a:solidFill>
                  <a:srgbClr val="FF0000"/>
                </a:solidFill>
              </a:rPr>
              <a:t>2ª Parte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ESCUELA DE BIBLIA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PARROQUIA ASUNCIÓN NTRA SRA. 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POZUELO DE ALARCÓN. MADRID</a:t>
            </a:r>
            <a:endParaRPr lang="es-ES" sz="2000" b="1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2528" y="4359476"/>
            <a:ext cx="1998831" cy="19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26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6467" y="409621"/>
            <a:ext cx="8911687" cy="128089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Explicación pasaje 1/3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4256" y="1475079"/>
            <a:ext cx="3789941" cy="4331361"/>
          </a:xfrm>
          <a:prstGeom prst="rect">
            <a:avLst/>
          </a:prstGeom>
        </p:spPr>
      </p:pic>
      <p:pic>
        <p:nvPicPr>
          <p:cNvPr id="4" name="1-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34863" y="6047809"/>
            <a:ext cx="609600" cy="6096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15288" y="1328324"/>
            <a:ext cx="50122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Natán (hebreo: </a:t>
            </a:r>
            <a:r>
              <a:rPr lang="he-IL" sz="1200" b="1" dirty="0">
                <a:solidFill>
                  <a:schemeClr val="accent6">
                    <a:lumMod val="50000"/>
                  </a:schemeClr>
                </a:solidFill>
              </a:rPr>
              <a:t>נתן </a:t>
            </a:r>
            <a:r>
              <a:rPr lang="he-IL" sz="1200" b="1" dirty="0" smtClean="0">
                <a:solidFill>
                  <a:schemeClr val="accent6">
                    <a:lumMod val="50000"/>
                  </a:schemeClr>
                </a:solidFill>
              </a:rPr>
              <a:t>הנביא; </a:t>
            </a:r>
            <a:r>
              <a:rPr lang="es-ES" sz="1200" b="1" dirty="0" err="1">
                <a:solidFill>
                  <a:schemeClr val="accent6">
                    <a:lumMod val="50000"/>
                  </a:schemeClr>
                </a:solidFill>
              </a:rPr>
              <a:t>fl</a:t>
            </a: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. c. 1000 a.C.) fue un profeta hebreo que, según el texto bíblico, vivió durante el reinado de David. Posiblemente pertenecía a la tribu de Leví.</a:t>
            </a:r>
          </a:p>
          <a:p>
            <a:pPr algn="just"/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Dios envió a Natán para que señalara a David la gravedad del pecado que había cometido contra Urías el hitita a causa de </a:t>
            </a:r>
            <a:r>
              <a:rPr lang="es-ES" sz="1200" b="1" dirty="0" err="1">
                <a:solidFill>
                  <a:schemeClr val="accent6">
                    <a:lumMod val="50000"/>
                  </a:schemeClr>
                </a:solidFill>
              </a:rPr>
              <a:t>Bat</a:t>
            </a: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-seba y la pena divina que se le imponía </a:t>
            </a:r>
            <a:r>
              <a:rPr lang="es-ES" sz="1200" b="1" dirty="0" smtClean="0">
                <a:solidFill>
                  <a:schemeClr val="accent6">
                    <a:lumMod val="50000"/>
                  </a:schemeClr>
                </a:solidFill>
              </a:rPr>
              <a:t>por ello.</a:t>
            </a:r>
          </a:p>
          <a:p>
            <a:pPr algn="just"/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s-ES" sz="1200" b="1" dirty="0" err="1">
                <a:solidFill>
                  <a:schemeClr val="accent6">
                    <a:lumMod val="50000"/>
                  </a:schemeClr>
                </a:solidFill>
              </a:rPr>
              <a:t>Bat</a:t>
            </a: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-seba le dio a David un segundo hijo, llamado Salomón. Dios amó a ese hijo, por lo que envió a su profeta Natán, quien “por causa de Dios” llamó al niño </a:t>
            </a:r>
            <a:r>
              <a:rPr lang="es-ES" sz="1200" b="1" dirty="0" err="1">
                <a:solidFill>
                  <a:schemeClr val="accent6">
                    <a:lumMod val="50000"/>
                  </a:schemeClr>
                </a:solidFill>
              </a:rPr>
              <a:t>Jedidías</a:t>
            </a: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, que significa “Amado de </a:t>
            </a:r>
            <a:r>
              <a:rPr lang="es-ES" sz="1200" b="1" dirty="0" err="1">
                <a:solidFill>
                  <a:schemeClr val="accent6">
                    <a:lumMod val="50000"/>
                  </a:schemeClr>
                </a:solidFill>
              </a:rPr>
              <a:t>Jah</a:t>
            </a:r>
            <a:r>
              <a:rPr lang="es-ES" sz="1200" b="1" dirty="0" smtClean="0">
                <a:solidFill>
                  <a:schemeClr val="accent6">
                    <a:lumMod val="50000"/>
                  </a:schemeClr>
                </a:solidFill>
              </a:rPr>
              <a:t>”.Cuando </a:t>
            </a:r>
            <a:r>
              <a:rPr lang="es-ES" sz="1200" b="1" dirty="0" err="1">
                <a:solidFill>
                  <a:schemeClr val="accent6">
                    <a:lumMod val="50000"/>
                  </a:schemeClr>
                </a:solidFill>
              </a:rPr>
              <a:t>Adonías</a:t>
            </a: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 intentó apoderarse del trono al final de la vida de David, Natán tomó las medidas necesarias para que este lo supiera; luego tomó parte en ungir y entronizar a </a:t>
            </a:r>
            <a:r>
              <a:rPr lang="es-ES" sz="1200" b="1" dirty="0" smtClean="0">
                <a:solidFill>
                  <a:schemeClr val="accent6">
                    <a:lumMod val="50000"/>
                  </a:schemeClr>
                </a:solidFill>
              </a:rPr>
              <a:t>Salomón.</a:t>
            </a:r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Al parecer Natán y </a:t>
            </a:r>
            <a:r>
              <a:rPr lang="es-ES" sz="1200" b="1" dirty="0" err="1">
                <a:solidFill>
                  <a:schemeClr val="accent6">
                    <a:lumMod val="50000"/>
                  </a:schemeClr>
                </a:solidFill>
              </a:rPr>
              <a:t>Gad</a:t>
            </a: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 aconsejaron a David sobre el uso de los instrumentos musicales que se empleaban en el </a:t>
            </a:r>
            <a:r>
              <a:rPr lang="es-ES" sz="1200" b="1" dirty="0" smtClean="0">
                <a:solidFill>
                  <a:schemeClr val="accent6">
                    <a:lumMod val="50000"/>
                  </a:schemeClr>
                </a:solidFill>
              </a:rPr>
              <a:t>santuario, </a:t>
            </a: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y debieron ser quienes registraron la información de los capítulos de conclusión del Primer Libro de Samuel y todo el Segundo Libro de </a:t>
            </a:r>
            <a:r>
              <a:rPr lang="es-ES" sz="1200" b="1" dirty="0" smtClean="0">
                <a:solidFill>
                  <a:schemeClr val="accent6">
                    <a:lumMod val="50000"/>
                  </a:schemeClr>
                </a:solidFill>
              </a:rPr>
              <a:t>Samuel. Entre </a:t>
            </a: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las palabras de Natán el profeta también se incluyeron “los asuntos de Salomón</a:t>
            </a:r>
            <a:r>
              <a:rPr lang="es-ES" sz="1200" b="1" dirty="0" smtClean="0">
                <a:solidFill>
                  <a:schemeClr val="accent6">
                    <a:lumMod val="50000"/>
                  </a:schemeClr>
                </a:solidFill>
              </a:rPr>
              <a:t>”.</a:t>
            </a:r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Posiblemente Natán haya sido el padre de Azarías y </a:t>
            </a:r>
            <a:r>
              <a:rPr lang="es-ES" sz="1200" b="1" dirty="0" err="1">
                <a:solidFill>
                  <a:schemeClr val="accent6">
                    <a:lumMod val="50000"/>
                  </a:schemeClr>
                </a:solidFill>
              </a:rPr>
              <a:t>Zabud</a:t>
            </a: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</a:rPr>
              <a:t>, quienes ocuparon puestos de gran responsabilidad durante el reinado de </a:t>
            </a:r>
            <a:r>
              <a:rPr lang="es-ES" sz="1200" b="1" dirty="0" smtClean="0">
                <a:solidFill>
                  <a:schemeClr val="accent6">
                    <a:lumMod val="50000"/>
                  </a:schemeClr>
                </a:solidFill>
              </a:rPr>
              <a:t>Salomón</a:t>
            </a:r>
            <a:endParaRPr lang="es-E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83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Explicación pasaje </a:t>
            </a:r>
            <a:r>
              <a:rPr lang="es-ES" dirty="0" smtClean="0">
                <a:solidFill>
                  <a:srgbClr val="FF0000"/>
                </a:solidFill>
              </a:rPr>
              <a:t>2/3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749" y="1384821"/>
            <a:ext cx="3425097" cy="3932246"/>
          </a:xfrm>
          <a:prstGeom prst="rect">
            <a:avLst/>
          </a:prstGeom>
        </p:spPr>
      </p:pic>
      <p:pic>
        <p:nvPicPr>
          <p:cNvPr id="4" name="1-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694498" y="5627445"/>
            <a:ext cx="609600" cy="6096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40178" y="1384821"/>
            <a:ext cx="631048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b="1" dirty="0">
                <a:solidFill>
                  <a:srgbClr val="0070C0"/>
                </a:solidFill>
              </a:rPr>
              <a:t>Para ser escogido y proclamado rey, la costumbre en los tiempos del </a:t>
            </a:r>
            <a:r>
              <a:rPr lang="es-ES" sz="1500" b="1" dirty="0" err="1">
                <a:solidFill>
                  <a:srgbClr val="0070C0"/>
                </a:solidFill>
              </a:rPr>
              <a:t>Tanaj</a:t>
            </a:r>
            <a:r>
              <a:rPr lang="es-ES" sz="1500" b="1" dirty="0">
                <a:solidFill>
                  <a:srgbClr val="0070C0"/>
                </a:solidFill>
              </a:rPr>
              <a:t> dictaba que la persona debía ser ungida con el aceite Santo vertido en la cabeza. En el caso de David, esto fue hecho por el profeta </a:t>
            </a:r>
            <a:r>
              <a:rPr lang="es-ES" sz="1500" b="1" dirty="0" smtClean="0">
                <a:solidFill>
                  <a:srgbClr val="0070C0"/>
                </a:solidFill>
              </a:rPr>
              <a:t>Samuel.</a:t>
            </a:r>
          </a:p>
          <a:p>
            <a:pPr algn="just"/>
            <a:endParaRPr lang="es-ES" sz="1500" b="1" dirty="0">
              <a:solidFill>
                <a:srgbClr val="0070C0"/>
              </a:solidFill>
            </a:endParaRPr>
          </a:p>
          <a:p>
            <a:pPr algn="just"/>
            <a:r>
              <a:rPr lang="es-ES" sz="1500" b="1" dirty="0" smtClean="0">
                <a:solidFill>
                  <a:srgbClr val="0070C0"/>
                </a:solidFill>
              </a:rPr>
              <a:t>En </a:t>
            </a:r>
            <a:r>
              <a:rPr lang="es-ES" sz="1500" b="1" dirty="0">
                <a:solidFill>
                  <a:srgbClr val="0070C0"/>
                </a:solidFill>
              </a:rPr>
              <a:t>hebreo, la unción se denomina </a:t>
            </a:r>
            <a:r>
              <a:rPr lang="es-ES" sz="1500" b="1" dirty="0" err="1">
                <a:solidFill>
                  <a:srgbClr val="0070C0"/>
                </a:solidFill>
              </a:rPr>
              <a:t>meshija</a:t>
            </a:r>
            <a:r>
              <a:rPr lang="es-ES" sz="1500" b="1" dirty="0">
                <a:solidFill>
                  <a:srgbClr val="0070C0"/>
                </a:solidFill>
              </a:rPr>
              <a:t> y un rey (</a:t>
            </a:r>
            <a:r>
              <a:rPr lang="es-ES" sz="1500" b="1" dirty="0" err="1">
                <a:solidFill>
                  <a:srgbClr val="0070C0"/>
                </a:solidFill>
              </a:rPr>
              <a:t>melej</a:t>
            </a:r>
            <a:r>
              <a:rPr lang="es-ES" sz="1500" b="1" dirty="0">
                <a:solidFill>
                  <a:srgbClr val="0070C0"/>
                </a:solidFill>
              </a:rPr>
              <a:t> en hebreo) suele decirse que es legítimo cuando está ungido, es decir es un </a:t>
            </a:r>
            <a:r>
              <a:rPr lang="es-ES" sz="1500" b="1" dirty="0" err="1">
                <a:solidFill>
                  <a:srgbClr val="0070C0"/>
                </a:solidFill>
              </a:rPr>
              <a:t>Melej</a:t>
            </a:r>
            <a:r>
              <a:rPr lang="es-ES" sz="1500" b="1" dirty="0">
                <a:solidFill>
                  <a:srgbClr val="0070C0"/>
                </a:solidFill>
              </a:rPr>
              <a:t> </a:t>
            </a:r>
            <a:r>
              <a:rPr lang="es-ES" sz="1500" b="1" dirty="0" err="1">
                <a:solidFill>
                  <a:srgbClr val="0070C0"/>
                </a:solidFill>
              </a:rPr>
              <a:t>HaMashiaj</a:t>
            </a:r>
            <a:r>
              <a:rPr lang="es-ES" sz="1500" b="1" dirty="0">
                <a:solidFill>
                  <a:srgbClr val="0070C0"/>
                </a:solidFill>
              </a:rPr>
              <a:t> (Rey </a:t>
            </a:r>
            <a:r>
              <a:rPr lang="es-ES" sz="1500" b="1" dirty="0" smtClean="0">
                <a:solidFill>
                  <a:srgbClr val="0070C0"/>
                </a:solidFill>
              </a:rPr>
              <a:t>Ungido). </a:t>
            </a:r>
            <a:r>
              <a:rPr lang="es-ES" sz="1500" b="1" dirty="0">
                <a:solidFill>
                  <a:srgbClr val="0070C0"/>
                </a:solidFill>
              </a:rPr>
              <a:t>El procedimiento simbolizaba el descenso de la santidad de Dios (</a:t>
            </a:r>
            <a:r>
              <a:rPr lang="es-ES" sz="1500" b="1" dirty="0" err="1">
                <a:solidFill>
                  <a:srgbClr val="0070C0"/>
                </a:solidFill>
              </a:rPr>
              <a:t>kedusha</a:t>
            </a:r>
            <a:r>
              <a:rPr lang="es-ES" sz="1500" b="1" dirty="0">
                <a:solidFill>
                  <a:srgbClr val="0070C0"/>
                </a:solidFill>
              </a:rPr>
              <a:t>) sobre el rey y como señal de un vínculo que nunca había de ser roto.</a:t>
            </a:r>
          </a:p>
          <a:p>
            <a:pPr algn="just"/>
            <a:endParaRPr lang="es-ES" sz="1500" b="1" dirty="0">
              <a:solidFill>
                <a:srgbClr val="0070C0"/>
              </a:solidFill>
            </a:endParaRPr>
          </a:p>
          <a:p>
            <a:pPr algn="just"/>
            <a:r>
              <a:rPr lang="es-ES" sz="1500" b="1" dirty="0">
                <a:solidFill>
                  <a:srgbClr val="0070C0"/>
                </a:solidFill>
              </a:rPr>
              <a:t>En el Primer Libro de Samuel </a:t>
            </a:r>
            <a:r>
              <a:rPr lang="es-ES" sz="1500" b="1" dirty="0" smtClean="0">
                <a:solidFill>
                  <a:srgbClr val="0070C0"/>
                </a:solidFill>
              </a:rPr>
              <a:t>se dice </a:t>
            </a:r>
            <a:r>
              <a:rPr lang="es-ES" sz="1500" b="1" dirty="0">
                <a:solidFill>
                  <a:srgbClr val="0070C0"/>
                </a:solidFill>
              </a:rPr>
              <a:t>que la monarquía le fue concedida a la Casa de David por Dios.</a:t>
            </a:r>
          </a:p>
          <a:p>
            <a:pPr algn="just"/>
            <a:endParaRPr lang="es-ES" sz="1500" b="1" dirty="0">
              <a:solidFill>
                <a:srgbClr val="0070C0"/>
              </a:solidFill>
            </a:endParaRPr>
          </a:p>
          <a:p>
            <a:pPr algn="just"/>
            <a:r>
              <a:rPr lang="es-ES" sz="1500" b="1" dirty="0">
                <a:solidFill>
                  <a:srgbClr val="0070C0"/>
                </a:solidFill>
              </a:rPr>
              <a:t>Inicialmente, David era rey solamente sobre la Tribu de Judá gobernando desde Hebrón, pero después de siete años y medio</a:t>
            </a:r>
            <a:r>
              <a:rPr lang="es-ES" sz="1500" b="1" dirty="0" smtClean="0">
                <a:solidFill>
                  <a:srgbClr val="0070C0"/>
                </a:solidFill>
              </a:rPr>
              <a:t>, las </a:t>
            </a:r>
            <a:r>
              <a:rPr lang="es-ES" sz="1500" b="1" dirty="0">
                <a:solidFill>
                  <a:srgbClr val="0070C0"/>
                </a:solidFill>
              </a:rPr>
              <a:t>otras tribus israelitas también lo aceptaron como su rey, como se relata en el Libro de las </a:t>
            </a:r>
            <a:r>
              <a:rPr lang="es-ES" sz="1500" b="1" dirty="0" smtClean="0">
                <a:solidFill>
                  <a:srgbClr val="0070C0"/>
                </a:solidFill>
              </a:rPr>
              <a:t>Crónicas.3</a:t>
            </a:r>
            <a:endParaRPr lang="es-ES" sz="1500" b="1" dirty="0">
              <a:solidFill>
                <a:srgbClr val="0070C0"/>
              </a:solidFill>
            </a:endParaRPr>
          </a:p>
          <a:p>
            <a:pPr algn="just"/>
            <a:endParaRPr lang="es-ES" sz="1500" b="1" dirty="0">
              <a:solidFill>
                <a:srgbClr val="0070C0"/>
              </a:solidFill>
            </a:endParaRPr>
          </a:p>
          <a:p>
            <a:pPr algn="just"/>
            <a:r>
              <a:rPr lang="es-ES" sz="1500" b="1" dirty="0">
                <a:solidFill>
                  <a:srgbClr val="0070C0"/>
                </a:solidFill>
              </a:rPr>
              <a:t>Los reyes subsiguientes, primero en el Reino Unido de Israel y más </a:t>
            </a:r>
            <a:r>
              <a:rPr lang="es-ES" sz="1500" b="1" dirty="0" smtClean="0">
                <a:solidFill>
                  <a:srgbClr val="0070C0"/>
                </a:solidFill>
              </a:rPr>
              <a:t>tarde </a:t>
            </a:r>
            <a:r>
              <a:rPr lang="es-ES" sz="1500" b="1" dirty="0">
                <a:solidFill>
                  <a:srgbClr val="0070C0"/>
                </a:solidFill>
              </a:rPr>
              <a:t>solamente en el Reino de Judá, sostuvieron su ascendencia directa del rey David para validar su ascenso al trono.</a:t>
            </a:r>
          </a:p>
        </p:txBody>
      </p:sp>
    </p:spTree>
    <p:extLst>
      <p:ext uri="{BB962C8B-B14F-4D97-AF65-F5344CB8AC3E}">
        <p14:creationId xmlns:p14="http://schemas.microsoft.com/office/powerpoint/2010/main" xmlns="" val="17134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Explicación pasaje </a:t>
            </a:r>
            <a:r>
              <a:rPr lang="es-ES" dirty="0" smtClean="0">
                <a:solidFill>
                  <a:srgbClr val="FF0000"/>
                </a:solidFill>
              </a:rPr>
              <a:t>3/3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4066" y="1783644"/>
            <a:ext cx="4515738" cy="4594578"/>
          </a:xfrm>
          <a:prstGeom prst="rect">
            <a:avLst/>
          </a:prstGeom>
        </p:spPr>
      </p:pic>
      <p:pic>
        <p:nvPicPr>
          <p:cNvPr id="5" name="9 oct. 20.3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976987" y="5495185"/>
            <a:ext cx="609600" cy="609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81422" y="2672644"/>
            <a:ext cx="5384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DE DAVID v. 18-29</a:t>
            </a:r>
          </a:p>
          <a:p>
            <a:pPr algn="ctr"/>
            <a:endParaRPr lang="es-ES" b="1" dirty="0" smtClean="0">
              <a:solidFill>
                <a:srgbClr val="0070C0"/>
              </a:solidFill>
            </a:endParaRPr>
          </a:p>
          <a:p>
            <a:pPr algn="ctr"/>
            <a:endParaRPr lang="es-ES" b="1" dirty="0">
              <a:solidFill>
                <a:srgbClr val="0070C0"/>
              </a:solidFill>
            </a:endParaRPr>
          </a:p>
          <a:p>
            <a:pPr algn="ctr"/>
            <a:r>
              <a:rPr lang="es-ES" b="1" dirty="0" smtClean="0">
                <a:solidFill>
                  <a:srgbClr val="0070C0"/>
                </a:solidFill>
              </a:rPr>
              <a:t>Acción de Gracias v. 19-24</a:t>
            </a:r>
          </a:p>
          <a:p>
            <a:pPr algn="ctr"/>
            <a:r>
              <a:rPr lang="es-ES" b="1" dirty="0" smtClean="0">
                <a:solidFill>
                  <a:srgbClr val="0070C0"/>
                </a:solidFill>
              </a:rPr>
              <a:t>Súplica 25-27</a:t>
            </a:r>
          </a:p>
          <a:p>
            <a:pPr algn="ctr"/>
            <a:r>
              <a:rPr lang="es-ES" b="1" dirty="0" smtClean="0">
                <a:solidFill>
                  <a:srgbClr val="0070C0"/>
                </a:solidFill>
              </a:rPr>
              <a:t>Petición bendición casa de David v. </a:t>
            </a:r>
            <a:r>
              <a:rPr lang="es-ES" b="1" smtClean="0">
                <a:solidFill>
                  <a:srgbClr val="0070C0"/>
                </a:solidFill>
              </a:rPr>
              <a:t>28-29</a:t>
            </a:r>
            <a:endParaRPr lang="es-E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78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503</Words>
  <Application>Microsoft Office PowerPoint</Application>
  <PresentationFormat>Personalizado</PresentationFormat>
  <Paragraphs>31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DIOS SALVA A ISRAEL POR MEDIO DEL REY DAVID.  “EL UNGIDO” 2ª Parte</vt:lpstr>
      <vt:lpstr>Explicación pasaje 1/3</vt:lpstr>
      <vt:lpstr>Explicación pasaje 2/3</vt:lpstr>
      <vt:lpstr>Explicación pasaje 3/3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Manuel</cp:lastModifiedBy>
  <cp:revision>3</cp:revision>
  <dcterms:created xsi:type="dcterms:W3CDTF">2021-01-14T22:01:27Z</dcterms:created>
  <dcterms:modified xsi:type="dcterms:W3CDTF">2021-01-15T19:27:14Z</dcterms:modified>
</cp:coreProperties>
</file>